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2"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01" userDrawn="1">
          <p15:clr>
            <a:srgbClr val="A4A3A4"/>
          </p15:clr>
        </p15:guide>
        <p15:guide id="2" pos="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3085"/>
    <a:srgbClr val="073485"/>
    <a:srgbClr val="0B3388"/>
    <a:srgbClr val="FFFFFF"/>
    <a:srgbClr val="023C90"/>
    <a:srgbClr val="0B33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13" d="100"/>
          <a:sy n="113" d="100"/>
        </p:scale>
        <p:origin x="432" y="96"/>
      </p:cViewPr>
      <p:guideLst>
        <p:guide orient="horz" pos="4201"/>
        <p:guide pos="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710361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47161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098414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651145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80743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626836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192028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43577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325971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484454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2024-08-13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003832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제목 슬라이드">
    <p:spTree>
      <p:nvGrpSpPr>
        <p:cNvPr id="1" name=""/>
        <p:cNvGrpSpPr/>
        <p:nvPr/>
      </p:nvGrpSpPr>
      <p:grpSpPr>
        <a:xfrm>
          <a:off x="0" y="0"/>
          <a:ext cx="0" cy="0"/>
          <a:chOff x="0" y="0"/>
          <a:chExt cx="0" cy="0"/>
        </a:xfrm>
      </p:grpSpPr>
      <p:sp>
        <p:nvSpPr>
          <p:cNvPr id="16" name="내용 개체 틀 2">
            <a:extLst>
              <a:ext uri="{FF2B5EF4-FFF2-40B4-BE49-F238E27FC236}">
                <a16:creationId xmlns:a16="http://schemas.microsoft.com/office/drawing/2014/main" xmlns="" id="{067DD224-272B-42AA-6AEF-1D505106A201}"/>
              </a:ext>
            </a:extLst>
          </p:cNvPr>
          <p:cNvSpPr>
            <a:spLocks noGrp="1"/>
          </p:cNvSpPr>
          <p:nvPr>
            <p:ph idx="1"/>
          </p:nvPr>
        </p:nvSpPr>
        <p:spPr>
          <a:xfrm>
            <a:off x="393896" y="1122634"/>
            <a:ext cx="11404208" cy="3627166"/>
          </a:xfrm>
        </p:spPr>
        <p:txBody>
          <a:bodyPr/>
          <a:lstStyle/>
          <a:p>
            <a:endParaRPr lang="ko-KR" altLang="en-US" dirty="0"/>
          </a:p>
        </p:txBody>
      </p:sp>
      <p:pic>
        <p:nvPicPr>
          <p:cNvPr id="5" name="그림 4"/>
          <p:cNvPicPr>
            <a:picLocks noChangeAspect="1"/>
          </p:cNvPicPr>
          <p:nvPr userDrawn="1"/>
        </p:nvPicPr>
        <p:blipFill>
          <a:blip r:embed="rId2"/>
          <a:stretch>
            <a:fillRect/>
          </a:stretch>
        </p:blipFill>
        <p:spPr>
          <a:xfrm>
            <a:off x="0" y="-7206"/>
            <a:ext cx="12192000" cy="2094241"/>
          </a:xfrm>
          <a:prstGeom prst="rect">
            <a:avLst/>
          </a:prstGeom>
        </p:spPr>
      </p:pic>
      <p:pic>
        <p:nvPicPr>
          <p:cNvPr id="6" name="그림 5"/>
          <p:cNvPicPr>
            <a:picLocks noChangeAspect="1"/>
          </p:cNvPicPr>
          <p:nvPr userDrawn="1"/>
        </p:nvPicPr>
        <p:blipFill>
          <a:blip r:embed="rId3"/>
          <a:stretch>
            <a:fillRect/>
          </a:stretch>
        </p:blipFill>
        <p:spPr>
          <a:xfrm>
            <a:off x="-183501" y="6323182"/>
            <a:ext cx="12559000" cy="534818"/>
          </a:xfrm>
          <a:prstGeom prst="rect">
            <a:avLst/>
          </a:prstGeom>
        </p:spPr>
      </p:pic>
    </p:spTree>
    <p:extLst>
      <p:ext uri="{BB962C8B-B14F-4D97-AF65-F5344CB8AC3E}">
        <p14:creationId xmlns:p14="http://schemas.microsoft.com/office/powerpoint/2010/main" val="903048432"/>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제목 및 내용">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xmlns="" id="{C5CA4566-BBAC-F07B-E162-932B7ABA2BA8}"/>
              </a:ext>
            </a:extLst>
          </p:cNvPr>
          <p:cNvSpPr/>
          <p:nvPr userDrawn="1"/>
        </p:nvSpPr>
        <p:spPr>
          <a:xfrm>
            <a:off x="0" y="1023408"/>
            <a:ext cx="12192000" cy="5834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839"/>
            <a:ext cx="12192000" cy="6840321"/>
          </a:xfrm>
          <a:prstGeom prst="rect">
            <a:avLst/>
          </a:prstGeom>
        </p:spPr>
      </p:pic>
    </p:spTree>
    <p:extLst>
      <p:ext uri="{BB962C8B-B14F-4D97-AF65-F5344CB8AC3E}">
        <p14:creationId xmlns:p14="http://schemas.microsoft.com/office/powerpoint/2010/main" val="264320438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F82ED5-E577-4A47-BBF0-B46A5D173E2F}" type="datetimeFigureOut">
              <a:rPr lang="ko-KR" altLang="en-US" smtClean="0"/>
              <a:t>2024-08-13</a:t>
            </a:fld>
            <a:endParaRPr lang="ko-KR"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8081762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ti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1">
            <a:extLst>
              <a:ext uri="{FF2B5EF4-FFF2-40B4-BE49-F238E27FC236}">
                <a16:creationId xmlns:a16="http://schemas.microsoft.com/office/drawing/2014/main" xmlns="" id="{41E2144E-49AD-F88F-5AB8-AF5B88500F13}"/>
              </a:ext>
            </a:extLst>
          </p:cNvPr>
          <p:cNvSpPr txBox="1">
            <a:spLocks/>
          </p:cNvSpPr>
          <p:nvPr/>
        </p:nvSpPr>
        <p:spPr>
          <a:xfrm>
            <a:off x="931333" y="3149838"/>
            <a:ext cx="10329334" cy="1440160"/>
          </a:xfrm>
          <a:prstGeom prst="rect">
            <a:avLst/>
          </a:prstGeom>
        </p:spPr>
        <p:txBody>
          <a:bodyPr vert="horz" lIns="91440" tIns="45720" rIns="91440" bIns="45720" rtlCol="0" anchor="ctr">
            <a:noAutofit/>
          </a:bodyPr>
          <a:lstStyle>
            <a:lvl1pPr algn="ctr" defTabSz="914400" rtl="0" eaLnBrk="1" latinLnBrk="1" hangingPunct="1">
              <a:spcBef>
                <a:spcPct val="0"/>
              </a:spcBef>
              <a:buNone/>
              <a:defRPr sz="4000" b="1" kern="1200">
                <a:solidFill>
                  <a:schemeClr val="tx1"/>
                </a:solidFill>
                <a:effectLst>
                  <a:outerShdw blurRad="38100" dist="38100" dir="2700000" algn="tl">
                    <a:srgbClr val="000000">
                      <a:alpha val="43137"/>
                    </a:srgbClr>
                  </a:outerShdw>
                </a:effectLst>
                <a:latin typeface="+mj-lt"/>
                <a:ea typeface="+mj-ea"/>
                <a:cs typeface="+mj-cs"/>
              </a:defRPr>
            </a:lvl1pPr>
          </a:lstStyle>
          <a:p>
            <a:pPr latinLnBrk="0"/>
            <a:r>
              <a:rPr lang="en-US" altLang="ko-KR" sz="3000">
                <a:effectLst/>
                <a:latin typeface="+mn-ea"/>
                <a:ea typeface="+mn-ea"/>
              </a:rPr>
              <a:t>Can Internal Cooling Radiofrequency </a:t>
            </a:r>
            <a:r>
              <a:rPr lang="en-US" altLang="ko-KR" sz="3000">
                <a:effectLst/>
                <a:latin typeface="+mn-ea"/>
                <a:ea typeface="+mn-ea"/>
              </a:rPr>
              <a:t>Catheters </a:t>
            </a:r>
            <a:endParaRPr lang="en-US" altLang="ko-KR" sz="3000" smtClean="0">
              <a:effectLst/>
              <a:latin typeface="+mn-ea"/>
              <a:ea typeface="+mn-ea"/>
            </a:endParaRPr>
          </a:p>
          <a:p>
            <a:pPr latinLnBrk="0"/>
            <a:r>
              <a:rPr lang="en-US" altLang="ko-KR" sz="3000" smtClean="0">
                <a:effectLst/>
                <a:latin typeface="+mn-ea"/>
                <a:ea typeface="+mn-ea"/>
              </a:rPr>
              <a:t>with </a:t>
            </a:r>
            <a:r>
              <a:rPr lang="en-US" altLang="ko-KR" sz="3000">
                <a:effectLst/>
                <a:latin typeface="+mn-ea"/>
                <a:ea typeface="+mn-ea"/>
              </a:rPr>
              <a:t>Local Hypothermia </a:t>
            </a:r>
            <a:r>
              <a:rPr lang="en-US" altLang="ko-KR" sz="3000">
                <a:effectLst/>
                <a:latin typeface="+mn-ea"/>
                <a:ea typeface="+mn-ea"/>
              </a:rPr>
              <a:t>Eliminate </a:t>
            </a:r>
            <a:endParaRPr lang="en-US" altLang="ko-KR" sz="3000" smtClean="0">
              <a:effectLst/>
              <a:latin typeface="+mn-ea"/>
              <a:ea typeface="+mn-ea"/>
            </a:endParaRPr>
          </a:p>
          <a:p>
            <a:pPr latinLnBrk="0"/>
            <a:r>
              <a:rPr lang="en-US" altLang="ko-KR" sz="3000" smtClean="0">
                <a:effectLst/>
                <a:latin typeface="+mn-ea"/>
                <a:ea typeface="+mn-ea"/>
              </a:rPr>
              <a:t>the </a:t>
            </a:r>
            <a:r>
              <a:rPr lang="en-US" altLang="ko-KR" sz="3000">
                <a:effectLst/>
                <a:latin typeface="+mn-ea"/>
                <a:ea typeface="+mn-ea"/>
              </a:rPr>
              <a:t>Need for Tumescent Anesthesia</a:t>
            </a:r>
            <a:r>
              <a:rPr lang="en-US" altLang="ko-KR" sz="3000">
                <a:effectLst/>
                <a:latin typeface="+mn-ea"/>
                <a:ea typeface="+mn-ea"/>
              </a:rPr>
              <a:t>? </a:t>
            </a:r>
            <a:endParaRPr lang="en-US" altLang="ko-KR" sz="3000" smtClean="0">
              <a:effectLst/>
              <a:latin typeface="+mn-ea"/>
              <a:ea typeface="+mn-ea"/>
            </a:endParaRPr>
          </a:p>
          <a:p>
            <a:pPr latinLnBrk="0"/>
            <a:r>
              <a:rPr lang="en-US" altLang="ko-KR" sz="3000" smtClean="0">
                <a:effectLst/>
                <a:latin typeface="+mn-ea"/>
                <a:ea typeface="+mn-ea"/>
              </a:rPr>
              <a:t>: A </a:t>
            </a:r>
            <a:r>
              <a:rPr lang="en-US" altLang="ko-KR" sz="3000">
                <a:effectLst/>
                <a:latin typeface="+mn-ea"/>
                <a:ea typeface="+mn-ea"/>
              </a:rPr>
              <a:t>Single-Center, Retrospective, Observational Study</a:t>
            </a:r>
            <a:endParaRPr lang="ko-KR" altLang="ko-KR" sz="3000">
              <a:effectLst/>
              <a:latin typeface="+mn-ea"/>
              <a:ea typeface="+mn-ea"/>
            </a:endParaRPr>
          </a:p>
        </p:txBody>
      </p:sp>
      <p:sp>
        <p:nvSpPr>
          <p:cNvPr id="7" name="부제목 2">
            <a:extLst>
              <a:ext uri="{FF2B5EF4-FFF2-40B4-BE49-F238E27FC236}">
                <a16:creationId xmlns:a16="http://schemas.microsoft.com/office/drawing/2014/main" xmlns="" id="{A0C95103-8303-6780-F603-7E81DE55A6F8}"/>
              </a:ext>
            </a:extLst>
          </p:cNvPr>
          <p:cNvSpPr txBox="1">
            <a:spLocks/>
          </p:cNvSpPr>
          <p:nvPr/>
        </p:nvSpPr>
        <p:spPr>
          <a:xfrm>
            <a:off x="2928359" y="3869918"/>
            <a:ext cx="6335282" cy="1872208"/>
          </a:xfrm>
          <a:prstGeom prst="rect">
            <a:avLst/>
          </a:prstGeom>
        </p:spPr>
        <p:txBody>
          <a:bodyPr vert="horz" lIns="91440" tIns="45720" rIns="91440" bIns="45720" rtlCol="0">
            <a:noAutofit/>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atinLnBrk="0"/>
            <a:endParaRPr lang="ko-KR" altLang="ko-KR" sz="2000"/>
          </a:p>
        </p:txBody>
      </p:sp>
    </p:spTree>
    <p:extLst>
      <p:ext uri="{BB962C8B-B14F-4D97-AF65-F5344CB8AC3E}">
        <p14:creationId xmlns:p14="http://schemas.microsoft.com/office/powerpoint/2010/main" val="1839869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a:extLst>
              <a:ext uri="{FF2B5EF4-FFF2-40B4-BE49-F238E27FC236}">
                <a16:creationId xmlns:a16="http://schemas.microsoft.com/office/drawing/2014/main" xmlns="" id="{B22726EF-5792-B9BF-6110-B1FD3329C8F3}"/>
              </a:ext>
            </a:extLst>
          </p:cNvPr>
          <p:cNvSpPr>
            <a:spLocks noGrp="1"/>
          </p:cNvSpPr>
          <p:nvPr>
            <p:ph idx="4294967295"/>
          </p:nvPr>
        </p:nvSpPr>
        <p:spPr>
          <a:xfrm>
            <a:off x="306688" y="1122634"/>
            <a:ext cx="11578624" cy="5546454"/>
          </a:xfrm>
        </p:spPr>
        <p:txBody>
          <a:bodyPr>
            <a:normAutofit/>
          </a:bodyPr>
          <a:lstStyle/>
          <a:p>
            <a:r>
              <a:rPr lang="en-US" altLang="ko-KR" sz="2000"/>
              <a:t>Minimally invasive procedures for treating chronic venous diseases have advanced significantly over the last two decades, resulting in reduced pain, less discomfort, and minimal interference with normal daily </a:t>
            </a:r>
            <a:r>
              <a:rPr lang="en-US" altLang="ko-KR" sz="2000"/>
              <a:t>activities </a:t>
            </a:r>
            <a:r>
              <a:rPr lang="en-US" altLang="ko-KR" sz="2000" smtClean="0"/>
              <a:t>.</a:t>
            </a:r>
          </a:p>
          <a:p>
            <a:endParaRPr lang="en-US" altLang="ko-KR" sz="2000"/>
          </a:p>
          <a:p>
            <a:r>
              <a:rPr lang="en-US" altLang="ko-KR" sz="2000" b="1"/>
              <a:t>Radiofrequency ablation (RFA) </a:t>
            </a:r>
            <a:r>
              <a:rPr lang="en-US" altLang="ko-KR" sz="2000"/>
              <a:t>is one of the most effective and safe endovenous treatment options for chronic </a:t>
            </a:r>
            <a:r>
              <a:rPr lang="en-US" altLang="ko-KR" sz="2000"/>
              <a:t>venous </a:t>
            </a:r>
            <a:r>
              <a:rPr lang="en-US" altLang="ko-KR" sz="2000" smtClean="0"/>
              <a:t>disease. The </a:t>
            </a:r>
            <a:r>
              <a:rPr lang="en-US" altLang="ko-KR" sz="2000"/>
              <a:t>ClosureFast system (Medtronic, USA) is the most commonly used RFA equipment and allows for the segmental ablation </a:t>
            </a:r>
            <a:r>
              <a:rPr lang="en-US" altLang="ko-KR" sz="2000"/>
              <a:t>of </a:t>
            </a:r>
            <a:r>
              <a:rPr lang="en-US" altLang="ko-KR" sz="2000" smtClean="0"/>
              <a:t>veins.</a:t>
            </a:r>
          </a:p>
          <a:p>
            <a:endParaRPr lang="en-US" altLang="ko-KR" sz="2000"/>
          </a:p>
          <a:p>
            <a:r>
              <a:rPr lang="en-US" altLang="ko-KR" sz="2000"/>
              <a:t>However, the </a:t>
            </a:r>
            <a:r>
              <a:rPr lang="en-US" altLang="ko-KR" sz="2000" b="1"/>
              <a:t>conventional system </a:t>
            </a:r>
            <a:r>
              <a:rPr lang="en-US" altLang="ko-KR" sz="2000"/>
              <a:t>also has </a:t>
            </a:r>
            <a:r>
              <a:rPr lang="en-US" altLang="ko-KR" sz="2000" b="1"/>
              <a:t>several limitations</a:t>
            </a:r>
            <a:r>
              <a:rPr lang="en-US" altLang="ko-KR" sz="2000"/>
              <a:t>, one of which is the requirement for tumescent anesthesia. Tumescent anesthesia can prolong the procedure and may result in bruising and swelling of the lower limbs. Moreover, the local anesthetic agent used in tumescent anesthesia can sometimes carry the risk of systemic toxicity if the epinephrine component enters systemic </a:t>
            </a:r>
            <a:r>
              <a:rPr lang="en-US" altLang="ko-KR" sz="2000"/>
              <a:t>circulation</a:t>
            </a:r>
            <a:r>
              <a:rPr lang="en-US" altLang="ko-KR" sz="2000" smtClean="0"/>
              <a:t>.</a:t>
            </a:r>
          </a:p>
          <a:p>
            <a:endParaRPr lang="en-US" altLang="ko-KR" sz="2000"/>
          </a:p>
          <a:p>
            <a:r>
              <a:rPr lang="en-US" altLang="ko-KR" sz="2000" smtClean="0"/>
              <a:t>This </a:t>
            </a:r>
            <a:r>
              <a:rPr lang="en-US" altLang="ko-KR" sz="2000"/>
              <a:t>study investigated the </a:t>
            </a:r>
            <a:r>
              <a:rPr lang="en-US" altLang="ko-KR" sz="2000" b="1"/>
              <a:t>effectiveness</a:t>
            </a:r>
            <a:r>
              <a:rPr lang="en-US" altLang="ko-KR" sz="2000"/>
              <a:t> and </a:t>
            </a:r>
            <a:r>
              <a:rPr lang="en-US" altLang="ko-KR" sz="2000" b="1"/>
              <a:t>safety</a:t>
            </a:r>
            <a:r>
              <a:rPr lang="en-US" altLang="ko-KR" sz="2000"/>
              <a:t> of </a:t>
            </a:r>
            <a:r>
              <a:rPr lang="en-US" altLang="ko-KR" sz="2000" b="1"/>
              <a:t>tumescentless RFA </a:t>
            </a:r>
            <a:r>
              <a:rPr lang="en-US" altLang="ko-KR" sz="2000"/>
              <a:t>using an </a:t>
            </a:r>
            <a:r>
              <a:rPr lang="en-US" altLang="ko-KR" sz="2000" b="1"/>
              <a:t>internal cooling system </a:t>
            </a:r>
            <a:r>
              <a:rPr lang="en-US" altLang="ko-KR" sz="2000"/>
              <a:t>with a </a:t>
            </a:r>
            <a:r>
              <a:rPr lang="en-US" altLang="ko-KR" sz="2000" b="1"/>
              <a:t>VENISTAR</a:t>
            </a:r>
            <a:r>
              <a:rPr lang="en-US" altLang="ko-KR" sz="2000"/>
              <a:t> catheter and </a:t>
            </a:r>
            <a:r>
              <a:rPr lang="en-US" altLang="ko-KR" sz="2000" b="1"/>
              <a:t>local hypothermia</a:t>
            </a:r>
            <a:r>
              <a:rPr lang="en-US" altLang="ko-KR" sz="2000"/>
              <a:t>.</a:t>
            </a:r>
            <a:endParaRPr lang="ko-KR" altLang="ko-KR" sz="2000"/>
          </a:p>
          <a:p>
            <a:endParaRPr lang="ko-KR" altLang="en-US" sz="2000" dirty="0"/>
          </a:p>
        </p:txBody>
      </p:sp>
      <p:sp>
        <p:nvSpPr>
          <p:cNvPr id="5" name="제목 1">
            <a:extLst>
              <a:ext uri="{FF2B5EF4-FFF2-40B4-BE49-F238E27FC236}">
                <a16:creationId xmlns:a16="http://schemas.microsoft.com/office/drawing/2014/main" xmlns="" id="{E6371C7B-A21F-0BCB-343E-923E1910E7E0}"/>
              </a:ext>
            </a:extLst>
          </p:cNvPr>
          <p:cNvSpPr txBox="1">
            <a:spLocks/>
          </p:cNvSpPr>
          <p:nvPr/>
        </p:nvSpPr>
        <p:spPr>
          <a:xfrm>
            <a:off x="152864" y="-146649"/>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Purpose</a:t>
            </a:r>
            <a:endParaRPr lang="ko-KR" altLang="en-US" sz="3600" b="1" dirty="0">
              <a:solidFill>
                <a:schemeClr val="bg1"/>
              </a:solidFill>
              <a:effectLst>
                <a:outerShdw blurRad="38100" dist="38100" dir="2700000" algn="tl">
                  <a:srgbClr val="000000">
                    <a:alpha val="43137"/>
                  </a:srgbClr>
                </a:outerShdw>
              </a:effectLst>
              <a:latin typeface="+mj-ea"/>
            </a:endParaRPr>
          </a:p>
        </p:txBody>
      </p:sp>
    </p:spTree>
    <p:extLst>
      <p:ext uri="{BB962C8B-B14F-4D97-AF65-F5344CB8AC3E}">
        <p14:creationId xmlns:p14="http://schemas.microsoft.com/office/powerpoint/2010/main" val="568370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xmlns="" id="{2B79BE09-36E3-1642-F35A-97F7C79BBD2A}"/>
              </a:ext>
            </a:extLst>
          </p:cNvPr>
          <p:cNvSpPr>
            <a:spLocks noGrp="1"/>
          </p:cNvSpPr>
          <p:nvPr>
            <p:ph idx="4294967295"/>
          </p:nvPr>
        </p:nvSpPr>
        <p:spPr>
          <a:xfrm>
            <a:off x="306688" y="1122634"/>
            <a:ext cx="11578624" cy="5546454"/>
          </a:xfrm>
        </p:spPr>
        <p:txBody>
          <a:bodyPr>
            <a:normAutofit/>
          </a:bodyPr>
          <a:lstStyle/>
          <a:p>
            <a:r>
              <a:rPr lang="en-US" altLang="ko-KR" sz="2000"/>
              <a:t>This retrospective analysis enrolled 70 of 87 patients who had undergone endovenous RFA for above-knee (AK) great saphenous vein (GSV) between March 1, 2023 and November 30, 2023; </a:t>
            </a:r>
            <a:r>
              <a:rPr lang="en-US" altLang="ko-KR" sz="2000" b="1"/>
              <a:t>109 legs were evaluated</a:t>
            </a:r>
            <a:r>
              <a:rPr lang="en-US" altLang="ko-KR" sz="2000"/>
              <a:t>. </a:t>
            </a:r>
            <a:endParaRPr lang="en-US" altLang="ko-KR" sz="2000" smtClean="0"/>
          </a:p>
          <a:p>
            <a:endParaRPr lang="en-US" altLang="ko-KR" sz="2000"/>
          </a:p>
          <a:p>
            <a:r>
              <a:rPr lang="en-US" altLang="ko-KR" sz="2000"/>
              <a:t>The patients were categorized based on the use of tumescent anesthesia into two groups</a:t>
            </a:r>
            <a:r>
              <a:rPr lang="en-US" altLang="ko-KR" sz="2000"/>
              <a:t>: </a:t>
            </a:r>
            <a:r>
              <a:rPr lang="en-US" altLang="ko-KR" sz="2000"/>
              <a:t> </a:t>
            </a:r>
            <a:r>
              <a:rPr lang="en-US" altLang="ko-KR" sz="2000" smtClean="0"/>
              <a:t>                                   </a:t>
            </a:r>
            <a:r>
              <a:rPr lang="en-US" altLang="ko-KR" sz="2000" b="1" smtClean="0"/>
              <a:t>Group </a:t>
            </a:r>
            <a:r>
              <a:rPr lang="en-US" altLang="ko-KR" sz="2000" b="1"/>
              <a:t>T </a:t>
            </a:r>
            <a:r>
              <a:rPr lang="en-US" altLang="ko-KR" sz="2000"/>
              <a:t>(conventional tumescent group, n =50) and </a:t>
            </a:r>
            <a:r>
              <a:rPr lang="en-US" altLang="ko-KR" sz="2000" b="1"/>
              <a:t>Group N </a:t>
            </a:r>
            <a:r>
              <a:rPr lang="en-US" altLang="ko-KR" sz="2000"/>
              <a:t>(non-tumescent group, n=59</a:t>
            </a:r>
            <a:r>
              <a:rPr lang="en-US" altLang="ko-KR" sz="2000"/>
              <a:t>). </a:t>
            </a:r>
            <a:endParaRPr lang="en-US" altLang="ko-KR" sz="2000" smtClean="0"/>
          </a:p>
          <a:p>
            <a:endParaRPr lang="en-US" altLang="ko-KR" sz="2000"/>
          </a:p>
          <a:p>
            <a:r>
              <a:rPr lang="en-US" altLang="ko-KR" sz="2000" b="1" smtClean="0"/>
              <a:t>Group </a:t>
            </a:r>
            <a:r>
              <a:rPr lang="en-US" altLang="ko-KR" sz="2000" b="1"/>
              <a:t>T</a:t>
            </a:r>
            <a:r>
              <a:rPr lang="en-US" altLang="ko-KR" sz="2000"/>
              <a:t> received a tumescent anesthetic solution consisting of normal saline mixed with lidocaine, epinephrine, and sodium bicarbonate</a:t>
            </a:r>
            <a:r>
              <a:rPr lang="en-US" altLang="ko-KR" sz="2000"/>
              <a:t>. </a:t>
            </a:r>
            <a:endParaRPr lang="en-US" altLang="ko-KR" sz="2000" smtClean="0"/>
          </a:p>
          <a:p>
            <a:endParaRPr lang="en-US" altLang="ko-KR" sz="2000" b="1"/>
          </a:p>
          <a:p>
            <a:r>
              <a:rPr lang="en-US" altLang="ko-KR" sz="2000" b="1" smtClean="0"/>
              <a:t>Group </a:t>
            </a:r>
            <a:r>
              <a:rPr lang="en-US" altLang="ko-KR" sz="2000" b="1"/>
              <a:t>N</a:t>
            </a:r>
            <a:r>
              <a:rPr lang="en-US" altLang="ko-KR" sz="2000"/>
              <a:t> underwent tumescentless RFA utilizing an internal cooling system and local </a:t>
            </a:r>
            <a:r>
              <a:rPr lang="en-US" altLang="ko-KR" sz="2000"/>
              <a:t>hypothermia</a:t>
            </a:r>
            <a:r>
              <a:rPr lang="en-US" altLang="ko-KR" sz="2000" smtClean="0"/>
              <a:t>.</a:t>
            </a:r>
          </a:p>
          <a:p>
            <a:endParaRPr lang="en-US" altLang="ko-KR" sz="2000"/>
          </a:p>
          <a:p>
            <a:r>
              <a:rPr lang="en-US" altLang="ko-KR" sz="2000"/>
              <a:t>Postoperative pain (measured using the Visual Analog Scale), complications (including bruising, paresthesia, recanalization, revascularization, endothermal heat-induced thrombosis, and deep vein thrombosis), and operation times were assessed at 3 hours, 24 hours, and 10 days postoperatively.</a:t>
            </a:r>
            <a:endParaRPr lang="en-US" altLang="ko-KR" sz="2000"/>
          </a:p>
          <a:p>
            <a:endParaRPr lang="ko-KR" altLang="en-US" sz="2000" dirty="0"/>
          </a:p>
        </p:txBody>
      </p:sp>
      <p:sp>
        <p:nvSpPr>
          <p:cNvPr id="2" name="제목 1">
            <a:extLst>
              <a:ext uri="{FF2B5EF4-FFF2-40B4-BE49-F238E27FC236}">
                <a16:creationId xmlns:a16="http://schemas.microsoft.com/office/drawing/2014/main" xmlns="" id="{062D28CA-46E9-C433-9CCE-0F50A09F8664}"/>
              </a:ext>
            </a:extLst>
          </p:cNvPr>
          <p:cNvSpPr txBox="1">
            <a:spLocks/>
          </p:cNvSpPr>
          <p:nvPr/>
        </p:nvSpPr>
        <p:spPr>
          <a:xfrm>
            <a:off x="155575" y="-133755"/>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Methods</a:t>
            </a:r>
            <a:endParaRPr lang="ko-KR" altLang="en-US" sz="3600" b="1" dirty="0">
              <a:solidFill>
                <a:schemeClr val="bg1"/>
              </a:solidFill>
              <a:effectLst>
                <a:outerShdw blurRad="38100" dist="38100" dir="2700000" algn="tl">
                  <a:srgbClr val="000000">
                    <a:alpha val="43137"/>
                  </a:srgbClr>
                </a:outerShdw>
              </a:effectLst>
              <a:latin typeface="+mj-ea"/>
            </a:endParaRPr>
          </a:p>
        </p:txBody>
      </p:sp>
    </p:spTree>
    <p:extLst>
      <p:ext uri="{BB962C8B-B14F-4D97-AF65-F5344CB8AC3E}">
        <p14:creationId xmlns:p14="http://schemas.microsoft.com/office/powerpoint/2010/main" val="384165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내용 개체 틀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83783" y="923000"/>
            <a:ext cx="4514642" cy="3969412"/>
          </a:xfrm>
        </p:spPr>
      </p:pic>
      <p:sp>
        <p:nvSpPr>
          <p:cNvPr id="2" name="제목 1">
            <a:extLst>
              <a:ext uri="{FF2B5EF4-FFF2-40B4-BE49-F238E27FC236}">
                <a16:creationId xmlns:a16="http://schemas.microsoft.com/office/drawing/2014/main" xmlns="" id="{1B94F999-5826-C8EF-F6A2-6FE80822405D}"/>
              </a:ext>
            </a:extLst>
          </p:cNvPr>
          <p:cNvSpPr txBox="1">
            <a:spLocks/>
          </p:cNvSpPr>
          <p:nvPr/>
        </p:nvSpPr>
        <p:spPr>
          <a:xfrm>
            <a:off x="155575" y="-125128"/>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a:solidFill>
                  <a:schemeClr val="bg1"/>
                </a:solidFill>
                <a:effectLst>
                  <a:outerShdw blurRad="38100" dist="38100" dir="2700000" algn="tl">
                    <a:srgbClr val="000000">
                      <a:alpha val="43137"/>
                    </a:srgbClr>
                  </a:outerShdw>
                </a:effectLst>
                <a:latin typeface="+mj-ea"/>
              </a:rPr>
              <a:t>Methods</a:t>
            </a:r>
            <a:endParaRPr lang="ko-KR" altLang="en-US" sz="3600" b="1" dirty="0">
              <a:solidFill>
                <a:schemeClr val="bg1"/>
              </a:solidFill>
              <a:effectLst>
                <a:outerShdw blurRad="38100" dist="38100" dir="2700000" algn="tl">
                  <a:srgbClr val="000000">
                    <a:alpha val="43137"/>
                  </a:srgbClr>
                </a:outerShdw>
              </a:effectLst>
              <a:latin typeface="+mj-ea"/>
            </a:endParaRPr>
          </a:p>
        </p:txBody>
      </p:sp>
      <p:pic>
        <p:nvPicPr>
          <p:cNvPr id="5" name="그림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2467" y="1048545"/>
            <a:ext cx="3914853" cy="3843867"/>
          </a:xfrm>
          <a:prstGeom prst="rect">
            <a:avLst/>
          </a:prstGeom>
        </p:spPr>
      </p:pic>
      <p:sp>
        <p:nvSpPr>
          <p:cNvPr id="6" name="직사각형 5"/>
          <p:cNvSpPr/>
          <p:nvPr/>
        </p:nvSpPr>
        <p:spPr>
          <a:xfrm>
            <a:off x="541867" y="4972845"/>
            <a:ext cx="11209867" cy="1323439"/>
          </a:xfrm>
          <a:prstGeom prst="rect">
            <a:avLst/>
          </a:prstGeom>
        </p:spPr>
        <p:txBody>
          <a:bodyPr wrap="square">
            <a:spAutoFit/>
          </a:bodyPr>
          <a:lstStyle/>
          <a:p>
            <a:pPr latinLnBrk="1">
              <a:spcAft>
                <a:spcPts val="800"/>
              </a:spcAft>
            </a:pPr>
            <a:r>
              <a:rPr lang="en-US" altLang="ko-KR" sz="2000" b="1" kern="100">
                <a:ea typeface="+mj-ea"/>
                <a:cs typeface="Times New Roman" panose="02020603050405020304" pitchFamily="18" charset="0"/>
              </a:rPr>
              <a:t>Figure </a:t>
            </a:r>
            <a:r>
              <a:rPr lang="en-US" altLang="ko-KR" sz="2000" b="1" kern="100" smtClean="0">
                <a:ea typeface="+mj-ea"/>
                <a:cs typeface="Times New Roman" panose="02020603050405020304" pitchFamily="18" charset="0"/>
              </a:rPr>
              <a:t>1. </a:t>
            </a:r>
            <a:r>
              <a:rPr lang="en-US" altLang="ko-KR" sz="2000" kern="100">
                <a:ea typeface="+mj-ea"/>
                <a:cs typeface="Times New Roman" panose="02020603050405020304" pitchFamily="18" charset="0"/>
              </a:rPr>
              <a:t>VENISTAR (STARmed, Korea) </a:t>
            </a:r>
            <a:r>
              <a:rPr lang="en-US" altLang="ko-KR" sz="2000" kern="0">
                <a:solidFill>
                  <a:srgbClr val="0E101A"/>
                </a:solidFill>
                <a:ea typeface="+mj-ea"/>
                <a:cs typeface="Times New Roman" panose="02020603050405020304" pitchFamily="18" charset="0"/>
              </a:rPr>
              <a:t>radiofrequency ablation (RFA</a:t>
            </a:r>
            <a:r>
              <a:rPr lang="en-US" altLang="ko-KR" sz="2000" kern="0">
                <a:solidFill>
                  <a:srgbClr val="0E101A"/>
                </a:solidFill>
                <a:ea typeface="+mj-ea"/>
                <a:cs typeface="Times New Roman" panose="02020603050405020304" pitchFamily="18" charset="0"/>
              </a:rPr>
              <a:t>) </a:t>
            </a:r>
            <a:r>
              <a:rPr lang="en-US" altLang="ko-KR" sz="2000" kern="0" smtClean="0">
                <a:solidFill>
                  <a:srgbClr val="0E101A"/>
                </a:solidFill>
                <a:ea typeface="+mj-ea"/>
                <a:cs typeface="Times New Roman" panose="02020603050405020304" pitchFamily="18" charset="0"/>
              </a:rPr>
              <a:t>equipment. A</a:t>
            </a:r>
            <a:r>
              <a:rPr lang="en-US" altLang="ko-KR" sz="2000" kern="0">
                <a:solidFill>
                  <a:srgbClr val="0E101A"/>
                </a:solidFill>
                <a:ea typeface="+mj-ea"/>
                <a:cs typeface="Times New Roman" panose="02020603050405020304" pitchFamily="18" charset="0"/>
              </a:rPr>
              <a:t>) Illustration of VENISTAR equipment, radiofrequency generator, and catheter with internal cooling system (e.g., a circulating pump with </a:t>
            </a:r>
            <a:r>
              <a:rPr lang="en-US" altLang="ko-KR" sz="2000" kern="100">
                <a:ea typeface="+mj-ea"/>
                <a:cs typeface="Times New Roman" panose="02020603050405020304" pitchFamily="18" charset="0"/>
              </a:rPr>
              <a:t>0°C saline</a:t>
            </a:r>
            <a:r>
              <a:rPr lang="en-US" altLang="ko-KR" sz="2000" kern="0">
                <a:solidFill>
                  <a:srgbClr val="0E101A"/>
                </a:solidFill>
                <a:ea typeface="+mj-ea"/>
                <a:cs typeface="Times New Roman" panose="02020603050405020304" pitchFamily="18" charset="0"/>
              </a:rPr>
              <a:t>).</a:t>
            </a:r>
            <a:r>
              <a:rPr lang="en-US" altLang="ko-KR" sz="2000" kern="100">
                <a:ea typeface="+mj-ea"/>
                <a:cs typeface="Times New Roman" panose="02020603050405020304" pitchFamily="18" charset="0"/>
              </a:rPr>
              <a:t>B) The RFA procedure using VENISTAR equipment. Internal cooling was achieved by using 0°C saline perfusate. The tip temperature of the catheter was kept low during ablation.</a:t>
            </a:r>
            <a:endParaRPr lang="ko-KR" altLang="ko-KR" sz="2000" kern="100">
              <a:ea typeface="+mj-ea"/>
              <a:cs typeface="Times New Roman" panose="02020603050405020304" pitchFamily="18" charset="0"/>
            </a:endParaRPr>
          </a:p>
        </p:txBody>
      </p:sp>
      <p:sp>
        <p:nvSpPr>
          <p:cNvPr id="7" name="TextBox 6"/>
          <p:cNvSpPr txBox="1"/>
          <p:nvPr/>
        </p:nvSpPr>
        <p:spPr>
          <a:xfrm>
            <a:off x="1134534" y="1048545"/>
            <a:ext cx="388248" cy="369332"/>
          </a:xfrm>
          <a:prstGeom prst="rect">
            <a:avLst/>
          </a:prstGeom>
          <a:solidFill>
            <a:schemeClr val="accent2">
              <a:lumMod val="20000"/>
              <a:lumOff val="80000"/>
            </a:schemeClr>
          </a:solidFill>
        </p:spPr>
        <p:txBody>
          <a:bodyPr wrap="none" rtlCol="0">
            <a:spAutoFit/>
          </a:bodyPr>
          <a:lstStyle/>
          <a:p>
            <a:r>
              <a:rPr lang="en-US" altLang="ko-KR" smtClean="0"/>
              <a:t>A)</a:t>
            </a:r>
            <a:endParaRPr lang="ko-KR" altLang="en-US"/>
          </a:p>
        </p:txBody>
      </p:sp>
      <p:sp>
        <p:nvSpPr>
          <p:cNvPr id="8" name="TextBox 7"/>
          <p:cNvSpPr txBox="1"/>
          <p:nvPr/>
        </p:nvSpPr>
        <p:spPr>
          <a:xfrm>
            <a:off x="6612467" y="1048545"/>
            <a:ext cx="388248" cy="369332"/>
          </a:xfrm>
          <a:prstGeom prst="rect">
            <a:avLst/>
          </a:prstGeom>
          <a:solidFill>
            <a:schemeClr val="accent2">
              <a:lumMod val="20000"/>
              <a:lumOff val="80000"/>
            </a:schemeClr>
          </a:solidFill>
        </p:spPr>
        <p:txBody>
          <a:bodyPr wrap="none" rtlCol="0">
            <a:spAutoFit/>
          </a:bodyPr>
          <a:lstStyle/>
          <a:p>
            <a:r>
              <a:rPr lang="en-US" altLang="ko-KR" smtClean="0"/>
              <a:t>B)</a:t>
            </a:r>
            <a:endParaRPr lang="ko-KR" altLang="en-US"/>
          </a:p>
        </p:txBody>
      </p:sp>
    </p:spTree>
    <p:extLst>
      <p:ext uri="{BB962C8B-B14F-4D97-AF65-F5344CB8AC3E}">
        <p14:creationId xmlns:p14="http://schemas.microsoft.com/office/powerpoint/2010/main" val="479878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1B94F999-5826-C8EF-F6A2-6FE80822405D}"/>
              </a:ext>
            </a:extLst>
          </p:cNvPr>
          <p:cNvSpPr txBox="1">
            <a:spLocks/>
          </p:cNvSpPr>
          <p:nvPr/>
        </p:nvSpPr>
        <p:spPr>
          <a:xfrm>
            <a:off x="155575" y="-125128"/>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Results</a:t>
            </a:r>
            <a:endParaRPr lang="ko-KR" altLang="en-US" sz="3600" b="1" dirty="0">
              <a:solidFill>
                <a:schemeClr val="bg1"/>
              </a:solidFill>
              <a:effectLst>
                <a:outerShdw blurRad="38100" dist="38100" dir="2700000" algn="tl">
                  <a:srgbClr val="000000">
                    <a:alpha val="43137"/>
                  </a:srgbClr>
                </a:outerShdw>
              </a:effectLst>
              <a:latin typeface="+mj-ea"/>
            </a:endParaRPr>
          </a:p>
        </p:txBody>
      </p:sp>
      <p:sp>
        <p:nvSpPr>
          <p:cNvPr id="6" name="내용 개체 틀 2">
            <a:extLst>
              <a:ext uri="{FF2B5EF4-FFF2-40B4-BE49-F238E27FC236}">
                <a16:creationId xmlns:a16="http://schemas.microsoft.com/office/drawing/2014/main" xmlns="" id="{2B79BE09-36E3-1642-F35A-97F7C79BBD2A}"/>
              </a:ext>
            </a:extLst>
          </p:cNvPr>
          <p:cNvSpPr txBox="1">
            <a:spLocks/>
          </p:cNvSpPr>
          <p:nvPr/>
        </p:nvSpPr>
        <p:spPr>
          <a:xfrm>
            <a:off x="306688" y="1122634"/>
            <a:ext cx="11578624" cy="5546454"/>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2000" smtClean="0"/>
              <a:t>All </a:t>
            </a:r>
            <a:r>
              <a:rPr lang="en-US" altLang="ko-KR" sz="2000"/>
              <a:t>endovenous RFA procedures were performed using a VENISTAR catheter targeting the GSV in the AK region.</a:t>
            </a:r>
            <a:r>
              <a:rPr lang="en-US" altLang="ko-KR" sz="2000" b="1"/>
              <a:t> </a:t>
            </a:r>
            <a:r>
              <a:rPr lang="en-US" altLang="ko-KR" sz="2000"/>
              <a:t>Due to the time requirements associated with tumescent anesthesia, the mean operative time in </a:t>
            </a:r>
            <a:r>
              <a:rPr lang="en-US" altLang="ko-KR" sz="2000" b="1"/>
              <a:t>group T (42.3 minutes</a:t>
            </a:r>
            <a:r>
              <a:rPr lang="en-US" altLang="ko-KR" sz="2000"/>
              <a:t>) was longer than that in group </a:t>
            </a:r>
            <a:r>
              <a:rPr lang="en-US" altLang="ko-KR" sz="2000" b="1"/>
              <a:t>N (31.4 minutes)</a:t>
            </a:r>
            <a:r>
              <a:rPr lang="en-US" altLang="ko-KR" sz="2000"/>
              <a:t> </a:t>
            </a:r>
            <a:r>
              <a:rPr lang="en-US" altLang="ko-KR" sz="2000"/>
              <a:t>(</a:t>
            </a:r>
            <a:r>
              <a:rPr lang="en-US" altLang="ko-KR" sz="2000" smtClean="0"/>
              <a:t>p&lt;0.01)</a:t>
            </a:r>
          </a:p>
          <a:p>
            <a:endParaRPr lang="en-US" altLang="ko-KR" sz="2000"/>
          </a:p>
          <a:p>
            <a:r>
              <a:rPr lang="en-US" altLang="ko-KR" sz="2000" b="1" smtClean="0"/>
              <a:t>No </a:t>
            </a:r>
            <a:r>
              <a:rPr lang="en-US" altLang="ko-KR" sz="2000"/>
              <a:t>instances of </a:t>
            </a:r>
            <a:r>
              <a:rPr lang="en-US" altLang="ko-KR" sz="2000" b="1"/>
              <a:t>revascularization or recanalization </a:t>
            </a:r>
            <a:r>
              <a:rPr lang="en-US" altLang="ko-KR" sz="2000"/>
              <a:t>of the treated vein were observed in </a:t>
            </a:r>
            <a:r>
              <a:rPr lang="en-US" altLang="ko-KR" sz="2000" b="1"/>
              <a:t>either group 10 days post-operation</a:t>
            </a:r>
            <a:r>
              <a:rPr lang="en-US" altLang="ko-KR" sz="2000"/>
              <a:t>. Postoperative </a:t>
            </a:r>
            <a:r>
              <a:rPr lang="en-US" altLang="ko-KR" sz="2000" b="1"/>
              <a:t>outcomes did not differ </a:t>
            </a:r>
            <a:r>
              <a:rPr lang="en-US" altLang="ko-KR" sz="2000"/>
              <a:t>significantly between the two groups</a:t>
            </a:r>
            <a:r>
              <a:rPr lang="en-US" altLang="ko-KR" sz="2000"/>
              <a:t>. </a:t>
            </a:r>
            <a:endParaRPr lang="en-US" altLang="ko-KR" sz="2000" smtClean="0"/>
          </a:p>
          <a:p>
            <a:endParaRPr lang="en-US" altLang="ko-KR" sz="2000"/>
          </a:p>
          <a:p>
            <a:r>
              <a:rPr lang="en-US" altLang="ko-KR" sz="2000"/>
              <a:t>There were no major complications related to endovenous RFA, such as DVT or EHIT, in either group. Postoperative bruising was observed in 6.8% (4/59) of patients in group N and 4.0% (2/50) of patients in group T (p=0.34). Additionally, 1.7% (1/59) of patients in group N and 6.0% (3/50) of patients in group T experienced postoperative paresthesia (p=0.27).</a:t>
            </a:r>
            <a:endParaRPr lang="en-US" altLang="ko-KR" sz="2000" smtClean="0"/>
          </a:p>
          <a:p>
            <a:endParaRPr lang="en-US" altLang="ko-KR" sz="2000" smtClean="0"/>
          </a:p>
          <a:p>
            <a:r>
              <a:rPr lang="en-US" altLang="ko-KR" sz="2000" b="1"/>
              <a:t>Postoperative pain</a:t>
            </a:r>
            <a:r>
              <a:rPr lang="en-US" altLang="ko-KR" sz="2000"/>
              <a:t> scores, assessed with VAS scales at 3 h, 24 h, and 10 d post-operation, showed </a:t>
            </a:r>
            <a:r>
              <a:rPr lang="en-US" altLang="ko-KR" sz="2000" b="1"/>
              <a:t>no difference</a:t>
            </a:r>
            <a:r>
              <a:rPr lang="en-US" altLang="ko-KR" sz="2000"/>
              <a:t> between the two groups. Both groups reported </a:t>
            </a:r>
            <a:r>
              <a:rPr lang="en-US" altLang="ko-KR" sz="2000" b="1"/>
              <a:t>only minor pain</a:t>
            </a:r>
            <a:r>
              <a:rPr lang="en-US" altLang="ko-KR" sz="2000"/>
              <a:t>, </a:t>
            </a:r>
            <a:r>
              <a:rPr lang="en-US" altLang="ko-KR" sz="2000"/>
              <a:t>with VAS scores consistently </a:t>
            </a:r>
            <a:r>
              <a:rPr lang="en-US" altLang="ko-KR" sz="2000"/>
              <a:t>below </a:t>
            </a:r>
            <a:r>
              <a:rPr lang="en-US" altLang="ko-KR" sz="2000" smtClean="0"/>
              <a:t>4. </a:t>
            </a:r>
          </a:p>
          <a:p>
            <a:endParaRPr lang="en-US" altLang="ko-KR" sz="2000"/>
          </a:p>
          <a:p>
            <a:endParaRPr lang="ko-KR" altLang="en-US" sz="2000" dirty="0"/>
          </a:p>
        </p:txBody>
      </p:sp>
    </p:spTree>
    <p:extLst>
      <p:ext uri="{BB962C8B-B14F-4D97-AF65-F5344CB8AC3E}">
        <p14:creationId xmlns:p14="http://schemas.microsoft.com/office/powerpoint/2010/main" val="2079357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xmlns="" id="{2B79BE09-36E3-1642-F35A-97F7C79BBD2A}"/>
              </a:ext>
            </a:extLst>
          </p:cNvPr>
          <p:cNvSpPr>
            <a:spLocks noGrp="1"/>
          </p:cNvSpPr>
          <p:nvPr>
            <p:ph idx="4294967295"/>
          </p:nvPr>
        </p:nvSpPr>
        <p:spPr>
          <a:xfrm>
            <a:off x="306688" y="1122634"/>
            <a:ext cx="11578624" cy="5546454"/>
          </a:xfrm>
        </p:spPr>
        <p:txBody>
          <a:bodyPr>
            <a:normAutofit/>
          </a:bodyPr>
          <a:lstStyle/>
          <a:p>
            <a:r>
              <a:rPr lang="en-US" altLang="ko-KR" sz="2000"/>
              <a:t>Other studies have indicated that tumescentless endovenous RFA with local hypothermia and compression is both </a:t>
            </a:r>
            <a:r>
              <a:rPr lang="en-US" altLang="ko-KR" sz="2000" b="1"/>
              <a:t>safe </a:t>
            </a:r>
            <a:r>
              <a:rPr lang="en-US" altLang="ko-KR" sz="2000"/>
              <a:t>and </a:t>
            </a:r>
            <a:r>
              <a:rPr lang="en-US" altLang="ko-KR" sz="2000" b="1"/>
              <a:t>effective</a:t>
            </a:r>
            <a:r>
              <a:rPr lang="en-US" altLang="ko-KR" sz="2000"/>
              <a:t>, with no associated adverse events, including thermal injuries</a:t>
            </a:r>
            <a:r>
              <a:rPr lang="en-US" altLang="ko-KR" sz="2000"/>
              <a:t>. </a:t>
            </a:r>
            <a:endParaRPr lang="en-US" altLang="ko-KR" sz="2000" smtClean="0"/>
          </a:p>
          <a:p>
            <a:endParaRPr lang="en-US" altLang="ko-KR" sz="2000"/>
          </a:p>
          <a:p>
            <a:r>
              <a:rPr lang="en-US" altLang="ko-KR" sz="2000"/>
              <a:t>We hope that this novel device can be utilized for the treatment of chronic venous disease, as it offers a </a:t>
            </a:r>
            <a:r>
              <a:rPr lang="en-US" altLang="ko-KR" sz="2000" b="1"/>
              <a:t>shorter procedure time, </a:t>
            </a:r>
            <a:r>
              <a:rPr lang="en-US" altLang="ko-KR" sz="2000"/>
              <a:t>is </a:t>
            </a:r>
            <a:r>
              <a:rPr lang="en-US" altLang="ko-KR" sz="2000" b="1"/>
              <a:t>less invasive</a:t>
            </a:r>
            <a:r>
              <a:rPr lang="en-US" altLang="ko-KR" sz="2000"/>
              <a:t>, and is </a:t>
            </a:r>
            <a:r>
              <a:rPr lang="en-US" altLang="ko-KR" sz="2000" b="1"/>
              <a:t>technically more straightforward </a:t>
            </a:r>
            <a:r>
              <a:rPr lang="en-US" altLang="ko-KR" sz="2000"/>
              <a:t>compared to conventional radiofrequency ablation (RFA) that uses </a:t>
            </a:r>
            <a:r>
              <a:rPr lang="en-US" altLang="ko-KR" sz="2000"/>
              <a:t>tumescent </a:t>
            </a:r>
            <a:r>
              <a:rPr lang="en-US" altLang="ko-KR" sz="2000" smtClean="0"/>
              <a:t>anesthesia.</a:t>
            </a:r>
          </a:p>
          <a:p>
            <a:endParaRPr lang="en-US" altLang="ko-KR" sz="2000"/>
          </a:p>
          <a:p>
            <a:r>
              <a:rPr lang="en-US" altLang="ko-KR" sz="2000"/>
              <a:t>To the best of our knowledge, this is the first study to investigate the </a:t>
            </a:r>
            <a:r>
              <a:rPr lang="en-US" altLang="ko-KR" sz="2000" b="1"/>
              <a:t>efficacy </a:t>
            </a:r>
            <a:r>
              <a:rPr lang="en-US" altLang="ko-KR" sz="2000" b="1" smtClean="0"/>
              <a:t>and safety of </a:t>
            </a:r>
            <a:r>
              <a:rPr lang="en-US" altLang="ko-KR" sz="2000" b="1"/>
              <a:t>the internal cooling VENISTAR device </a:t>
            </a:r>
            <a:r>
              <a:rPr lang="en-US" altLang="ko-KR" sz="2000"/>
              <a:t>in </a:t>
            </a:r>
            <a:r>
              <a:rPr lang="en-US" altLang="ko-KR" sz="2000"/>
              <a:t>tumescentless </a:t>
            </a:r>
            <a:r>
              <a:rPr lang="en-US" altLang="ko-KR" sz="2000" smtClean="0"/>
              <a:t>RFA.</a:t>
            </a:r>
          </a:p>
          <a:p>
            <a:endParaRPr lang="en-US" altLang="ko-KR" sz="2000"/>
          </a:p>
          <a:p>
            <a:r>
              <a:rPr lang="en-US" altLang="ko-KR" sz="2000"/>
              <a:t>This innovative approach marks a recent advancement in endovenous RFA techniques, </a:t>
            </a:r>
            <a:r>
              <a:rPr lang="en-US" altLang="ko-KR" sz="2000" b="1"/>
              <a:t>eliminating the need for additional tumescent procedures</a:t>
            </a:r>
            <a:r>
              <a:rPr lang="en-US" altLang="ko-KR" sz="2000"/>
              <a:t>.</a:t>
            </a:r>
            <a:endParaRPr lang="ko-KR" altLang="ko-KR" sz="2000"/>
          </a:p>
          <a:p>
            <a:endParaRPr lang="ko-KR" altLang="en-US" sz="2000" dirty="0"/>
          </a:p>
        </p:txBody>
      </p:sp>
      <p:sp>
        <p:nvSpPr>
          <p:cNvPr id="2" name="제목 1">
            <a:extLst>
              <a:ext uri="{FF2B5EF4-FFF2-40B4-BE49-F238E27FC236}">
                <a16:creationId xmlns:a16="http://schemas.microsoft.com/office/drawing/2014/main" xmlns="" id="{40D7B906-BEFF-8568-0550-326A2889CEDF}"/>
              </a:ext>
            </a:extLst>
          </p:cNvPr>
          <p:cNvSpPr txBox="1">
            <a:spLocks/>
          </p:cNvSpPr>
          <p:nvPr/>
        </p:nvSpPr>
        <p:spPr>
          <a:xfrm>
            <a:off x="155575" y="-133754"/>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Conclusion</a:t>
            </a:r>
            <a:endParaRPr lang="ko-KR" altLang="en-US" sz="3600" b="1" dirty="0">
              <a:solidFill>
                <a:schemeClr val="bg1"/>
              </a:solidFill>
              <a:effectLst>
                <a:outerShdw blurRad="38100" dist="38100" dir="2700000" algn="tl">
                  <a:srgbClr val="000000">
                    <a:alpha val="43137"/>
                  </a:srgbClr>
                </a:outerShdw>
              </a:effectLst>
              <a:latin typeface="+mj-ea"/>
            </a:endParaRPr>
          </a:p>
        </p:txBody>
      </p:sp>
    </p:spTree>
    <p:extLst>
      <p:ext uri="{BB962C8B-B14F-4D97-AF65-F5344CB8AC3E}">
        <p14:creationId xmlns:p14="http://schemas.microsoft.com/office/powerpoint/2010/main" val="1454906823"/>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173</TotalTime>
  <Words>754</Words>
  <Application>Microsoft Office PowerPoint</Application>
  <PresentationFormat>와이드스크린</PresentationFormat>
  <Paragraphs>42</Paragraphs>
  <Slides>6</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6</vt:i4>
      </vt:variant>
    </vt:vector>
  </HeadingPairs>
  <TitlesOfParts>
    <vt:vector size="12" baseType="lpstr">
      <vt:lpstr>맑은 고딕</vt:lpstr>
      <vt:lpstr>Arial</vt:lpstr>
      <vt:lpstr>Calibri</vt:lpstr>
      <vt:lpstr>Calibri Light</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esshan2@naver.com</dc:creator>
  <cp:lastModifiedBy>Microsoft 계정</cp:lastModifiedBy>
  <cp:revision>37</cp:revision>
  <dcterms:created xsi:type="dcterms:W3CDTF">2022-07-21T09:10:24Z</dcterms:created>
  <dcterms:modified xsi:type="dcterms:W3CDTF">2024-08-13T13:06:56Z</dcterms:modified>
</cp:coreProperties>
</file>