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2"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085"/>
    <a:srgbClr val="073485"/>
    <a:srgbClr val="0B3388"/>
    <a:srgbClr val="FFFFFF"/>
    <a:srgbClr val="023C90"/>
    <a:srgbClr val="0B33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7" d="100"/>
          <a:sy n="107" d="100"/>
        </p:scale>
        <p:origin x="126" y="264"/>
      </p:cViewPr>
      <p:guideLst>
        <p:guide orient="horz" pos="4201"/>
        <p:guide pos="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71036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7161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9841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65114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80743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62683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19202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3577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32597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484454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0383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sp>
        <p:nvSpPr>
          <p:cNvPr id="16" name="내용 개체 틀 2">
            <a:extLst>
              <a:ext uri="{FF2B5EF4-FFF2-40B4-BE49-F238E27FC236}">
                <a16:creationId xmlns:a16="http://schemas.microsoft.com/office/drawing/2014/main" id="{067DD224-272B-42AA-6AEF-1D505106A201}"/>
              </a:ext>
            </a:extLst>
          </p:cNvPr>
          <p:cNvSpPr>
            <a:spLocks noGrp="1"/>
          </p:cNvSpPr>
          <p:nvPr>
            <p:ph idx="1"/>
          </p:nvPr>
        </p:nvSpPr>
        <p:spPr>
          <a:xfrm>
            <a:off x="393896" y="1122634"/>
            <a:ext cx="11404208" cy="3627166"/>
          </a:xfrm>
        </p:spPr>
        <p:txBody>
          <a:bodyPr/>
          <a:lstStyle/>
          <a:p>
            <a:endParaRPr lang="ko-KR" altLang="en-US" dirty="0"/>
          </a:p>
        </p:txBody>
      </p:sp>
      <p:pic>
        <p:nvPicPr>
          <p:cNvPr id="5" name="그림 4"/>
          <p:cNvPicPr>
            <a:picLocks noChangeAspect="1"/>
          </p:cNvPicPr>
          <p:nvPr userDrawn="1"/>
        </p:nvPicPr>
        <p:blipFill>
          <a:blip r:embed="rId2"/>
          <a:stretch>
            <a:fillRect/>
          </a:stretch>
        </p:blipFill>
        <p:spPr>
          <a:xfrm>
            <a:off x="0" y="-7206"/>
            <a:ext cx="12192000" cy="2094241"/>
          </a:xfrm>
          <a:prstGeom prst="rect">
            <a:avLst/>
          </a:prstGeom>
        </p:spPr>
      </p:pic>
      <p:pic>
        <p:nvPicPr>
          <p:cNvPr id="6" name="그림 5"/>
          <p:cNvPicPr>
            <a:picLocks noChangeAspect="1"/>
          </p:cNvPicPr>
          <p:nvPr userDrawn="1"/>
        </p:nvPicPr>
        <p:blipFill>
          <a:blip r:embed="rId3"/>
          <a:stretch>
            <a:fillRect/>
          </a:stretch>
        </p:blipFill>
        <p:spPr>
          <a:xfrm>
            <a:off x="-183501" y="6323182"/>
            <a:ext cx="12559000" cy="534818"/>
          </a:xfrm>
          <a:prstGeom prst="rect">
            <a:avLst/>
          </a:prstGeom>
        </p:spPr>
      </p:pic>
    </p:spTree>
    <p:extLst>
      <p:ext uri="{BB962C8B-B14F-4D97-AF65-F5344CB8AC3E}">
        <p14:creationId xmlns:p14="http://schemas.microsoft.com/office/powerpoint/2010/main" val="903048432"/>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제목 및 내용">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C5CA4566-BBAC-F07B-E162-932B7ABA2BA8}"/>
              </a:ext>
            </a:extLst>
          </p:cNvPr>
          <p:cNvSpPr/>
          <p:nvPr userDrawn="1"/>
        </p:nvSpPr>
        <p:spPr>
          <a:xfrm>
            <a:off x="0" y="1023408"/>
            <a:ext cx="12192000" cy="5834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839"/>
            <a:ext cx="12192000" cy="6840321"/>
          </a:xfrm>
          <a:prstGeom prst="rect">
            <a:avLst/>
          </a:prstGeom>
        </p:spPr>
      </p:pic>
    </p:spTree>
    <p:extLst>
      <p:ext uri="{BB962C8B-B14F-4D97-AF65-F5344CB8AC3E}">
        <p14:creationId xmlns:p14="http://schemas.microsoft.com/office/powerpoint/2010/main" val="264320438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82ED5-E577-4A47-BBF0-B46A5D173E2F}" type="datetimeFigureOut">
              <a:rPr lang="ko-KR" altLang="en-US" smtClean="0"/>
              <a:t>2024-08-22</a:t>
            </a:fld>
            <a:endParaRPr lang="ko-KR"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8081762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1">
            <a:extLst>
              <a:ext uri="{FF2B5EF4-FFF2-40B4-BE49-F238E27FC236}">
                <a16:creationId xmlns:a16="http://schemas.microsoft.com/office/drawing/2014/main" id="{41E2144E-49AD-F88F-5AB8-AF5B88500F13}"/>
              </a:ext>
            </a:extLst>
          </p:cNvPr>
          <p:cNvSpPr txBox="1">
            <a:spLocks/>
          </p:cNvSpPr>
          <p:nvPr/>
        </p:nvSpPr>
        <p:spPr>
          <a:xfrm>
            <a:off x="1413933" y="2865045"/>
            <a:ext cx="9762067" cy="1440160"/>
          </a:xfrm>
          <a:prstGeom prst="rect">
            <a:avLst/>
          </a:prstGeom>
        </p:spPr>
        <p:txBody>
          <a:bodyPr vert="horz" lIns="91440" tIns="45720" rIns="91440" bIns="45720" rtlCol="0" anchor="ctr">
            <a:noAutofit/>
          </a:bodyPr>
          <a:lstStyle>
            <a:lvl1pPr algn="ctr" defTabSz="914400" rtl="0" eaLnBrk="1" latinLnBrk="1" hangingPunct="1">
              <a:spcBef>
                <a:spcPct val="0"/>
              </a:spcBef>
              <a:buNone/>
              <a:defRPr sz="4000" b="1" kern="1200">
                <a:solidFill>
                  <a:schemeClr val="tx1"/>
                </a:solidFill>
                <a:effectLst>
                  <a:outerShdw blurRad="38100" dist="38100" dir="2700000" algn="tl">
                    <a:srgbClr val="000000">
                      <a:alpha val="43137"/>
                    </a:srgbClr>
                  </a:outerShdw>
                </a:effectLst>
                <a:latin typeface="+mj-lt"/>
                <a:ea typeface="+mj-ea"/>
                <a:cs typeface="+mj-cs"/>
              </a:defRPr>
            </a:lvl1pPr>
          </a:lstStyle>
          <a:p>
            <a:pPr>
              <a:lnSpc>
                <a:spcPct val="160000"/>
              </a:lnSpc>
            </a:pPr>
            <a:r>
              <a:rPr lang="en-US" altLang="ko-KR" sz="3000" smtClean="0">
                <a:effectLst/>
                <a:latin typeface="+mj-ea"/>
              </a:rPr>
              <a:t>Multi-arm Randomized Controlled Trial of SAPB </a:t>
            </a:r>
          </a:p>
          <a:p>
            <a:pPr>
              <a:lnSpc>
                <a:spcPct val="160000"/>
              </a:lnSpc>
            </a:pPr>
            <a:r>
              <a:rPr lang="en-US" altLang="ko-KR" sz="3000" smtClean="0">
                <a:effectLst/>
                <a:latin typeface="+mj-ea"/>
              </a:rPr>
              <a:t>for pain management after VATS lobectomy</a:t>
            </a:r>
          </a:p>
          <a:p>
            <a:pPr>
              <a:lnSpc>
                <a:spcPct val="160000"/>
              </a:lnSpc>
            </a:pPr>
            <a:r>
              <a:rPr lang="en-US" altLang="ko-KR" sz="3000" smtClean="0">
                <a:effectLst/>
                <a:latin typeface="+mj-ea"/>
              </a:rPr>
              <a:t>: </a:t>
            </a:r>
            <a:r>
              <a:rPr lang="en-US" altLang="ko-KR" sz="3000">
                <a:effectLst/>
                <a:latin typeface="+mj-ea"/>
              </a:rPr>
              <a:t>A Single-Center, Single-Blind, Parallel Design Study</a:t>
            </a:r>
            <a:endParaRPr lang="ko-KR" altLang="en-US" sz="3000" dirty="0">
              <a:effectLst/>
              <a:latin typeface="+mj-ea"/>
            </a:endParaRPr>
          </a:p>
        </p:txBody>
      </p:sp>
    </p:spTree>
    <p:extLst>
      <p:ext uri="{BB962C8B-B14F-4D97-AF65-F5344CB8AC3E}">
        <p14:creationId xmlns:p14="http://schemas.microsoft.com/office/powerpoint/2010/main" val="1839869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a:extLst>
              <a:ext uri="{FF2B5EF4-FFF2-40B4-BE49-F238E27FC236}">
                <a16:creationId xmlns:a16="http://schemas.microsoft.com/office/drawing/2014/main" id="{B22726EF-5792-B9BF-6110-B1FD3329C8F3}"/>
              </a:ext>
            </a:extLst>
          </p:cNvPr>
          <p:cNvSpPr>
            <a:spLocks noGrp="1"/>
          </p:cNvSpPr>
          <p:nvPr>
            <p:ph idx="4294967295"/>
          </p:nvPr>
        </p:nvSpPr>
        <p:spPr>
          <a:xfrm>
            <a:off x="306688" y="1097467"/>
            <a:ext cx="11578624" cy="5546454"/>
          </a:xfrm>
        </p:spPr>
        <p:txBody>
          <a:bodyPr>
            <a:normAutofit/>
          </a:bodyPr>
          <a:lstStyle/>
          <a:p>
            <a:r>
              <a:rPr lang="en-US" altLang="ko-KR" sz="2000" dirty="0"/>
              <a:t>Although video-assisted </a:t>
            </a:r>
            <a:r>
              <a:rPr lang="en-US" altLang="ko-KR" sz="2000" dirty="0" err="1"/>
              <a:t>thoracoscopic</a:t>
            </a:r>
            <a:r>
              <a:rPr lang="en-US" altLang="ko-KR" sz="2000" dirty="0"/>
              <a:t> surgery (</a:t>
            </a:r>
            <a:r>
              <a:rPr lang="en-US" altLang="ko-KR" sz="2000" b="1" dirty="0"/>
              <a:t>VATS</a:t>
            </a:r>
            <a:r>
              <a:rPr lang="en-US" altLang="ko-KR" sz="2000" dirty="0"/>
              <a:t>) has been shown to reduce pain and promote early recovery compared to conventional thoracotomy, </a:t>
            </a:r>
            <a:r>
              <a:rPr lang="en-US" altLang="ko-KR" sz="2000" b="1" dirty="0"/>
              <a:t>optimal pain management </a:t>
            </a:r>
            <a:r>
              <a:rPr lang="en-US" altLang="ko-KR" sz="2000" dirty="0"/>
              <a:t>after the surgery remains crucial for improving postoperative recovery, enhancing mobilization, and ultimately preventing the risk of pulmonary complications</a:t>
            </a:r>
            <a:r>
              <a:rPr lang="en-US" altLang="ko-KR" sz="2000" dirty="0" smtClean="0"/>
              <a:t>.</a:t>
            </a:r>
          </a:p>
          <a:p>
            <a:endParaRPr lang="en-US" altLang="ko-KR" sz="2000" dirty="0"/>
          </a:p>
          <a:p>
            <a:r>
              <a:rPr lang="en-US" altLang="ko-KR" sz="2000" dirty="0"/>
              <a:t>While various pain management strategies have been introduced, there remains a </a:t>
            </a:r>
            <a:r>
              <a:rPr lang="en-US" altLang="ko-KR" sz="2000" b="1" dirty="0"/>
              <a:t>lack of consensus on the optimal approach to postoperative pain management </a:t>
            </a:r>
            <a:r>
              <a:rPr lang="en-US" altLang="ko-KR" sz="2000" dirty="0"/>
              <a:t>following </a:t>
            </a:r>
            <a:r>
              <a:rPr lang="en-US" altLang="ko-KR" sz="2000" dirty="0" smtClean="0"/>
              <a:t>VATS anatomic </a:t>
            </a:r>
            <a:r>
              <a:rPr lang="en-US" altLang="ko-KR" sz="2000" dirty="0"/>
              <a:t>lung resection, particularly </a:t>
            </a:r>
            <a:r>
              <a:rPr lang="en-US" altLang="ko-KR" sz="2000" dirty="0" smtClean="0"/>
              <a:t>lobectomy</a:t>
            </a:r>
          </a:p>
          <a:p>
            <a:endParaRPr lang="en-US" altLang="ko-KR" sz="2000" dirty="0" smtClean="0"/>
          </a:p>
          <a:p>
            <a:r>
              <a:rPr lang="en-US" altLang="ko-KR" sz="2000" dirty="0"/>
              <a:t>Enhanced Recovery After Surgery (</a:t>
            </a:r>
            <a:r>
              <a:rPr lang="en-US" altLang="ko-KR" sz="2000" b="1" dirty="0"/>
              <a:t>ERAS</a:t>
            </a:r>
            <a:r>
              <a:rPr lang="en-US" altLang="ko-KR" sz="2000" dirty="0"/>
              <a:t>) protocols for thoracic surgery emphasize the importance of multimodal analgesia, incorporating </a:t>
            </a:r>
            <a:r>
              <a:rPr lang="en-US" altLang="ko-KR" sz="2000" b="1" dirty="0"/>
              <a:t>regional anesthesia </a:t>
            </a:r>
            <a:r>
              <a:rPr lang="en-US" altLang="ko-KR" sz="2000" dirty="0"/>
              <a:t>and </a:t>
            </a:r>
            <a:r>
              <a:rPr lang="en-US" altLang="ko-KR" sz="2000" b="1" dirty="0"/>
              <a:t>local anesthetic techniques </a:t>
            </a:r>
            <a:r>
              <a:rPr lang="en-US" altLang="ko-KR" sz="2000" dirty="0"/>
              <a:t>to effectively reduce opioid </a:t>
            </a:r>
            <a:r>
              <a:rPr lang="en-US" altLang="ko-KR" sz="2000" dirty="0" smtClean="0"/>
              <a:t>consumption</a:t>
            </a:r>
          </a:p>
          <a:p>
            <a:endParaRPr lang="en-US" altLang="ko-KR" sz="2000" dirty="0"/>
          </a:p>
          <a:p>
            <a:r>
              <a:rPr lang="en-US" altLang="ko-KR" sz="2000" dirty="0" smtClean="0"/>
              <a:t> </a:t>
            </a:r>
            <a:r>
              <a:rPr lang="en-US" altLang="ko-KR" sz="2000" dirty="0"/>
              <a:t>We designed a </a:t>
            </a:r>
            <a:r>
              <a:rPr lang="en-US" altLang="ko-KR" sz="2000" b="1" dirty="0"/>
              <a:t>single-center, single-blinded, parallel-arm randomized controlled trial </a:t>
            </a:r>
            <a:r>
              <a:rPr lang="en-US" altLang="ko-KR" sz="2000" dirty="0"/>
              <a:t>to evaluate whether an intercostal </a:t>
            </a:r>
            <a:r>
              <a:rPr lang="en-US" altLang="ko-KR" sz="2000" dirty="0" smtClean="0"/>
              <a:t>block (INB) , </a:t>
            </a:r>
            <a:r>
              <a:rPr lang="en-US" altLang="ko-KR" sz="2000" dirty="0"/>
              <a:t>continuous serratus anterior plane block (SAPB), or a combination of </a:t>
            </a:r>
            <a:r>
              <a:rPr lang="en-US" altLang="ko-KR" sz="2000" dirty="0" smtClean="0"/>
              <a:t>INB </a:t>
            </a:r>
            <a:r>
              <a:rPr lang="en-US" altLang="ko-KR" sz="2000" dirty="0"/>
              <a:t>with SAPB is </a:t>
            </a:r>
            <a:r>
              <a:rPr lang="en-US" altLang="ko-KR" sz="2000" b="1" dirty="0"/>
              <a:t>most effective</a:t>
            </a:r>
            <a:r>
              <a:rPr lang="en-US" altLang="ko-KR" sz="2000" dirty="0"/>
              <a:t> in our </a:t>
            </a:r>
            <a:r>
              <a:rPr lang="en-US" altLang="ko-KR" sz="2000" dirty="0" smtClean="0"/>
              <a:t>ERAS </a:t>
            </a:r>
            <a:r>
              <a:rPr lang="en-US" altLang="ko-KR" sz="2000" dirty="0"/>
              <a:t>program with respect to </a:t>
            </a:r>
            <a:r>
              <a:rPr lang="en-US" altLang="ko-KR" sz="2000" b="1" dirty="0"/>
              <a:t>postoperative pain</a:t>
            </a:r>
            <a:r>
              <a:rPr lang="en-US" altLang="ko-KR" sz="2000" dirty="0"/>
              <a:t>, </a:t>
            </a:r>
            <a:r>
              <a:rPr lang="en-US" altLang="ko-KR" sz="2000" b="1" dirty="0"/>
              <a:t>complications</a:t>
            </a:r>
            <a:r>
              <a:rPr lang="en-US" altLang="ko-KR" sz="2000" dirty="0"/>
              <a:t>, and </a:t>
            </a:r>
            <a:r>
              <a:rPr lang="en-US" altLang="ko-KR" sz="2000" b="1" dirty="0"/>
              <a:t>early recovery</a:t>
            </a:r>
          </a:p>
          <a:p>
            <a:endParaRPr lang="en-US" altLang="ko-KR" sz="2000" dirty="0"/>
          </a:p>
          <a:p>
            <a:endParaRPr lang="ko-KR" altLang="en-US" sz="2000" dirty="0"/>
          </a:p>
        </p:txBody>
      </p:sp>
      <p:sp>
        <p:nvSpPr>
          <p:cNvPr id="5" name="제목 1">
            <a:extLst>
              <a:ext uri="{FF2B5EF4-FFF2-40B4-BE49-F238E27FC236}">
                <a16:creationId xmlns:a16="http://schemas.microsoft.com/office/drawing/2014/main" id="{E6371C7B-A21F-0BCB-343E-923E1910E7E0}"/>
              </a:ext>
            </a:extLst>
          </p:cNvPr>
          <p:cNvSpPr txBox="1">
            <a:spLocks/>
          </p:cNvSpPr>
          <p:nvPr/>
        </p:nvSpPr>
        <p:spPr>
          <a:xfrm>
            <a:off x="152864" y="-146649"/>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Purpose</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568370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B79BE09-36E3-1642-F35A-97F7C79BBD2A}"/>
              </a:ext>
            </a:extLst>
          </p:cNvPr>
          <p:cNvSpPr>
            <a:spLocks noGrp="1"/>
          </p:cNvSpPr>
          <p:nvPr>
            <p:ph idx="4294967295"/>
          </p:nvPr>
        </p:nvSpPr>
        <p:spPr>
          <a:xfrm>
            <a:off x="306688" y="1122634"/>
            <a:ext cx="11578624" cy="5546454"/>
          </a:xfrm>
        </p:spPr>
        <p:txBody>
          <a:bodyPr>
            <a:normAutofit/>
          </a:bodyPr>
          <a:lstStyle/>
          <a:p>
            <a:r>
              <a:rPr lang="en-US" altLang="ko-KR" sz="2000" dirty="0"/>
              <a:t>Between June and August 2024, out of the </a:t>
            </a:r>
            <a:r>
              <a:rPr lang="en-US" altLang="ko-KR" sz="2000" dirty="0" smtClean="0"/>
              <a:t>40 </a:t>
            </a:r>
            <a:r>
              <a:rPr lang="en-US" altLang="ko-KR" sz="2000" dirty="0"/>
              <a:t>patients who </a:t>
            </a:r>
            <a:r>
              <a:rPr lang="en-US" altLang="ko-KR" sz="2000" dirty="0" smtClean="0"/>
              <a:t>underwent </a:t>
            </a:r>
            <a:r>
              <a:rPr lang="en-US" altLang="ko-KR" sz="2000" dirty="0"/>
              <a:t>lung lobectomy, </a:t>
            </a:r>
            <a:r>
              <a:rPr lang="en-US" altLang="ko-KR" sz="2000" dirty="0" smtClean="0"/>
              <a:t>34 </a:t>
            </a:r>
            <a:r>
              <a:rPr lang="en-US" altLang="ko-KR" sz="2000" dirty="0"/>
              <a:t>patients qualified for the study</a:t>
            </a:r>
            <a:r>
              <a:rPr lang="en-US" altLang="ko-KR" sz="2000" dirty="0" smtClean="0"/>
              <a:t>. The surgical approach was conventional three-port VATS.</a:t>
            </a:r>
          </a:p>
          <a:p>
            <a:pPr marL="0" indent="0">
              <a:buNone/>
            </a:pPr>
            <a:endParaRPr lang="en-US" altLang="ko-KR" sz="2000" dirty="0" smtClean="0"/>
          </a:p>
          <a:p>
            <a:r>
              <a:rPr lang="en-US" altLang="ko-KR" sz="2000" dirty="0"/>
              <a:t>The Visual Analog Scale (</a:t>
            </a:r>
            <a:r>
              <a:rPr lang="en-US" altLang="ko-KR" sz="2000" b="1" dirty="0"/>
              <a:t>VAS</a:t>
            </a:r>
            <a:r>
              <a:rPr lang="en-US" altLang="ko-KR" sz="2000" dirty="0"/>
              <a:t>) was utilized for pain assessment, with scores ranging from 0 to 10 (0: no pain, &lt;4: mild pain, 4–7: moderate pain, 7–10: severe pain). We hypothesized that a </a:t>
            </a:r>
            <a:r>
              <a:rPr lang="en-US" altLang="ko-KR" sz="2000" b="1" dirty="0"/>
              <a:t>VAS score below 4 </a:t>
            </a:r>
            <a:r>
              <a:rPr lang="en-US" altLang="ko-KR" sz="2000" dirty="0"/>
              <a:t>would indicate </a:t>
            </a:r>
            <a:r>
              <a:rPr lang="en-US" altLang="ko-KR" sz="2000" b="1" dirty="0"/>
              <a:t>acceptable pain </a:t>
            </a:r>
            <a:r>
              <a:rPr lang="en-US" altLang="ko-KR" sz="2000" dirty="0"/>
              <a:t>levels in the immediate postoperative period. Pain was measured at </a:t>
            </a:r>
            <a:r>
              <a:rPr lang="en-US" altLang="ko-KR" sz="2000" b="1" dirty="0"/>
              <a:t>1, 3, 6, 12, 24, 48, and 72 hours </a:t>
            </a:r>
            <a:r>
              <a:rPr lang="en-US" altLang="ko-KR" sz="2000" dirty="0"/>
              <a:t>postoperatively</a:t>
            </a:r>
            <a:r>
              <a:rPr lang="en-US" altLang="ko-KR" sz="2000" dirty="0" smtClean="0"/>
              <a:t>.</a:t>
            </a:r>
          </a:p>
          <a:p>
            <a:endParaRPr lang="en-US" altLang="ko-KR" sz="2000" dirty="0"/>
          </a:p>
          <a:p>
            <a:r>
              <a:rPr lang="en-US" altLang="ko-KR" sz="2000" dirty="0"/>
              <a:t>The </a:t>
            </a:r>
            <a:r>
              <a:rPr lang="en-US" altLang="ko-KR" sz="2000" b="1" dirty="0"/>
              <a:t>SAPB provides </a:t>
            </a:r>
            <a:r>
              <a:rPr lang="en-US" altLang="ko-KR" sz="2000" dirty="0"/>
              <a:t>analgesia in the chest wall by blocking the lateral branches of the intercostal nerves, usually between the T2-T9 levels. After identification of the serratus anterior (SA) and latissimus </a:t>
            </a:r>
            <a:r>
              <a:rPr lang="en-US" altLang="ko-KR" sz="2000" dirty="0" err="1"/>
              <a:t>dorsi</a:t>
            </a:r>
            <a:r>
              <a:rPr lang="en-US" altLang="ko-KR" sz="2000" dirty="0"/>
              <a:t> (LD), the block needle was advanced between the </a:t>
            </a:r>
            <a:r>
              <a:rPr lang="en-US" altLang="ko-KR" sz="2000" b="1" dirty="0"/>
              <a:t>interfacial plane of SA and LD</a:t>
            </a:r>
            <a:r>
              <a:rPr lang="en-US" altLang="ko-KR" sz="2000" dirty="0"/>
              <a:t> using ultrasound in-plane technique. 40ml of 0.25% </a:t>
            </a:r>
            <a:r>
              <a:rPr lang="en-US" altLang="ko-KR" sz="2000" dirty="0" err="1"/>
              <a:t>ropivacaine</a:t>
            </a:r>
            <a:r>
              <a:rPr lang="en-US" altLang="ko-KR" sz="2000" dirty="0"/>
              <a:t> was injected.</a:t>
            </a:r>
          </a:p>
          <a:p>
            <a:pPr marL="0" indent="0">
              <a:buNone/>
            </a:pPr>
            <a:endParaRPr lang="en-US" altLang="ko-KR" sz="2000" dirty="0"/>
          </a:p>
          <a:p>
            <a:r>
              <a:rPr lang="en-US" altLang="ko-KR" sz="2000" dirty="0"/>
              <a:t> Postoperatively, an </a:t>
            </a:r>
            <a:r>
              <a:rPr lang="en-US" altLang="ko-KR" sz="2000" b="1" dirty="0" smtClean="0"/>
              <a:t>INB</a:t>
            </a:r>
            <a:r>
              <a:rPr lang="en-US" altLang="ko-KR" sz="2000" dirty="0" smtClean="0"/>
              <a:t> was </a:t>
            </a:r>
            <a:r>
              <a:rPr lang="en-US" altLang="ko-KR" sz="2000" dirty="0"/>
              <a:t>administered under </a:t>
            </a:r>
            <a:r>
              <a:rPr lang="en-US" altLang="ko-KR" sz="2000" dirty="0" err="1"/>
              <a:t>thoracoscopic</a:t>
            </a:r>
            <a:r>
              <a:rPr lang="en-US" altLang="ko-KR" sz="2000" dirty="0"/>
              <a:t> guidance across seven levels (T3-T9) using 2-3 ml of local anesthetic per intercostal space</a:t>
            </a:r>
            <a:endParaRPr lang="ko-KR" altLang="en-US" sz="2000" dirty="0"/>
          </a:p>
        </p:txBody>
      </p:sp>
      <p:sp>
        <p:nvSpPr>
          <p:cNvPr id="2" name="제목 1">
            <a:extLst>
              <a:ext uri="{FF2B5EF4-FFF2-40B4-BE49-F238E27FC236}">
                <a16:creationId xmlns:a16="http://schemas.microsoft.com/office/drawing/2014/main" id="{062D28CA-46E9-C433-9CCE-0F50A09F8664}"/>
              </a:ext>
            </a:extLst>
          </p:cNvPr>
          <p:cNvSpPr txBox="1">
            <a:spLocks/>
          </p:cNvSpPr>
          <p:nvPr/>
        </p:nvSpPr>
        <p:spPr>
          <a:xfrm>
            <a:off x="155575" y="-133755"/>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Methods</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384165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B79BE09-36E3-1642-F35A-97F7C79BBD2A}"/>
              </a:ext>
            </a:extLst>
          </p:cNvPr>
          <p:cNvSpPr>
            <a:spLocks noGrp="1"/>
          </p:cNvSpPr>
          <p:nvPr>
            <p:ph idx="4294967295"/>
          </p:nvPr>
        </p:nvSpPr>
        <p:spPr>
          <a:xfrm>
            <a:off x="377534" y="4548319"/>
            <a:ext cx="11578624" cy="1323358"/>
          </a:xfrm>
        </p:spPr>
        <p:txBody>
          <a:bodyPr>
            <a:normAutofit/>
          </a:bodyPr>
          <a:lstStyle/>
          <a:p>
            <a:pPr marL="0" indent="0" algn="ctr">
              <a:buNone/>
            </a:pPr>
            <a:r>
              <a:rPr lang="en-US" altLang="ko-KR" sz="2000" b="1" dirty="0" smtClean="0"/>
              <a:t>Fig. 1</a:t>
            </a:r>
            <a:r>
              <a:rPr lang="en-US" altLang="ko-KR" sz="2000" dirty="0" smtClean="0"/>
              <a:t>. U/S guided SAPB </a:t>
            </a:r>
            <a:r>
              <a:rPr lang="en-US" altLang="ko-KR" sz="2000" dirty="0"/>
              <a:t>was performed following VATS lobectomy, </a:t>
            </a:r>
            <a:r>
              <a:rPr lang="en-US" altLang="ko-KR" sz="2000" dirty="0" smtClean="0"/>
              <a:t>                                                                                  and </a:t>
            </a:r>
            <a:r>
              <a:rPr lang="en-US" altLang="ko-KR" sz="2000" dirty="0"/>
              <a:t>a continuous infusion catheter was subsequently </a:t>
            </a:r>
            <a:r>
              <a:rPr lang="en-US" altLang="ko-KR" sz="2000" dirty="0" smtClean="0"/>
              <a:t>placed. </a:t>
            </a:r>
            <a:endParaRPr lang="ko-KR" altLang="en-US" sz="2000" dirty="0"/>
          </a:p>
        </p:txBody>
      </p:sp>
      <p:sp>
        <p:nvSpPr>
          <p:cNvPr id="2" name="제목 1">
            <a:extLst>
              <a:ext uri="{FF2B5EF4-FFF2-40B4-BE49-F238E27FC236}">
                <a16:creationId xmlns:a16="http://schemas.microsoft.com/office/drawing/2014/main" id="{1B94F999-5826-C8EF-F6A2-6FE80822405D}"/>
              </a:ext>
            </a:extLst>
          </p:cNvPr>
          <p:cNvSpPr txBox="1">
            <a:spLocks/>
          </p:cNvSpPr>
          <p:nvPr/>
        </p:nvSpPr>
        <p:spPr>
          <a:xfrm>
            <a:off x="155575" y="-125128"/>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smtClean="0">
                <a:solidFill>
                  <a:schemeClr val="bg1"/>
                </a:solidFill>
                <a:effectLst>
                  <a:outerShdw blurRad="38100" dist="38100" dir="2700000" algn="tl">
                    <a:srgbClr val="000000">
                      <a:alpha val="43137"/>
                    </a:srgbClr>
                  </a:outerShdw>
                </a:effectLst>
                <a:latin typeface="+mj-ea"/>
              </a:rPr>
              <a:t>Methods</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7" name="TextBox 81">
            <a:extLst>
              <a:ext uri="{FF2B5EF4-FFF2-40B4-BE49-F238E27FC236}">
                <a16:creationId xmlns:a16="http://schemas.microsoft.com/office/drawing/2014/main" id="{F608EBBA-85C8-48DA-AB0F-6EAF4DE52F85}"/>
              </a:ext>
            </a:extLst>
          </p:cNvPr>
          <p:cNvSpPr txBox="1">
            <a:spLocks noChangeArrowheads="1"/>
          </p:cNvSpPr>
          <p:nvPr/>
        </p:nvSpPr>
        <p:spPr bwMode="auto">
          <a:xfrm>
            <a:off x="7893224" y="2839051"/>
            <a:ext cx="44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R4</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13" name="그림 12"/>
          <p:cNvPicPr>
            <a:picLocks noChangeAspect="1"/>
          </p:cNvPicPr>
          <p:nvPr/>
        </p:nvPicPr>
        <p:blipFill>
          <a:blip r:embed="rId2"/>
          <a:stretch>
            <a:fillRect/>
          </a:stretch>
        </p:blipFill>
        <p:spPr>
          <a:xfrm>
            <a:off x="81684" y="1402177"/>
            <a:ext cx="4056207" cy="2946797"/>
          </a:xfrm>
          <a:prstGeom prst="rect">
            <a:avLst/>
          </a:prstGeom>
        </p:spPr>
      </p:pic>
      <p:sp>
        <p:nvSpPr>
          <p:cNvPr id="14" name="TextBox 81">
            <a:extLst>
              <a:ext uri="{FF2B5EF4-FFF2-40B4-BE49-F238E27FC236}">
                <a16:creationId xmlns:a16="http://schemas.microsoft.com/office/drawing/2014/main" id="{F608EBBA-85C8-48DA-AB0F-6EAF4DE52F85}"/>
              </a:ext>
            </a:extLst>
          </p:cNvPr>
          <p:cNvSpPr txBox="1">
            <a:spLocks noChangeArrowheads="1"/>
          </p:cNvSpPr>
          <p:nvPr/>
        </p:nvSpPr>
        <p:spPr bwMode="auto">
          <a:xfrm>
            <a:off x="2289420" y="3783253"/>
            <a:ext cx="1451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Catheter</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15" name="타원 14"/>
          <p:cNvSpPr/>
          <p:nvPr/>
        </p:nvSpPr>
        <p:spPr>
          <a:xfrm>
            <a:off x="572655" y="1728714"/>
            <a:ext cx="914399" cy="834373"/>
          </a:xfrm>
          <a:prstGeom prst="ellipse">
            <a:avLst/>
          </a:prstGeom>
          <a:solidFill>
            <a:schemeClr val="accent1">
              <a:alpha val="0"/>
            </a:schemeClr>
          </a:solid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81">
            <a:extLst>
              <a:ext uri="{FF2B5EF4-FFF2-40B4-BE49-F238E27FC236}">
                <a16:creationId xmlns:a16="http://schemas.microsoft.com/office/drawing/2014/main" id="{F608EBBA-85C8-48DA-AB0F-6EAF4DE52F85}"/>
              </a:ext>
            </a:extLst>
          </p:cNvPr>
          <p:cNvSpPr txBox="1">
            <a:spLocks noChangeArrowheads="1"/>
          </p:cNvSpPr>
          <p:nvPr/>
        </p:nvSpPr>
        <p:spPr bwMode="auto">
          <a:xfrm>
            <a:off x="1427229" y="1574825"/>
            <a:ext cx="1783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U/S</a:t>
            </a:r>
            <a:r>
              <a:rPr kumimoji="0" lang="en-US" altLang="ko-KR" sz="1400" b="1" i="0" u="none" strike="noStrike" cap="none" normalizeH="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 guided SAPB</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17" name="그림 16"/>
          <p:cNvPicPr>
            <a:picLocks noChangeAspect="1"/>
          </p:cNvPicPr>
          <p:nvPr/>
        </p:nvPicPr>
        <p:blipFill>
          <a:blip r:embed="rId3"/>
          <a:stretch>
            <a:fillRect/>
          </a:stretch>
        </p:blipFill>
        <p:spPr>
          <a:xfrm>
            <a:off x="4194896" y="1402177"/>
            <a:ext cx="3943900" cy="2946797"/>
          </a:xfrm>
          <a:prstGeom prst="rect">
            <a:avLst/>
          </a:prstGeom>
          <a:pattFill prst="pct30">
            <a:fgClr>
              <a:schemeClr val="accent1"/>
            </a:fgClr>
            <a:bgClr>
              <a:schemeClr val="bg1"/>
            </a:bgClr>
          </a:patt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18" name="TextBox 83">
            <a:extLst>
              <a:ext uri="{FF2B5EF4-FFF2-40B4-BE49-F238E27FC236}">
                <a16:creationId xmlns:a16="http://schemas.microsoft.com/office/drawing/2014/main" id="{4177160D-E119-4717-92FF-562788ABAD3E}"/>
              </a:ext>
            </a:extLst>
          </p:cNvPr>
          <p:cNvSpPr txBox="1">
            <a:spLocks noChangeArrowheads="1"/>
          </p:cNvSpPr>
          <p:nvPr/>
        </p:nvSpPr>
        <p:spPr bwMode="auto">
          <a:xfrm>
            <a:off x="6958466" y="2001092"/>
            <a:ext cx="9082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Needle</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19" name="TextBox 83">
            <a:extLst>
              <a:ext uri="{FF2B5EF4-FFF2-40B4-BE49-F238E27FC236}">
                <a16:creationId xmlns:a16="http://schemas.microsoft.com/office/drawing/2014/main" id="{4177160D-E119-4717-92FF-562788ABAD3E}"/>
              </a:ext>
            </a:extLst>
          </p:cNvPr>
          <p:cNvSpPr txBox="1">
            <a:spLocks noChangeArrowheads="1"/>
          </p:cNvSpPr>
          <p:nvPr/>
        </p:nvSpPr>
        <p:spPr bwMode="auto">
          <a:xfrm>
            <a:off x="5020470" y="2977241"/>
            <a:ext cx="4214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SA</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20" name="TextBox 84">
            <a:extLst>
              <a:ext uri="{FF2B5EF4-FFF2-40B4-BE49-F238E27FC236}">
                <a16:creationId xmlns:a16="http://schemas.microsoft.com/office/drawing/2014/main" id="{F1237226-9471-4799-92FE-C5402D693082}"/>
              </a:ext>
            </a:extLst>
          </p:cNvPr>
          <p:cNvSpPr txBox="1">
            <a:spLocks noChangeArrowheads="1"/>
          </p:cNvSpPr>
          <p:nvPr/>
        </p:nvSpPr>
        <p:spPr bwMode="auto">
          <a:xfrm>
            <a:off x="5454596" y="1825942"/>
            <a:ext cx="44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LD</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21" name="TextBox 80">
            <a:extLst>
              <a:ext uri="{FF2B5EF4-FFF2-40B4-BE49-F238E27FC236}">
                <a16:creationId xmlns:a16="http://schemas.microsoft.com/office/drawing/2014/main" id="{4309795F-0CA2-46A8-A3F3-1BEF728B9EC9}"/>
              </a:ext>
            </a:extLst>
          </p:cNvPr>
          <p:cNvSpPr txBox="1">
            <a:spLocks noChangeArrowheads="1"/>
          </p:cNvSpPr>
          <p:nvPr/>
        </p:nvSpPr>
        <p:spPr bwMode="auto">
          <a:xfrm>
            <a:off x="6958466" y="3559926"/>
            <a:ext cx="508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R6</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22" name="TextBox 80">
            <a:extLst>
              <a:ext uri="{FF2B5EF4-FFF2-40B4-BE49-F238E27FC236}">
                <a16:creationId xmlns:a16="http://schemas.microsoft.com/office/drawing/2014/main" id="{4309795F-0CA2-46A8-A3F3-1BEF728B9EC9}"/>
              </a:ext>
            </a:extLst>
          </p:cNvPr>
          <p:cNvSpPr txBox="1">
            <a:spLocks noChangeArrowheads="1"/>
          </p:cNvSpPr>
          <p:nvPr/>
        </p:nvSpPr>
        <p:spPr bwMode="auto">
          <a:xfrm>
            <a:off x="4415914" y="3935855"/>
            <a:ext cx="508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R5</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36" name="자유형 35"/>
          <p:cNvSpPr/>
          <p:nvPr/>
        </p:nvSpPr>
        <p:spPr>
          <a:xfrm>
            <a:off x="4184318" y="2304639"/>
            <a:ext cx="2373745" cy="797997"/>
          </a:xfrm>
          <a:custGeom>
            <a:avLst/>
            <a:gdLst>
              <a:gd name="connsiteX0" fmla="*/ 0 w 2373745"/>
              <a:gd name="connsiteY0" fmla="*/ 9236 h 692727"/>
              <a:gd name="connsiteX1" fmla="*/ 914400 w 2373745"/>
              <a:gd name="connsiteY1" fmla="*/ 83127 h 692727"/>
              <a:gd name="connsiteX2" fmla="*/ 1902690 w 2373745"/>
              <a:gd name="connsiteY2" fmla="*/ 0 h 692727"/>
              <a:gd name="connsiteX3" fmla="*/ 2373745 w 2373745"/>
              <a:gd name="connsiteY3" fmla="*/ 175491 h 692727"/>
              <a:gd name="connsiteX4" fmla="*/ 923636 w 2373745"/>
              <a:gd name="connsiteY4" fmla="*/ 508000 h 692727"/>
              <a:gd name="connsiteX5" fmla="*/ 738909 w 2373745"/>
              <a:gd name="connsiteY5" fmla="*/ 591127 h 692727"/>
              <a:gd name="connsiteX6" fmla="*/ 498763 w 2373745"/>
              <a:gd name="connsiteY6" fmla="*/ 572655 h 692727"/>
              <a:gd name="connsiteX7" fmla="*/ 18472 w 2373745"/>
              <a:gd name="connsiteY7" fmla="*/ 692727 h 692727"/>
              <a:gd name="connsiteX8" fmla="*/ 0 w 2373745"/>
              <a:gd name="connsiteY8" fmla="*/ 9236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745" h="692727">
                <a:moveTo>
                  <a:pt x="0" y="9236"/>
                </a:moveTo>
                <a:lnTo>
                  <a:pt x="914400" y="83127"/>
                </a:lnTo>
                <a:lnTo>
                  <a:pt x="1902690" y="0"/>
                </a:lnTo>
                <a:lnTo>
                  <a:pt x="2373745" y="175491"/>
                </a:lnTo>
                <a:lnTo>
                  <a:pt x="923636" y="508000"/>
                </a:lnTo>
                <a:lnTo>
                  <a:pt x="738909" y="591127"/>
                </a:lnTo>
                <a:lnTo>
                  <a:pt x="498763" y="572655"/>
                </a:lnTo>
                <a:lnTo>
                  <a:pt x="18472" y="692727"/>
                </a:lnTo>
                <a:lnTo>
                  <a:pt x="0" y="9236"/>
                </a:lnTo>
                <a:close/>
              </a:path>
            </a:pathLst>
          </a:cu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오른쪽 화살표 46"/>
          <p:cNvSpPr/>
          <p:nvPr/>
        </p:nvSpPr>
        <p:spPr>
          <a:xfrm>
            <a:off x="1633232" y="2006886"/>
            <a:ext cx="2617392" cy="253664"/>
          </a:xfrm>
          <a:prstGeom prst="rightArrow">
            <a:avLst/>
          </a:prstGeom>
          <a:solidFill>
            <a:srgbClr val="FFFF0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TextBox 84">
            <a:extLst>
              <a:ext uri="{FF2B5EF4-FFF2-40B4-BE49-F238E27FC236}">
                <a16:creationId xmlns:a16="http://schemas.microsoft.com/office/drawing/2014/main" id="{F1237226-9471-4799-92FE-C5402D693082}"/>
              </a:ext>
            </a:extLst>
          </p:cNvPr>
          <p:cNvSpPr txBox="1">
            <a:spLocks noChangeArrowheads="1"/>
          </p:cNvSpPr>
          <p:nvPr/>
        </p:nvSpPr>
        <p:spPr bwMode="auto">
          <a:xfrm>
            <a:off x="4184318" y="2418301"/>
            <a:ext cx="25923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Local</a:t>
            </a:r>
            <a:r>
              <a:rPr kumimoji="0" lang="en-US" altLang="ko-KR" sz="1400" b="1" i="0" u="none" strike="noStrike" cap="none" normalizeH="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 anesthetics</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50" name="그림 49"/>
          <p:cNvPicPr>
            <a:picLocks noChangeAspect="1"/>
          </p:cNvPicPr>
          <p:nvPr/>
        </p:nvPicPr>
        <p:blipFill rotWithShape="1">
          <a:blip r:embed="rId4"/>
          <a:srcRect l="15233" t="19821" b="13130"/>
          <a:stretch/>
        </p:blipFill>
        <p:spPr>
          <a:xfrm>
            <a:off x="8205465" y="1402177"/>
            <a:ext cx="3921879" cy="2946797"/>
          </a:xfrm>
          <a:prstGeom prst="rect">
            <a:avLst/>
          </a:prstGeom>
        </p:spPr>
      </p:pic>
      <p:sp>
        <p:nvSpPr>
          <p:cNvPr id="51" name="타원 50"/>
          <p:cNvSpPr/>
          <p:nvPr/>
        </p:nvSpPr>
        <p:spPr>
          <a:xfrm>
            <a:off x="9723258" y="1858265"/>
            <a:ext cx="914399" cy="834373"/>
          </a:xfrm>
          <a:prstGeom prst="ellipse">
            <a:avLst/>
          </a:prstGeom>
          <a:solidFill>
            <a:schemeClr val="accent1">
              <a:alpha val="0"/>
            </a:schemeClr>
          </a:solidFill>
          <a:ln w="4445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TextBox 81">
            <a:extLst>
              <a:ext uri="{FF2B5EF4-FFF2-40B4-BE49-F238E27FC236}">
                <a16:creationId xmlns:a16="http://schemas.microsoft.com/office/drawing/2014/main" id="{F608EBBA-85C8-48DA-AB0F-6EAF4DE52F85}"/>
              </a:ext>
            </a:extLst>
          </p:cNvPr>
          <p:cNvSpPr txBox="1">
            <a:spLocks noChangeArrowheads="1"/>
          </p:cNvSpPr>
          <p:nvPr/>
        </p:nvSpPr>
        <p:spPr bwMode="auto">
          <a:xfrm>
            <a:off x="8861093" y="2418301"/>
            <a:ext cx="1451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b="1" i="0" u="none" strike="noStrike" cap="none" normalizeH="0" baseline="0" dirty="0" smtClean="0">
                <a:ln>
                  <a:noFill/>
                </a:ln>
                <a:solidFill>
                  <a:srgbClr val="FFFF00"/>
                </a:solidFill>
                <a:effectLst/>
                <a:latin typeface="맑은 고딕" panose="020B0503020000020004" pitchFamily="50" charset="-127"/>
                <a:ea typeface="맑은 고딕" panose="020B0503020000020004" pitchFamily="50" charset="-127"/>
                <a:cs typeface="Times New Roman" panose="02020603050405020304" pitchFamily="18" charset="0"/>
              </a:rPr>
              <a:t>Catheter</a:t>
            </a: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sp>
        <p:nvSpPr>
          <p:cNvPr id="53" name="내용 개체 틀 2">
            <a:extLst>
              <a:ext uri="{FF2B5EF4-FFF2-40B4-BE49-F238E27FC236}">
                <a16:creationId xmlns:a16="http://schemas.microsoft.com/office/drawing/2014/main" id="{2B79BE09-36E3-1642-F35A-97F7C79BBD2A}"/>
              </a:ext>
            </a:extLst>
          </p:cNvPr>
          <p:cNvSpPr txBox="1">
            <a:spLocks/>
          </p:cNvSpPr>
          <p:nvPr/>
        </p:nvSpPr>
        <p:spPr>
          <a:xfrm>
            <a:off x="306688" y="5390406"/>
            <a:ext cx="11578624" cy="1278682"/>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ko-KR" altLang="en-US" sz="2000" dirty="0"/>
          </a:p>
        </p:txBody>
      </p:sp>
      <p:sp>
        <p:nvSpPr>
          <p:cNvPr id="54" name="직사각형 53"/>
          <p:cNvSpPr/>
          <p:nvPr/>
        </p:nvSpPr>
        <p:spPr>
          <a:xfrm>
            <a:off x="377534" y="5517734"/>
            <a:ext cx="10815781" cy="707886"/>
          </a:xfrm>
          <a:prstGeom prst="rect">
            <a:avLst/>
          </a:prstGeom>
        </p:spPr>
        <p:txBody>
          <a:bodyPr wrap="square">
            <a:spAutoFit/>
          </a:bodyPr>
          <a:lstStyle/>
          <a:p>
            <a:pPr marL="285750" indent="-285750">
              <a:buFont typeface="Arial" panose="020B0604020202020204" pitchFamily="34" charset="0"/>
              <a:buChar char="•"/>
            </a:pPr>
            <a:r>
              <a:rPr lang="en-US" altLang="ko-KR" sz="2000" dirty="0"/>
              <a:t>The three groups are assigned as </a:t>
            </a:r>
            <a:r>
              <a:rPr lang="en-US" altLang="ko-KR" sz="2000" b="1" dirty="0"/>
              <a:t>Group S </a:t>
            </a:r>
            <a:r>
              <a:rPr lang="en-US" altLang="ko-KR" sz="2000" dirty="0"/>
              <a:t>(SAPB) (</a:t>
            </a:r>
            <a:r>
              <a:rPr lang="en-US" altLang="ko-KR" sz="2000" dirty="0" smtClean="0"/>
              <a:t>n=10) </a:t>
            </a:r>
            <a:r>
              <a:rPr lang="en-US" altLang="ko-KR" sz="2000" dirty="0"/>
              <a:t>and </a:t>
            </a:r>
            <a:r>
              <a:rPr lang="en-US" altLang="ko-KR" sz="2000" b="1" dirty="0"/>
              <a:t>Group I</a:t>
            </a:r>
            <a:r>
              <a:rPr lang="en-US" altLang="ko-KR" sz="2000" dirty="0"/>
              <a:t> (Intercostal nerve block) (</a:t>
            </a:r>
            <a:r>
              <a:rPr lang="en-US" altLang="ko-KR" sz="2000" dirty="0" smtClean="0"/>
              <a:t>n=14) and   </a:t>
            </a:r>
            <a:r>
              <a:rPr lang="en-US" altLang="ko-KR" sz="2000" b="1" dirty="0"/>
              <a:t>Group H</a:t>
            </a:r>
            <a:r>
              <a:rPr lang="en-US" altLang="ko-KR" sz="2000" dirty="0"/>
              <a:t> (SAPB + Intercostal nerve block) (</a:t>
            </a:r>
            <a:r>
              <a:rPr lang="en-US" altLang="ko-KR" sz="2000" dirty="0" smtClean="0"/>
              <a:t>n=10). </a:t>
            </a:r>
            <a:endParaRPr lang="ko-KR" altLang="en-US" sz="2000" dirty="0"/>
          </a:p>
        </p:txBody>
      </p:sp>
    </p:spTree>
    <p:extLst>
      <p:ext uri="{BB962C8B-B14F-4D97-AF65-F5344CB8AC3E}">
        <p14:creationId xmlns:p14="http://schemas.microsoft.com/office/powerpoint/2010/main" val="1280976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B79BE09-36E3-1642-F35A-97F7C79BBD2A}"/>
              </a:ext>
            </a:extLst>
          </p:cNvPr>
          <p:cNvSpPr>
            <a:spLocks noGrp="1"/>
          </p:cNvSpPr>
          <p:nvPr>
            <p:ph idx="4294967295"/>
          </p:nvPr>
        </p:nvSpPr>
        <p:spPr>
          <a:xfrm>
            <a:off x="7179732" y="1122634"/>
            <a:ext cx="4705579" cy="5546454"/>
          </a:xfrm>
        </p:spPr>
        <p:txBody>
          <a:bodyPr>
            <a:normAutofit lnSpcReduction="10000"/>
          </a:bodyPr>
          <a:lstStyle/>
          <a:p>
            <a:r>
              <a:rPr lang="en-US" altLang="ko-KR" sz="2000" dirty="0"/>
              <a:t>All the enrolled patients were </a:t>
            </a:r>
            <a:r>
              <a:rPr lang="en-US" altLang="ko-KR" sz="2000" b="1" dirty="0"/>
              <a:t>primary lung caner</a:t>
            </a:r>
            <a:r>
              <a:rPr lang="en-US" altLang="ko-KR" sz="2000" dirty="0"/>
              <a:t> patients who underwent </a:t>
            </a:r>
            <a:r>
              <a:rPr lang="en-US" altLang="ko-KR" sz="2000" b="1" dirty="0"/>
              <a:t>VATS </a:t>
            </a:r>
            <a:r>
              <a:rPr lang="en-US" altLang="ko-KR" sz="2000" b="1" dirty="0" smtClean="0"/>
              <a:t>lobectomy. </a:t>
            </a:r>
            <a:r>
              <a:rPr lang="en-US" altLang="ko-KR" sz="2000" dirty="0" smtClean="0"/>
              <a:t>Mean </a:t>
            </a:r>
            <a:r>
              <a:rPr lang="en-US" altLang="ko-KR" sz="2000" dirty="0"/>
              <a:t>age, gender,  performance status, and operation time showed </a:t>
            </a:r>
            <a:r>
              <a:rPr lang="en-US" altLang="ko-KR" sz="2000" b="1" dirty="0"/>
              <a:t>no difference</a:t>
            </a:r>
            <a:r>
              <a:rPr lang="en-US" altLang="ko-KR" sz="2000" dirty="0"/>
              <a:t>.</a:t>
            </a:r>
          </a:p>
          <a:p>
            <a:endParaRPr lang="en-US" altLang="ko-KR" sz="2000" dirty="0"/>
          </a:p>
          <a:p>
            <a:r>
              <a:rPr lang="en-US" altLang="ko-KR" sz="2000" dirty="0"/>
              <a:t>The three groups </a:t>
            </a:r>
            <a:r>
              <a:rPr lang="en-US" altLang="ko-KR" sz="2000" b="1" dirty="0"/>
              <a:t>did not </a:t>
            </a:r>
            <a:r>
              <a:rPr lang="en-US" altLang="ko-KR" sz="2000" dirty="0"/>
              <a:t>show </a:t>
            </a:r>
            <a:r>
              <a:rPr lang="en-US" altLang="ko-KR" sz="2000" b="1" dirty="0"/>
              <a:t>statistically significant differences </a:t>
            </a:r>
            <a:r>
              <a:rPr lang="en-US" altLang="ko-KR" sz="2000" dirty="0"/>
              <a:t>in postoperative resting pain (</a:t>
            </a:r>
            <a:r>
              <a:rPr lang="en-US" altLang="ko-KR" sz="2000" b="1" dirty="0"/>
              <a:t>VAS-R</a:t>
            </a:r>
            <a:r>
              <a:rPr lang="en-US" altLang="ko-KR" sz="2000" dirty="0"/>
              <a:t>) or dynamic pain (</a:t>
            </a:r>
            <a:r>
              <a:rPr lang="en-US" altLang="ko-KR" sz="2000" b="1" dirty="0"/>
              <a:t>VAS-D</a:t>
            </a:r>
            <a:r>
              <a:rPr lang="en-US" altLang="ko-KR" sz="2000" dirty="0"/>
              <a:t>) across the study periods. Except for the 1-hour postoperative mark in the INB group, </a:t>
            </a:r>
            <a:r>
              <a:rPr lang="en-US" altLang="ko-KR" sz="2000" b="1" dirty="0"/>
              <a:t>all groups maintained pain scores below 4 </a:t>
            </a:r>
            <a:r>
              <a:rPr lang="en-US" altLang="ko-KR" sz="2000" dirty="0"/>
              <a:t>throughout the study period, indicating a </a:t>
            </a:r>
            <a:r>
              <a:rPr lang="en-US" altLang="ko-KR" sz="2000" b="1" dirty="0"/>
              <a:t>tolerable level of pain</a:t>
            </a:r>
            <a:r>
              <a:rPr lang="en-US" altLang="ko-KR" sz="2000" dirty="0"/>
              <a:t>.</a:t>
            </a:r>
          </a:p>
          <a:p>
            <a:endParaRPr lang="en-US" altLang="ko-KR" sz="2000" dirty="0"/>
          </a:p>
          <a:p>
            <a:r>
              <a:rPr lang="en-US" altLang="ko-KR" sz="2000" dirty="0"/>
              <a:t>All three groups showed </a:t>
            </a:r>
            <a:r>
              <a:rPr lang="en-US" altLang="ko-KR" sz="2000" b="1" dirty="0"/>
              <a:t>very small amount of rescue analgesic consumptions</a:t>
            </a:r>
            <a:r>
              <a:rPr lang="en-US" altLang="ko-KR" sz="2000" dirty="0"/>
              <a:t>, which showed no difference between three groups.</a:t>
            </a:r>
            <a:endParaRPr lang="ko-KR" altLang="en-US" sz="2000" dirty="0"/>
          </a:p>
        </p:txBody>
      </p:sp>
      <p:sp>
        <p:nvSpPr>
          <p:cNvPr id="2" name="제목 1">
            <a:extLst>
              <a:ext uri="{FF2B5EF4-FFF2-40B4-BE49-F238E27FC236}">
                <a16:creationId xmlns:a16="http://schemas.microsoft.com/office/drawing/2014/main" id="{1B94F999-5826-C8EF-F6A2-6FE80822405D}"/>
              </a:ext>
            </a:extLst>
          </p:cNvPr>
          <p:cNvSpPr txBox="1">
            <a:spLocks/>
          </p:cNvSpPr>
          <p:nvPr/>
        </p:nvSpPr>
        <p:spPr>
          <a:xfrm>
            <a:off x="155575" y="-125128"/>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Results</a:t>
            </a:r>
            <a:endParaRPr lang="ko-KR" altLang="en-US" sz="3600" b="1" dirty="0">
              <a:solidFill>
                <a:schemeClr val="bg1"/>
              </a:solidFill>
              <a:effectLst>
                <a:outerShdw blurRad="38100" dist="38100" dir="2700000" algn="tl">
                  <a:srgbClr val="000000">
                    <a:alpha val="43137"/>
                  </a:srgbClr>
                </a:outerShdw>
              </a:effectLst>
              <a:latin typeface="+mj-ea"/>
            </a:endParaRPr>
          </a:p>
        </p:txBody>
      </p:sp>
      <p:pic>
        <p:nvPicPr>
          <p:cNvPr id="4" name="그림 3"/>
          <p:cNvPicPr>
            <a:picLocks noChangeAspect="1"/>
          </p:cNvPicPr>
          <p:nvPr/>
        </p:nvPicPr>
        <p:blipFill>
          <a:blip r:embed="rId2"/>
          <a:stretch>
            <a:fillRect/>
          </a:stretch>
        </p:blipFill>
        <p:spPr>
          <a:xfrm>
            <a:off x="575733" y="1269488"/>
            <a:ext cx="6135930" cy="5252745"/>
          </a:xfrm>
          <a:prstGeom prst="rect">
            <a:avLst/>
          </a:prstGeom>
        </p:spPr>
      </p:pic>
      <p:cxnSp>
        <p:nvCxnSpPr>
          <p:cNvPr id="6" name="직선 연결선 5"/>
          <p:cNvCxnSpPr/>
          <p:nvPr/>
        </p:nvCxnSpPr>
        <p:spPr>
          <a:xfrm flipV="1">
            <a:off x="771787" y="1862356"/>
            <a:ext cx="5654180" cy="8390"/>
          </a:xfrm>
          <a:prstGeom prst="line">
            <a:avLst/>
          </a:prstGeom>
          <a:ln w="158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flipV="1">
            <a:off x="771787" y="4480864"/>
            <a:ext cx="5654180" cy="8390"/>
          </a:xfrm>
          <a:prstGeom prst="line">
            <a:avLst/>
          </a:prstGeom>
          <a:ln w="15875">
            <a:solidFill>
              <a:srgbClr val="7030A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878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B79BE09-36E3-1642-F35A-97F7C79BBD2A}"/>
              </a:ext>
            </a:extLst>
          </p:cNvPr>
          <p:cNvSpPr>
            <a:spLocks noGrp="1"/>
          </p:cNvSpPr>
          <p:nvPr>
            <p:ph idx="4294967295"/>
          </p:nvPr>
        </p:nvSpPr>
        <p:spPr>
          <a:xfrm>
            <a:off x="306688" y="1122634"/>
            <a:ext cx="11578624" cy="5546454"/>
          </a:xfrm>
        </p:spPr>
        <p:txBody>
          <a:bodyPr>
            <a:normAutofit lnSpcReduction="10000"/>
          </a:bodyPr>
          <a:lstStyle/>
          <a:p>
            <a:pPr marL="0" indent="0">
              <a:buNone/>
            </a:pPr>
            <a:r>
              <a:rPr lang="en-US" altLang="ko-KR" sz="2000" b="1" dirty="0"/>
              <a:t>Preliminary Data Analysis of SAPB, INB, and SAPB+INB in Pain Management Following VATS </a:t>
            </a:r>
            <a:r>
              <a:rPr lang="en-US" altLang="ko-KR" sz="2000" b="1" dirty="0" smtClean="0"/>
              <a:t>Lobectomy</a:t>
            </a:r>
          </a:p>
          <a:p>
            <a:endParaRPr lang="en-US" altLang="ko-KR" sz="2000" dirty="0"/>
          </a:p>
          <a:p>
            <a:r>
              <a:rPr lang="en-US" altLang="ko-KR" sz="2000" dirty="0"/>
              <a:t>In this prospective, randomized, single-blinded small cohort study, the preliminary data analysis comparing SAPB, INB, and SAPB+INB showed no significant differences in pain levels during the study periods, with all methods maintaining a </a:t>
            </a:r>
            <a:r>
              <a:rPr lang="en-US" altLang="ko-KR" sz="2000" b="1" dirty="0"/>
              <a:t>tolerable state of pain </a:t>
            </a:r>
            <a:r>
              <a:rPr lang="en-US" altLang="ko-KR" sz="2000" dirty="0"/>
              <a:t>(</a:t>
            </a:r>
            <a:r>
              <a:rPr lang="en-US" altLang="ko-KR" sz="2000" b="1" dirty="0"/>
              <a:t>VAS 0–4</a:t>
            </a:r>
            <a:r>
              <a:rPr lang="en-US" altLang="ko-KR" sz="2000" dirty="0" smtClean="0"/>
              <a:t>).</a:t>
            </a:r>
          </a:p>
          <a:p>
            <a:endParaRPr lang="en-US" altLang="ko-KR" sz="2000" dirty="0"/>
          </a:p>
          <a:p>
            <a:r>
              <a:rPr lang="en-US" altLang="ko-KR" sz="2000" dirty="0"/>
              <a:t>A known limitation of INB or SAPB is the relatively short duration of analgesic effects, attributable to the characteristics of local anesthetics. To address this issue, we designed this study to evaluate the </a:t>
            </a:r>
            <a:r>
              <a:rPr lang="en-US" altLang="ko-KR" sz="2000" b="1" dirty="0"/>
              <a:t>efficacy of a continuous </a:t>
            </a:r>
            <a:r>
              <a:rPr lang="en-US" altLang="ko-KR" sz="2000" b="1" dirty="0" smtClean="0"/>
              <a:t>SAPB</a:t>
            </a:r>
            <a:r>
              <a:rPr lang="en-US" altLang="ko-KR" sz="2000" dirty="0" smtClean="0"/>
              <a:t> </a:t>
            </a:r>
            <a:r>
              <a:rPr lang="en-US" altLang="ko-KR" sz="2000" dirty="0"/>
              <a:t>for pain management following VATS lobectomy</a:t>
            </a:r>
            <a:r>
              <a:rPr lang="en-US" altLang="ko-KR" sz="2000" dirty="0" smtClean="0"/>
              <a:t>.</a:t>
            </a:r>
          </a:p>
          <a:p>
            <a:endParaRPr lang="en-US" altLang="ko-KR" sz="2000" dirty="0"/>
          </a:p>
          <a:p>
            <a:r>
              <a:rPr lang="en-US" altLang="ko-KR" sz="2000" dirty="0"/>
              <a:t>Although this study is ongoing and the data presented are preliminary, our findings suggest </a:t>
            </a:r>
            <a:r>
              <a:rPr lang="en-US" altLang="ko-KR" sz="2000" b="1" dirty="0"/>
              <a:t>that continuous SAPB is effective </a:t>
            </a:r>
            <a:r>
              <a:rPr lang="en-US" altLang="ko-KR" sz="2000" dirty="0"/>
              <a:t>in controlling </a:t>
            </a:r>
            <a:r>
              <a:rPr lang="en-US" altLang="ko-KR" sz="2000" b="1" dirty="0"/>
              <a:t>postoperative pain after VATS lobectomy</a:t>
            </a:r>
            <a:r>
              <a:rPr lang="en-US" altLang="ko-KR" sz="2000" dirty="0" smtClean="0"/>
              <a:t>.</a:t>
            </a:r>
          </a:p>
          <a:p>
            <a:endParaRPr lang="en-US" altLang="ko-KR" sz="2000" dirty="0"/>
          </a:p>
          <a:p>
            <a:r>
              <a:rPr lang="en-US" altLang="ko-KR" sz="2000" dirty="0"/>
              <a:t>SAPB is </a:t>
            </a:r>
            <a:r>
              <a:rPr lang="en-US" altLang="ko-KR" sz="2000" b="1" dirty="0"/>
              <a:t>technically straightforward </a:t>
            </a:r>
            <a:r>
              <a:rPr lang="en-US" altLang="ko-KR" sz="2000" dirty="0"/>
              <a:t>and </a:t>
            </a:r>
            <a:r>
              <a:rPr lang="en-US" altLang="ko-KR" sz="2000" b="1" dirty="0"/>
              <a:t>less invasive </a:t>
            </a:r>
            <a:r>
              <a:rPr lang="en-US" altLang="ko-KR" sz="2000" dirty="0"/>
              <a:t>compared to epidural or paravertebral blocks. While INB is more commonly utilized by thoracic surgeons, </a:t>
            </a:r>
            <a:r>
              <a:rPr lang="en-US" altLang="ko-KR" sz="2000" b="1" dirty="0"/>
              <a:t>we propose that continuous SAPB serves as a viable alternative modality for pain management</a:t>
            </a:r>
            <a:r>
              <a:rPr lang="en-US" altLang="ko-KR" sz="2000" dirty="0"/>
              <a:t>. Further investigation is underway, with a target of enrolling 25 participants in each group.</a:t>
            </a:r>
          </a:p>
          <a:p>
            <a:endParaRPr lang="ko-KR" altLang="en-US" sz="2000" dirty="0"/>
          </a:p>
        </p:txBody>
      </p:sp>
      <p:sp>
        <p:nvSpPr>
          <p:cNvPr id="2" name="제목 1">
            <a:extLst>
              <a:ext uri="{FF2B5EF4-FFF2-40B4-BE49-F238E27FC236}">
                <a16:creationId xmlns:a16="http://schemas.microsoft.com/office/drawing/2014/main" id="{40D7B906-BEFF-8568-0550-326A2889CEDF}"/>
              </a:ext>
            </a:extLst>
          </p:cNvPr>
          <p:cNvSpPr txBox="1">
            <a:spLocks/>
          </p:cNvSpPr>
          <p:nvPr/>
        </p:nvSpPr>
        <p:spPr>
          <a:xfrm>
            <a:off x="155575" y="-133754"/>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Conclusion</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1454906823"/>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539</TotalTime>
  <Words>765</Words>
  <Application>Microsoft Office PowerPoint</Application>
  <PresentationFormat>와이드스크린</PresentationFormat>
  <Paragraphs>48</Paragraphs>
  <Slides>6</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6</vt:i4>
      </vt:variant>
    </vt:vector>
  </HeadingPairs>
  <TitlesOfParts>
    <vt:vector size="12" baseType="lpstr">
      <vt:lpstr>맑은 고딕</vt:lpstr>
      <vt:lpstr>Arial</vt:lpstr>
      <vt:lpstr>Calibri</vt:lpstr>
      <vt:lpstr>Calibri Light</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esshan2@naver.com</dc:creator>
  <cp:lastModifiedBy>PC2</cp:lastModifiedBy>
  <cp:revision>75</cp:revision>
  <dcterms:created xsi:type="dcterms:W3CDTF">2022-07-21T09:10:24Z</dcterms:created>
  <dcterms:modified xsi:type="dcterms:W3CDTF">2024-08-22T05:02:33Z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Fasoo_Trace_ID" pid="2">
    <vt:lpwstr>eyJub2RlMSI6eyJkc2QiOiIwMDAwMDAwMDAwMDAwMDAwIiwibG9nVGltZSI6IjIwMjQtMDgtMTVUMDc6MDE6NDJaIiwicElEIjoyMDQ4LCJ0cmFjZUlkIjoiOEVBMDlFM0QyMjU5NDc2MEE4OEE0NERDODdCQTdDOTMiLCJ1c2VyQ29kZSI6IjIxNjAwNDk2In0sIm5vZGUyIjp7ImRzZCI6IjAxMDAwMDAwMDAwMDMxOTQiLCJsb2dUaW1lIjoiMjAyNC0wOC0yMlQwNDowMzozM1oiLCJwSUQiOjEsInRyYWNlSWQiOiI4RTlCMkMwQ0Q1OTM0NzZGODVCMEIwNTI4NTE0RkU4MCIsInVzZXJDb2RlIjoiMjE2MDA0OTYifSwibm9kZTMiOnsiZHNkIjoiMDEwMDAwMDAwMDAwMzE5NCIsImxvZ1RpbWUiOiIyMDI0LTA4LTIyVDA0OjEzOjIyWiIsInBJRCI6MSwidHJhY2VJZCI6IjhBQUMxQUVBNzc1NTQwRDZBRDIxNEM2RDg1QUU1RDczIiwidXNlckNvZGUiOiIyMTYwMDQ5NiJ9LCJub2RlNCI6eyJkc2QiOiIwMTAwMDAwMDAwMDAzMTk0IiwibG9nVGltZSI6IjIwMjQtMDgtMjJUMDQ6NDg6NTJaIiwicElEIjoxLCJ0cmFjZUlkIjoiMDJDNjNCNDIzOUE1NDlGMTkyN0U0NzA1QjkyRTA0MTYiLCJ1c2VyQ29kZSI6IjIxNjAwNDk2In0sIm5vZGU1Ijp7ImRzZCI6IjAwMDAwMDAwMDAwMDAwMDAiLCJsb2dUaW1lIjoiMjAyNC0wOC0yMlQwNTowMjo1MVoiLCJwSUQiOjIwNDgsInRyYWNlSWQiOiI3NDgzMjkxMkE0QzE0NURBODhGRjVCRDkzMDhDMDIyMyIsInVzZXJDb2RlIjoiMjE2MDA0OTYifSwibm9kZUNvdW50Ijo3fQ==</vt:lpwstr>
  </property>
</Properties>
</file>