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3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151"/>
    <a:srgbClr val="FFFFFF"/>
    <a:srgbClr val="083085"/>
    <a:srgbClr val="073485"/>
    <a:srgbClr val="0B3388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54" y="975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ONGA SON" userId="a3077fe2e51c8006" providerId="LiveId" clId="{034D9593-2F89-4092-A472-E0C063950093}"/>
    <pc:docChg chg="modSld">
      <pc:chgData name="JEONGA SON" userId="a3077fe2e51c8006" providerId="LiveId" clId="{034D9593-2F89-4092-A472-E0C063950093}" dt="2024-08-30T12:27:54.068" v="9" actId="20577"/>
      <pc:docMkLst>
        <pc:docMk/>
      </pc:docMkLst>
      <pc:sldChg chg="modSp mod">
        <pc:chgData name="JEONGA SON" userId="a3077fe2e51c8006" providerId="LiveId" clId="{034D9593-2F89-4092-A472-E0C063950093}" dt="2024-08-30T12:27:54.068" v="9" actId="20577"/>
        <pc:sldMkLst>
          <pc:docMk/>
          <pc:sldMk cId="1839869216" sldId="257"/>
        </pc:sldMkLst>
        <pc:spChg chg="mod">
          <ac:chgData name="JEONGA SON" userId="a3077fe2e51c8006" providerId="LiveId" clId="{034D9593-2F89-4092-A472-E0C063950093}" dt="2024-08-30T12:27:54.068" v="9" actId="20577"/>
          <ac:spMkLst>
            <pc:docMk/>
            <pc:sldMk cId="1839869216" sldId="257"/>
            <ac:spMk id="6" creationId="{41E2144E-49AD-F88F-5AB8-AF5B88500F1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KTCVS\08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2400" b="1" dirty="0"/>
              <a:t>Changes</a:t>
            </a:r>
            <a:r>
              <a:rPr lang="en-US" altLang="ko-KR" sz="2400" b="1" baseline="0" dirty="0"/>
              <a:t> in the trend of surgical management of pT1 lung cancer</a:t>
            </a:r>
          </a:p>
          <a:p>
            <a:pPr>
              <a:defRPr sz="2400" b="1"/>
            </a:pPr>
            <a:r>
              <a:rPr lang="en-US" altLang="ko-KR" sz="2400" b="1" baseline="0" dirty="0"/>
              <a:t> after JCOG 0802 and CALGB trial</a:t>
            </a:r>
            <a:endParaRPr lang="ko-KR" alt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VATS!$X$5</c:f>
              <c:strCache>
                <c:ptCount val="1"/>
                <c:pt idx="0">
                  <c:v>VLOB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VATS!$Y$4:$AB$4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VATS!$Y$5:$AB$5</c:f>
              <c:numCache>
                <c:formatCode>0.00%</c:formatCode>
                <c:ptCount val="4"/>
                <c:pt idx="0">
                  <c:v>0.76769025367156196</c:v>
                </c:pt>
                <c:pt idx="1">
                  <c:v>0.748188405797101</c:v>
                </c:pt>
                <c:pt idx="2">
                  <c:v>0.68108566581848995</c:v>
                </c:pt>
                <c:pt idx="3">
                  <c:v>0.66857142857142904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3F-451B-908D-10E5151722DD}"/>
            </c:ext>
          </c:extLst>
        </c:ser>
        <c:ser>
          <c:idx val="1"/>
          <c:order val="1"/>
          <c:tx>
            <c:strRef>
              <c:f>VATS!$X$6</c:f>
              <c:strCache>
                <c:ptCount val="1"/>
                <c:pt idx="0">
                  <c:v>VSGR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VATS!$Y$4:$AB$4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VATS!$Y$6:$AB$6</c:f>
              <c:numCache>
                <c:formatCode>0.00%</c:formatCode>
                <c:ptCount val="4"/>
                <c:pt idx="0">
                  <c:v>7.8771695594125501E-2</c:v>
                </c:pt>
                <c:pt idx="1">
                  <c:v>0.109601449275362</c:v>
                </c:pt>
                <c:pt idx="2">
                  <c:v>0.128922815945717</c:v>
                </c:pt>
                <c:pt idx="3">
                  <c:v>0.108571428571429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3F-451B-908D-10E5151722DD}"/>
            </c:ext>
          </c:extLst>
        </c:ser>
        <c:ser>
          <c:idx val="2"/>
          <c:order val="2"/>
          <c:tx>
            <c:strRef>
              <c:f>VATS!$X$7</c:f>
              <c:strCache>
                <c:ptCount val="1"/>
                <c:pt idx="0">
                  <c:v>VWGR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VATS!$Y$4:$AB$4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VATS!$Y$7:$AB$7</c:f>
              <c:numCache>
                <c:formatCode>0.00%</c:formatCode>
                <c:ptCount val="4"/>
                <c:pt idx="0">
                  <c:v>0.15353805073431201</c:v>
                </c:pt>
                <c:pt idx="1">
                  <c:v>0.142210144927536</c:v>
                </c:pt>
                <c:pt idx="2">
                  <c:v>0.18999151823579299</c:v>
                </c:pt>
                <c:pt idx="3">
                  <c:v>0.222857142857143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3F-451B-908D-10E5151722D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05093359"/>
        <c:axId val="1605101999"/>
      </c:barChart>
      <c:catAx>
        <c:axId val="1605093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05101999"/>
        <c:crosses val="autoZero"/>
        <c:auto val="1"/>
        <c:lblAlgn val="ctr"/>
        <c:lblOffset val="100"/>
        <c:noMultiLvlLbl val="0"/>
      </c:catAx>
      <c:valAx>
        <c:axId val="16051019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05093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Re-admission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Sheet1!$C$3:$E$3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23</c:v>
                </c:pt>
              </c:numCache>
            </c:numRef>
          </c:cat>
          <c:val>
            <c:numRef>
              <c:f>Sheet1!$C$8:$E$8</c:f>
              <c:numCache>
                <c:formatCode>0.00%</c:formatCode>
                <c:ptCount val="3"/>
                <c:pt idx="0">
                  <c:v>0.03</c:v>
                </c:pt>
                <c:pt idx="1">
                  <c:v>2.1000000000000001E-2</c:v>
                </c:pt>
                <c:pt idx="2">
                  <c:v>1.4999999999999999E-2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BB-4DF8-990C-8E4D44E60726}"/>
            </c:ext>
          </c:extLst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Re-operation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Sheet1!$C$3:$E$3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23</c:v>
                </c:pt>
              </c:numCache>
            </c:numRef>
          </c:cat>
          <c:val>
            <c:numRef>
              <c:f>Sheet1!$C$9:$E$9</c:f>
              <c:numCache>
                <c:formatCode>0.00%</c:formatCode>
                <c:ptCount val="3"/>
                <c:pt idx="0">
                  <c:v>0.02</c:v>
                </c:pt>
                <c:pt idx="1">
                  <c:v>1.7000000000000001E-2</c:v>
                </c:pt>
                <c:pt idx="2">
                  <c:v>1.4999999999999999E-2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BB-4DF8-990C-8E4D44E60726}"/>
            </c:ext>
          </c:extLst>
        </c:ser>
        <c:ser>
          <c:idx val="2"/>
          <c:order val="2"/>
          <c:tx>
            <c:strRef>
              <c:f>Sheet1!$B$10</c:f>
              <c:strCache>
                <c:ptCount val="1"/>
                <c:pt idx="0">
                  <c:v>Re-intubation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Sheet1!$C$3:$E$3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23</c:v>
                </c:pt>
              </c:numCache>
            </c:numRef>
          </c:cat>
          <c:val>
            <c:numRef>
              <c:f>Sheet1!$C$10:$E$10</c:f>
              <c:numCache>
                <c:formatCode>0.00%</c:formatCode>
                <c:ptCount val="3"/>
                <c:pt idx="0">
                  <c:v>6.0000000000000001E-3</c:v>
                </c:pt>
                <c:pt idx="1">
                  <c:v>4.0000000000000001E-3</c:v>
                </c:pt>
                <c:pt idx="2">
                  <c:v>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BB-4DF8-990C-8E4D44E60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09393695"/>
        <c:axId val="1909394175"/>
      </c:lineChart>
      <c:catAx>
        <c:axId val="1909393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09394175"/>
        <c:crosses val="autoZero"/>
        <c:auto val="1"/>
        <c:lblAlgn val="ctr"/>
        <c:lblOffset val="100"/>
        <c:noMultiLvlLbl val="0"/>
      </c:catAx>
      <c:valAx>
        <c:axId val="1909394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09393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HOD, median, 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Sheet1!$B$7</c:f>
              <c:strCache>
                <c:ptCount val="1"/>
                <c:pt idx="0">
                  <c:v>HOD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Sheet1!$C$3:$E$3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23</c:v>
                </c:pt>
              </c:numCache>
            </c:numRef>
          </c:cat>
          <c:val>
            <c:numRef>
              <c:f>Sheet1!$C$7:$E$7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FA-43AA-96B2-BDA5BF12A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5282447"/>
        <c:axId val="1885283407"/>
      </c:lineChart>
      <c:catAx>
        <c:axId val="1885282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85283407"/>
        <c:crosses val="autoZero"/>
        <c:auto val="1"/>
        <c:lblAlgn val="ctr"/>
        <c:lblOffset val="100"/>
        <c:noMultiLvlLbl val="0"/>
      </c:catAx>
      <c:valAx>
        <c:axId val="1885283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85282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606233595800518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Complication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Sheet1!$C$3:$E$3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23</c:v>
                </c:pt>
              </c:numCache>
            </c:numRef>
          </c:cat>
          <c:val>
            <c:numRef>
              <c:f>Sheet1!$C$4:$E$4</c:f>
              <c:numCache>
                <c:formatCode>0.00%</c:formatCode>
                <c:ptCount val="3"/>
                <c:pt idx="0">
                  <c:v>0.23599999999999999</c:v>
                </c:pt>
                <c:pt idx="1">
                  <c:v>0.19600000000000001</c:v>
                </c:pt>
                <c:pt idx="2">
                  <c:v>0.17499999999999999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25-46FE-9458-3508B4718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06780447"/>
        <c:axId val="1906777567"/>
      </c:lineChart>
      <c:catAx>
        <c:axId val="190678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06777567"/>
        <c:crosses val="autoZero"/>
        <c:auto val="1"/>
        <c:lblAlgn val="ctr"/>
        <c:lblOffset val="100"/>
        <c:noMultiLvlLbl val="0"/>
      </c:catAx>
      <c:valAx>
        <c:axId val="1906777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06780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Pulmonary complication,N(%)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Sheet1!$C$3:$E$3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23</c:v>
                </c:pt>
              </c:numCache>
            </c:numRef>
          </c:cat>
          <c:val>
            <c:numRef>
              <c:f>Sheet1!$C$5:$E$5</c:f>
              <c:numCache>
                <c:formatCode>0.00%</c:formatCode>
                <c:ptCount val="3"/>
                <c:pt idx="0">
                  <c:v>0.11700000000000001</c:v>
                </c:pt>
                <c:pt idx="1">
                  <c:v>9.4E-2</c:v>
                </c:pt>
                <c:pt idx="2">
                  <c:v>8.7999999999999995E-2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32-4152-B3A9-22A2E2A4A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8968015"/>
        <c:axId val="1998968975"/>
      </c:lineChart>
      <c:catAx>
        <c:axId val="1998968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98968975"/>
        <c:crosses val="autoZero"/>
        <c:auto val="1"/>
        <c:lblAlgn val="ctr"/>
        <c:lblOffset val="100"/>
        <c:noMultiLvlLbl val="0"/>
      </c:catAx>
      <c:valAx>
        <c:axId val="1998968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98968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7206"/>
            <a:ext cx="12192000" cy="209424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3501" y="6323182"/>
            <a:ext cx="12559000" cy="53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468085" y="2708920"/>
            <a:ext cx="11255829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atinLnBrk="1">
              <a:lnSpc>
                <a:spcPct val="115000"/>
              </a:lnSpc>
              <a:spcAft>
                <a:spcPts val="800"/>
              </a:spcAft>
            </a:pPr>
            <a:r>
              <a:rPr lang="en-US" altLang="ko-KR" sz="32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Shifting Paradigms in Lung Cancer Surgery: </a:t>
            </a:r>
            <a:br>
              <a:rPr lang="en-US" altLang="ko-KR" sz="32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en-US" altLang="ko-KR" sz="32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Trends and Short-term Outcomes in pT1 Lung cancer Following the JCOG 0802 and CALGB Trial</a:t>
            </a:r>
            <a:endParaRPr lang="ko-KR" altLang="ko-KR" sz="3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030310"/>
            <a:ext cx="11578624" cy="5190876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altLang="ko-KR" sz="24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Lobectomy</a:t>
            </a:r>
            <a:r>
              <a:rPr lang="en-US" altLang="ko-KR" sz="2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has long been considered the gold standard surgical procedure for non-small cell lung cancer (NSCLC), </a:t>
            </a:r>
            <a:r>
              <a:rPr lang="en-US" altLang="ko-KR" sz="24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even for early-stage tumors</a:t>
            </a:r>
            <a:r>
              <a:rPr lang="en-US" altLang="ko-KR" sz="240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.*</a:t>
            </a:r>
            <a:r>
              <a:rPr lang="en-US" altLang="ko-KR" sz="24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en-US" altLang="ko-KR" sz="2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Su</a:t>
            </a:r>
            <a:r>
              <a:rPr lang="en-US" altLang="ko-KR" sz="2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b-lobar resection has typically been limited to elderly patients or those with impaired cardiac and respiratory function. </a:t>
            </a:r>
          </a:p>
          <a:p>
            <a:pPr>
              <a:lnSpc>
                <a:spcPct val="114000"/>
              </a:lnSpc>
            </a:pPr>
            <a:r>
              <a:rPr lang="en-US" altLang="ko-KR" sz="24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Japan Clinical Oncology Group (JCOG) 0802 and Cancer and Leukemia Group B (CALGB) 140503</a:t>
            </a:r>
            <a:r>
              <a:rPr lang="en-US" altLang="ko-KR" sz="2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suggest that </a:t>
            </a:r>
            <a:r>
              <a:rPr lang="en-US" altLang="ko-KR" sz="2400" b="1" i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segmentectomy may be non-inferior to lobectomy</a:t>
            </a:r>
            <a:r>
              <a:rPr lang="en-US" altLang="ko-KR" sz="2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in terms of survival for patients with small, peripheral tumors.</a:t>
            </a:r>
            <a:r>
              <a:rPr lang="ko-KR" altLang="en-US" sz="2400" baseline="30000" dirty="0"/>
              <a:t> </a:t>
            </a:r>
          </a:p>
          <a:p>
            <a:pPr>
              <a:lnSpc>
                <a:spcPct val="114000"/>
              </a:lnSpc>
            </a:pPr>
            <a:endParaRPr lang="en-US" altLang="ko-KR" sz="2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en-US" altLang="ko-KR" sz="2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This study is conducted to </a:t>
            </a:r>
            <a:r>
              <a:rPr lang="en-US" altLang="ko-KR" sz="2400" i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investigate the changing trends in the extent of pulmonary resection for small lung cancer lesions (≤3 cm) </a:t>
            </a:r>
            <a:r>
              <a:rPr lang="en-US" altLang="ko-KR" sz="2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and </a:t>
            </a:r>
            <a:r>
              <a:rPr lang="en-US" altLang="ko-KR" sz="2400" i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to assess their associated short-term outcomes.</a:t>
            </a:r>
            <a:endParaRPr lang="ko-KR" altLang="ko-KR" sz="2400" i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endParaRPr lang="ko-KR" altLang="en-US" sz="2400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306688" y="0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34A66-425B-A0C5-FF0F-0E1847B0928B}"/>
              </a:ext>
            </a:extLst>
          </p:cNvPr>
          <p:cNvSpPr txBox="1"/>
          <p:nvPr/>
        </p:nvSpPr>
        <p:spPr>
          <a:xfrm>
            <a:off x="306688" y="6263400"/>
            <a:ext cx="9506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*</a:t>
            </a:r>
            <a:r>
              <a:rPr lang="en-US" altLang="ko-KR" sz="11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BlinkMacSystemFont"/>
              </a:rPr>
              <a:t>Ginsberg RJ, Rubinstein LV. Randomized trial of lobectomy versus limited resection for T1 N0 non-small cell lung cancer. Lung Cancer Study Group. </a:t>
            </a:r>
            <a:r>
              <a:rPr lang="en-US" altLang="ko-KR" sz="1100" b="0" i="1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BlinkMacSystemFont"/>
              </a:rPr>
              <a:t>Ann </a:t>
            </a:r>
            <a:r>
              <a:rPr lang="en-US" altLang="ko-KR" sz="1100" b="0" i="1" dirty="0" err="1">
                <a:solidFill>
                  <a:srgbClr val="212121"/>
                </a:solidFill>
                <a:effectLst/>
                <a:highlight>
                  <a:srgbClr val="FFFFFF"/>
                </a:highlight>
                <a:latin typeface="BlinkMacSystemFont"/>
              </a:rPr>
              <a:t>Thorac</a:t>
            </a:r>
            <a:r>
              <a:rPr lang="en-US" altLang="ko-KR" sz="1100" b="0" i="1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BlinkMacSystemFont"/>
              </a:rPr>
              <a:t> Surg</a:t>
            </a:r>
            <a:r>
              <a:rPr lang="en-US" altLang="ko-KR" sz="1100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BlinkMacSystemFont"/>
              </a:rPr>
              <a:t>. 1995;60(3):615-623.</a:t>
            </a: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41948" y="1008334"/>
            <a:ext cx="11708103" cy="554645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ko-KR" sz="2400" dirty="0"/>
              <a:t>Retrospective cohort study using the data from a registry of a single center</a:t>
            </a:r>
          </a:p>
          <a:p>
            <a:pPr marL="0" indent="0">
              <a:buNone/>
            </a:pPr>
            <a:endParaRPr lang="en-US" altLang="ko-KR" sz="2400" dirty="0"/>
          </a:p>
          <a:p>
            <a:pPr marL="0" indent="0">
              <a:buNone/>
            </a:pPr>
            <a:r>
              <a:rPr lang="en-US" altLang="ko-KR" sz="2400" b="1" dirty="0"/>
              <a:t>Patients (N=2,797)</a:t>
            </a:r>
          </a:p>
          <a:p>
            <a:pPr marL="0" indent="0">
              <a:buNone/>
            </a:pPr>
            <a:r>
              <a:rPr lang="en-US" altLang="ko-KR" sz="2200" dirty="0">
                <a:effectLst/>
                <a:latin typeface="맑은 고딕" panose="020B0503020000020004" pitchFamily="50" charset="-127"/>
                <a:cs typeface="Times New Roman" panose="02020603050405020304" pitchFamily="18" charset="0"/>
              </a:rPr>
              <a:t>From April 2021 to March 2024, </a:t>
            </a:r>
            <a:r>
              <a:rPr lang="en-US" altLang="ko-KR" sz="2200" dirty="0"/>
              <a:t>ECOG 0,1</a:t>
            </a:r>
          </a:p>
          <a:p>
            <a:pPr marL="0" indent="0">
              <a:buNone/>
            </a:pPr>
            <a:r>
              <a:rPr lang="en-US" altLang="ko-KR" sz="2400" dirty="0"/>
              <a:t>Pathologic tumor size </a:t>
            </a:r>
            <a:r>
              <a:rPr lang="ko-KR" altLang="en-US" sz="2400" dirty="0"/>
              <a:t>≤ </a:t>
            </a:r>
            <a:r>
              <a:rPr lang="en-US" altLang="ko-KR" sz="2400" dirty="0"/>
              <a:t>3</a:t>
            </a:r>
            <a:r>
              <a:rPr lang="ko-KR" altLang="en-US" sz="2400" dirty="0"/>
              <a:t>㎝ </a:t>
            </a:r>
            <a:r>
              <a:rPr lang="en-US" altLang="ko-KR" sz="2400" dirty="0"/>
              <a:t>(pT1), single lesion </a:t>
            </a:r>
            <a:r>
              <a:rPr lang="ko-KR" altLang="en-US" sz="2400" dirty="0"/>
              <a:t> 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Lobectomy, segmentectomy, wedge resection via thoracotomy, VATS or RATS</a:t>
            </a:r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400" b="1" dirty="0"/>
              <a:t>Primarily aimed to </a:t>
            </a:r>
            <a:r>
              <a:rPr lang="en-US" altLang="ko-KR" sz="2400" dirty="0"/>
              <a:t>analyze the distribution of surgical methods by year</a:t>
            </a:r>
          </a:p>
          <a:p>
            <a:pPr marL="0" indent="0">
              <a:buNone/>
            </a:pPr>
            <a:r>
              <a:rPr lang="en-US" altLang="ko-KR" sz="2400" b="1" dirty="0"/>
              <a:t>Additional outcomes of interest: </a:t>
            </a:r>
            <a:r>
              <a:rPr lang="en-US" altLang="ko-KR" sz="2400" dirty="0"/>
              <a:t>Hospital stays(HOD), postoperative complications, mortality</a:t>
            </a:r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400" b="1" dirty="0"/>
              <a:t>Statistical analysis: </a:t>
            </a:r>
            <a:r>
              <a:rPr lang="en-US" altLang="ko-KR" sz="2400" dirty="0"/>
              <a:t>Chi-squared test, Fisher’s exact test, and T-test, Kaplan-Meier analysis</a:t>
            </a:r>
            <a:endParaRPr lang="ko-KR" altLang="en-US" sz="24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99A86A27-7661-46BA-BB59-3E2ADE99AF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1493208"/>
              </p:ext>
            </p:extLst>
          </p:nvPr>
        </p:nvGraphicFramePr>
        <p:xfrm>
          <a:off x="291547" y="960783"/>
          <a:ext cx="11681791" cy="5691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8" name="차트 7">
            <a:extLst>
              <a:ext uri="{FF2B5EF4-FFF2-40B4-BE49-F238E27FC236}">
                <a16:creationId xmlns:a16="http://schemas.microsoft.com/office/drawing/2014/main" id="{09775C60-C79E-7E2A-E5FF-3BA7BB7FF7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91537"/>
              </p:ext>
            </p:extLst>
          </p:nvPr>
        </p:nvGraphicFramePr>
        <p:xfrm>
          <a:off x="6679096" y="35416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차트 8">
            <a:extLst>
              <a:ext uri="{FF2B5EF4-FFF2-40B4-BE49-F238E27FC236}">
                <a16:creationId xmlns:a16="http://schemas.microsoft.com/office/drawing/2014/main" id="{51381042-9257-3EC3-1F7F-719E36C7ED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547774"/>
              </p:ext>
            </p:extLst>
          </p:nvPr>
        </p:nvGraphicFramePr>
        <p:xfrm>
          <a:off x="6679096" y="8647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차트 9">
            <a:extLst>
              <a:ext uri="{FF2B5EF4-FFF2-40B4-BE49-F238E27FC236}">
                <a16:creationId xmlns:a16="http://schemas.microsoft.com/office/drawing/2014/main" id="{B22E1F78-5D99-F606-2409-947DA2DBEE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629144"/>
              </p:ext>
            </p:extLst>
          </p:nvPr>
        </p:nvGraphicFramePr>
        <p:xfrm>
          <a:off x="596347" y="8647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차트 10">
            <a:extLst>
              <a:ext uri="{FF2B5EF4-FFF2-40B4-BE49-F238E27FC236}">
                <a16:creationId xmlns:a16="http://schemas.microsoft.com/office/drawing/2014/main" id="{3C7C2CD9-427D-7BCD-502B-A1D11B402F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090210"/>
              </p:ext>
            </p:extLst>
          </p:nvPr>
        </p:nvGraphicFramePr>
        <p:xfrm>
          <a:off x="596347" y="36079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292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/>
        </p:nvSpPr>
        <p:spPr>
          <a:xfrm>
            <a:off x="306387" y="1213186"/>
            <a:ext cx="11579225" cy="4984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dirty="0"/>
              <a:t>The clinical landscape has experienced a notable shift following major trials like JCOG 0802 and CALGB 140503, particularly from 2021 to 2024, where sub-lobar resections have become increasingly common. </a:t>
            </a:r>
          </a:p>
          <a:p>
            <a:endParaRPr lang="en-US" altLang="ko-KR" sz="2400" dirty="0"/>
          </a:p>
          <a:p>
            <a:r>
              <a:rPr lang="en-US" altLang="ko-KR" sz="2400" dirty="0"/>
              <a:t>This trend correlates with significant improvements in short-term outcomes, including fewer postoperative complications and shorter hospital stays. </a:t>
            </a:r>
          </a:p>
          <a:p>
            <a:endParaRPr lang="en-US" altLang="ko-KR" sz="2400" dirty="0"/>
          </a:p>
          <a:p>
            <a:r>
              <a:rPr lang="en-US" altLang="ko-KR" sz="2400" dirty="0"/>
              <a:t>While these early results are promising for enhancing postoperative recovery and optimizing healthcare resource utilization, it is essential to continue evaluating the long-term oncological outcomes to ensure sustained patient benefit.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1790</TotalTime>
  <Words>379</Words>
  <Application>Microsoft Office PowerPoint</Application>
  <PresentationFormat>와이드스크린</PresentationFormat>
  <Paragraphs>33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BlinkMacSystemFont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JEONGA SON</cp:lastModifiedBy>
  <cp:revision>20</cp:revision>
  <dcterms:created xsi:type="dcterms:W3CDTF">2022-07-21T09:10:24Z</dcterms:created>
  <dcterms:modified xsi:type="dcterms:W3CDTF">2024-08-30T12:49:33Z</dcterms:modified>
</cp:coreProperties>
</file>