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1" r:id="rId5"/>
    <p:sldId id="262" r:id="rId6"/>
    <p:sldId id="263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31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204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F13AC-9B25-42CB-8F63-48FDF3E66DC8}" type="datetimeFigureOut">
              <a:rPr lang="ko-KR" altLang="en-US" smtClean="0"/>
              <a:t>2021-08-28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60AEB7-05BF-43F0-9720-7504DD21D6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5483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60AEB7-05BF-43F0-9720-7504DD21D6B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6025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59DD805E-0228-4DF0-AB2A-B5CE0ED2FC24}"/>
              </a:ext>
            </a:extLst>
          </p:cNvPr>
          <p:cNvSpPr/>
          <p:nvPr userDrawn="1"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CB8544D-6169-4DE0-9B38-4B8B23C502DC}"/>
              </a:ext>
            </a:extLst>
          </p:cNvPr>
          <p:cNvSpPr/>
          <p:nvPr userDrawn="1"/>
        </p:nvSpPr>
        <p:spPr>
          <a:xfrm>
            <a:off x="0" y="5638800"/>
            <a:ext cx="9144000" cy="12192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2021-08-28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9494081-554C-42B0-A673-988CEED969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02510"/>
            <a:ext cx="2262792" cy="75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>
            <a:extLst>
              <a:ext uri="{FF2B5EF4-FFF2-40B4-BE49-F238E27FC236}">
                <a16:creationId xmlns:a16="http://schemas.microsoft.com/office/drawing/2014/main" id="{CE72DBCB-DDCA-4F4A-999A-90F302CE23D7}"/>
              </a:ext>
            </a:extLst>
          </p:cNvPr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CECEEE8-8D96-42C8-A0C9-133CCC71AE28}"/>
                </a:ext>
              </a:extLst>
            </p:cNvPr>
            <p:cNvSpPr/>
            <p:nvPr userDrawn="1"/>
          </p:nvSpPr>
          <p:spPr>
            <a:xfrm>
              <a:off x="0" y="0"/>
              <a:ext cx="9144000" cy="908720"/>
            </a:xfrm>
            <a:prstGeom prst="rect">
              <a:avLst/>
            </a:prstGeom>
            <a:solidFill>
              <a:srgbClr val="8B0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762C0D4-A3E8-4006-82E3-109487E0000A}"/>
                </a:ext>
              </a:extLst>
            </p:cNvPr>
            <p:cNvSpPr/>
            <p:nvPr userDrawn="1"/>
          </p:nvSpPr>
          <p:spPr>
            <a:xfrm>
              <a:off x="0" y="6597352"/>
              <a:ext cx="9144000" cy="260648"/>
            </a:xfrm>
            <a:prstGeom prst="rect">
              <a:avLst/>
            </a:prstGeom>
            <a:solidFill>
              <a:srgbClr val="8B0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F0D2DB6A-866A-43DC-9888-2ACAA2C727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4248" y="102510"/>
              <a:ext cx="2262792" cy="7573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2021-08-28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2021-08-28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2021-08-28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2021-08-28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2021-08-28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2021-08-28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2021-08-28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2021-08-28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2021-08-28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2021-08-28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2005849"/>
            <a:ext cx="8640960" cy="1440160"/>
          </a:xfrm>
        </p:spPr>
        <p:txBody>
          <a:bodyPr>
            <a:normAutofit/>
          </a:bodyPr>
          <a:lstStyle/>
          <a:p>
            <a:pPr latinLnBrk="1">
              <a:lnSpc>
                <a:spcPct val="107000"/>
              </a:lnSpc>
              <a:spcAft>
                <a:spcPts val="800"/>
              </a:spcAft>
            </a:pPr>
            <a:r>
              <a:rPr lang="en-US" altLang="ko-KR" sz="3200" b="1" kern="1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 clinical outcomes of marginal donor hearts: a single center experience</a:t>
            </a:r>
            <a:endParaRPr lang="ko-KR" altLang="ko-KR" sz="3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3240360" cy="908428"/>
          </a:xfrm>
        </p:spPr>
        <p:txBody>
          <a:bodyPr/>
          <a:lstStyle/>
          <a:p>
            <a:pPr algn="l"/>
            <a:r>
              <a:rPr lang="en-US" altLang="ko-KR" b="1" dirty="0">
                <a:solidFill>
                  <a:schemeClr val="bg1"/>
                </a:solidFill>
              </a:rPr>
              <a:t>Purpose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The average donor heart utilization rate is known to be </a:t>
            </a:r>
            <a:r>
              <a:rPr lang="en-US" altLang="ko-KR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31.4</a:t>
            </a:r>
            <a:r>
              <a:rPr lang="en-US" altLang="ko-KR" sz="20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% in South Korea, although reported to improve to </a:t>
            </a:r>
            <a:r>
              <a:rPr lang="en-US" altLang="ko-KR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42.9</a:t>
            </a:r>
            <a:r>
              <a:rPr lang="en-US" altLang="ko-KR" sz="20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% in 2019, still very low compared with other countries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More than 60% of donor hearts are discarded for the reason of their age or medical condition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However, were the donors </a:t>
            </a:r>
            <a:r>
              <a:rPr lang="en-US" altLang="ko-KR" sz="20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truly marginal</a:t>
            </a:r>
            <a:r>
              <a:rPr lang="en-US" altLang="ko-KR" sz="20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, and doomed to have </a:t>
            </a:r>
            <a:r>
              <a:rPr lang="en-US" altLang="ko-KR" sz="20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poor outcomes</a:t>
            </a:r>
            <a:r>
              <a:rPr lang="en-US" altLang="ko-KR" sz="20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?</a:t>
            </a:r>
          </a:p>
          <a:p>
            <a:pPr>
              <a:lnSpc>
                <a:spcPct val="150000"/>
              </a:lnSpc>
            </a:pPr>
            <a:endParaRPr lang="en-US" altLang="ko-KR" sz="2000" dirty="0">
              <a:latin typeface="Times New Roman" panose="02020603050405020304" pitchFamily="18" charset="0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Herein, we suggest an answer to the questions with reporting outcomes of single heart transplant (</a:t>
            </a:r>
            <a:r>
              <a:rPr lang="en-US" altLang="ko-KR" sz="20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HTx</a:t>
            </a:r>
            <a:r>
              <a:rPr lang="en-US" altLang="ko-KR" sz="20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) center, which actively utilizes the marginal donors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ko-KR" sz="22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from June 2014 to March 2021</a:t>
            </a:r>
          </a:p>
          <a:p>
            <a:pPr>
              <a:lnSpc>
                <a:spcPct val="150000"/>
              </a:lnSpc>
            </a:pPr>
            <a:r>
              <a:rPr lang="en-US" altLang="ko-KR" sz="22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Consecutive 66 isolated </a:t>
            </a:r>
            <a:r>
              <a:rPr lang="en-US" altLang="ko-KR" sz="2200" dirty="0" err="1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HTx</a:t>
            </a:r>
            <a:r>
              <a:rPr lang="en-US" altLang="ko-KR" sz="22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in </a:t>
            </a:r>
            <a:r>
              <a:rPr lang="en-US" altLang="ko-KR" sz="22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 single tertiary </a:t>
            </a:r>
            <a:r>
              <a:rPr lang="en-US" altLang="ko-KR" sz="2200" dirty="0" smtClean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center</a:t>
            </a:r>
          </a:p>
          <a:p>
            <a:pPr>
              <a:lnSpc>
                <a:spcPct val="150000"/>
              </a:lnSpc>
            </a:pPr>
            <a:r>
              <a:rPr lang="en-US" altLang="ko-KR" sz="2200" dirty="0" smtClean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Marginal </a:t>
            </a:r>
            <a:r>
              <a:rPr lang="en-US" altLang="ko-KR" sz="22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criteria: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200" dirty="0" smtClean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     - </a:t>
            </a:r>
            <a:r>
              <a:rPr lang="en-US" altLang="ko-KR" sz="22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D</a:t>
            </a:r>
            <a:r>
              <a:rPr lang="en-US" altLang="ko-KR" sz="2200" dirty="0" smtClean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onor </a:t>
            </a:r>
            <a:r>
              <a:rPr lang="en-US" altLang="ko-KR" sz="22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age &gt; 55yrs, </a:t>
            </a:r>
            <a:endParaRPr lang="en-US" altLang="ko-KR" sz="2200" dirty="0" smtClean="0"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2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2200" dirty="0" smtClean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    - </a:t>
            </a:r>
            <a:r>
              <a:rPr lang="en-US" altLang="ko-KR" sz="22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L</a:t>
            </a:r>
            <a:r>
              <a:rPr lang="en-US" altLang="ko-KR" sz="2200" dirty="0" smtClean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eft </a:t>
            </a:r>
            <a:r>
              <a:rPr lang="en-US" altLang="ko-KR" sz="22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ventricular ejection fraction  &lt; 50</a:t>
            </a:r>
            <a:r>
              <a:rPr lang="en-US" altLang="ko-KR" sz="2200" dirty="0" smtClean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% or</a:t>
            </a:r>
            <a:r>
              <a:rPr lang="ko-KR" altLang="en-US" sz="2200" dirty="0" smtClean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2200" dirty="0" smtClean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Structural heart disease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2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2200" dirty="0" smtClean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    -</a:t>
            </a:r>
            <a:r>
              <a:rPr lang="en-US" altLang="ko-KR" sz="2200" dirty="0" smtClean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22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C</a:t>
            </a:r>
            <a:r>
              <a:rPr lang="en-US" altLang="ko-KR" sz="2200" dirty="0" smtClean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old </a:t>
            </a:r>
            <a:r>
              <a:rPr lang="en-US" altLang="ko-KR" sz="22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ischemic time &gt;</a:t>
            </a:r>
            <a:r>
              <a:rPr lang="en-US" altLang="ko-KR" sz="2200" dirty="0" smtClean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240min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2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2200" dirty="0" smtClean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    - </a:t>
            </a:r>
            <a:r>
              <a:rPr lang="en-US" altLang="ko-KR" sz="22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D</a:t>
            </a:r>
            <a:r>
              <a:rPr lang="en-US" altLang="ko-KR" sz="2200" dirty="0" smtClean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eclined </a:t>
            </a:r>
            <a:r>
              <a:rPr lang="en-US" altLang="ko-KR" sz="22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more than 5 times by the listed </a:t>
            </a:r>
            <a:r>
              <a:rPr lang="en-US" altLang="ko-KR" sz="2200" dirty="0" smtClean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candidates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2200" dirty="0"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Marginal donors (MD, N=29) vs. Non-marginal donors (Non-MD, N=37</a:t>
            </a:r>
            <a:r>
              <a:rPr lang="en-US" altLang="ko-K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ko-K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200" kern="1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Perioperative profiles,  postoperative hemodynamic data, primary graft dysfunction (PGD), and the survival rate were analyzed.</a:t>
            </a:r>
            <a:endParaRPr lang="ko-KR" altLang="ko-KR" sz="2200" kern="100" dirty="0">
              <a:effectLst/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21CA2414-E9B2-49A2-83D5-9DD5E9592E0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b="1" dirty="0">
                <a:solidFill>
                  <a:schemeClr val="bg1"/>
                </a:solidFill>
              </a:rPr>
              <a:t>Methods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5">
            <a:extLst>
              <a:ext uri="{FF2B5EF4-FFF2-40B4-BE49-F238E27FC236}">
                <a16:creationId xmlns:a16="http://schemas.microsoft.com/office/drawing/2014/main" id="{0C6F6DB9-A2FA-40F4-AE77-BB06F6615C7A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72121969"/>
              </p:ext>
            </p:extLst>
          </p:nvPr>
        </p:nvGraphicFramePr>
        <p:xfrm>
          <a:off x="111183" y="1052737"/>
          <a:ext cx="4244793" cy="487550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92465">
                  <a:extLst>
                    <a:ext uri="{9D8B030D-6E8A-4147-A177-3AD203B41FA5}">
                      <a16:colId xmlns:a16="http://schemas.microsoft.com/office/drawing/2014/main" val="329213036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89567122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6777106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407753999"/>
                    </a:ext>
                  </a:extLst>
                </a:gridCol>
              </a:tblGrid>
              <a:tr h="5066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Recipient profiles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Non-MD </a:t>
                      </a: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(n=37)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MD </a:t>
                      </a: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(n</a:t>
                      </a:r>
                      <a:r>
                        <a:rPr lang="en-US" altLang="ko-KR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=29)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919212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21 (56.8%)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16 (55.2%)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0.99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4764117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Age, years</a:t>
                      </a:r>
                      <a:endParaRPr lang="ko-KR" altLang="en-US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51.0 ± 13.9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55.8 ± 11.8</a:t>
                      </a:r>
                      <a:endParaRPr lang="ko-KR" sz="1300" b="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0.14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5393679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Weight, kg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62.1 </a:t>
                      </a:r>
                      <a:r>
                        <a:rPr lang="ko-KR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11.9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61.9 </a:t>
                      </a:r>
                      <a:r>
                        <a:rPr lang="ko-KR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12.2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0.94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1702936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Height, cm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164.3 </a:t>
                      </a:r>
                      <a:r>
                        <a:rPr lang="ko-KR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8.5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163.8 </a:t>
                      </a:r>
                      <a:r>
                        <a:rPr lang="ko-KR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9.4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0.85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3616265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HTN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 (51.4%)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 (69.0%)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0.23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8777870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DM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 (27.0%)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11 (37.9%)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0.50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0809082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Redo Surgery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 (21.6%)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 (17.2%)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0.89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9196471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Severe</a:t>
                      </a:r>
                      <a:r>
                        <a:rPr lang="en-US" altLang="ko-KR" sz="13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COPD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 (3.4%)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alt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0.90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6714556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Dialysis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0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300" b="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(3.4%)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0.90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2774346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Hemoglobin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10.4 ± 1.8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10.2 ± 1.7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0.63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1237620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Bilirubin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2.4 ± 2.1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1.8 ± 3.0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0.34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0999417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ICU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27 (73.0%)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 (34.5%)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0.004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8939188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ECMO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25 (67.6%)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 (34.5%)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0.015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726281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KODA </a:t>
                      </a:r>
                      <a:r>
                        <a:rPr lang="en-US" altLang="ko-KR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status 0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26 (70.3%)</a:t>
                      </a:r>
                      <a:endParaRPr lang="ko-KR" sz="1300" b="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 (34.5%)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0.033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654657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Waiting day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 [3; 9]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 [12; 39]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12839"/>
                  </a:ext>
                </a:extLst>
              </a:tr>
            </a:tbl>
          </a:graphicData>
        </a:graphic>
      </p:graphicFrame>
      <p:sp>
        <p:nvSpPr>
          <p:cNvPr id="4" name="제목 1">
            <a:extLst>
              <a:ext uri="{FF2B5EF4-FFF2-40B4-BE49-F238E27FC236}">
                <a16:creationId xmlns:a16="http://schemas.microsoft.com/office/drawing/2014/main" id="{D10AE117-07BC-4A43-8EDD-E9F6F836CA74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6732237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b="1" dirty="0">
                <a:solidFill>
                  <a:schemeClr val="bg1"/>
                </a:solidFill>
              </a:rPr>
              <a:t>Results: preoperative profiles 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F0A2F703-A423-4929-9FEF-7CE2D8158F57}"/>
              </a:ext>
            </a:extLst>
          </p:cNvPr>
          <p:cNvCxnSpPr/>
          <p:nvPr/>
        </p:nvCxnSpPr>
        <p:spPr>
          <a:xfrm>
            <a:off x="4572000" y="1052736"/>
            <a:ext cx="0" cy="54006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표 5">
            <a:extLst>
              <a:ext uri="{FF2B5EF4-FFF2-40B4-BE49-F238E27FC236}">
                <a16:creationId xmlns:a16="http://schemas.microsoft.com/office/drawing/2014/main" id="{4BDD417E-AE94-40CA-B540-C50881B959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8463007"/>
              </p:ext>
            </p:extLst>
          </p:nvPr>
        </p:nvGraphicFramePr>
        <p:xfrm>
          <a:off x="4791703" y="1052736"/>
          <a:ext cx="4244793" cy="485695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08489">
                  <a:extLst>
                    <a:ext uri="{9D8B030D-6E8A-4147-A177-3AD203B41FA5}">
                      <a16:colId xmlns:a16="http://schemas.microsoft.com/office/drawing/2014/main" val="329213036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89567122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6777106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407753999"/>
                    </a:ext>
                  </a:extLst>
                </a:gridCol>
              </a:tblGrid>
              <a:tr h="5246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Donor </a:t>
                      </a:r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profiles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Non-MD </a:t>
                      </a: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(n=37)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MD </a:t>
                      </a: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(n</a:t>
                      </a:r>
                      <a:r>
                        <a:rPr lang="en-US" altLang="ko-KR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=29)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919212"/>
                  </a:ext>
                </a:extLst>
              </a:tr>
              <a:tr h="31098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26 (70.3%)</a:t>
                      </a:r>
                      <a:endParaRPr lang="ko-KR" sz="1300" b="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 (65.5%)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203397"/>
                  </a:ext>
                </a:extLst>
              </a:tr>
              <a:tr h="31098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36.5 ± 10.9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44.4 ± 13.9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0.011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393679"/>
                  </a:ext>
                </a:extLst>
              </a:tr>
              <a:tr h="31098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Weight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68.3 ± 10.8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71.2 ± 21.6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702936"/>
                  </a:ext>
                </a:extLst>
              </a:tr>
              <a:tr h="31098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Height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168.6 ± 7.2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169.8 ± 6.4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616265"/>
                  </a:ext>
                </a:extLst>
              </a:tr>
              <a:tr h="3109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Last LVEF</a:t>
                      </a:r>
                      <a:endParaRPr lang="ko-KR" altLang="en-US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60.6 ± 5.6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52.4 ± 11.6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118087"/>
                  </a:ext>
                </a:extLst>
              </a:tr>
              <a:tr h="3109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Inotropic agent</a:t>
                      </a:r>
                      <a:endParaRPr lang="ko-KR" altLang="en-US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(91.9%)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(93.1%)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73858"/>
                  </a:ext>
                </a:extLst>
              </a:tr>
              <a:tr h="31098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more than NE</a:t>
                      </a:r>
                      <a:r>
                        <a:rPr lang="en-US" altLang="ko-KR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(27.0%)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(31.0%)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196471"/>
                  </a:ext>
                </a:extLst>
              </a:tr>
              <a:tr h="31098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Cold</a:t>
                      </a:r>
                      <a:r>
                        <a:rPr lang="en-US" altLang="ko-KR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IT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121.8 </a:t>
                      </a:r>
                      <a:r>
                        <a:rPr 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alt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66.7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151.6 </a:t>
                      </a:r>
                      <a:r>
                        <a:rPr 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altLang="ko-KR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300" b="0" kern="100" dirty="0" smtClean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73.4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0.089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840604"/>
                  </a:ext>
                </a:extLst>
              </a:tr>
              <a:tr h="310984">
                <a:tc>
                  <a:txBody>
                    <a:bodyPr/>
                    <a:lstStyle/>
                    <a:p>
                      <a:pPr latinLnBrk="1"/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107795"/>
                  </a:ext>
                </a:extLst>
              </a:tr>
              <a:tr h="31098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Cause of Marginal</a:t>
                      </a:r>
                      <a:endParaRPr lang="ko-KR" altLang="en-US" sz="13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(100%)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774346"/>
                  </a:ext>
                </a:extLst>
              </a:tr>
              <a:tr h="31098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 ≥55 </a:t>
                      </a:r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11(37.9%) 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237620"/>
                  </a:ext>
                </a:extLst>
              </a:tr>
              <a:tr h="31098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LVEF ≤ </a:t>
                      </a:r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(51.7%)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999417"/>
                  </a:ext>
                </a:extLst>
              </a:tr>
              <a:tr h="28008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Cold IT</a:t>
                      </a:r>
                      <a:r>
                        <a:rPr lang="en-US" altLang="ko-KR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240</a:t>
                      </a:r>
                      <a:r>
                        <a:rPr lang="en-US" altLang="ko-KR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min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(13.8%)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939188"/>
                  </a:ext>
                </a:extLst>
              </a:tr>
              <a:tr h="3109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Refuse ≥ </a:t>
                      </a:r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times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 (24.1%)</a:t>
                      </a:r>
                      <a:endParaRPr lang="ko-KR" sz="13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2628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1520" y="5928238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HTN, hypertension; DM, diabetes mellitus; COPD, chronic obstruction pulmonary disease; ICU, intensive care unit; ECMO, extracorporeal membrane oxygenation; KODA, Korean organ donation agency</a:t>
            </a:r>
            <a:endParaRPr lang="en-US" altLang="ko-KR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032" y="5971346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LVEF, left ventricular ejection fraction; NE, norepinephrine; IT, ischemic time</a:t>
            </a:r>
            <a:endParaRPr lang="en-US" altLang="ko-KR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291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5">
            <a:extLst>
              <a:ext uri="{FF2B5EF4-FFF2-40B4-BE49-F238E27FC236}">
                <a16:creationId xmlns:a16="http://schemas.microsoft.com/office/drawing/2014/main" id="{0C6F6DB9-A2FA-40F4-AE77-BB06F6615C7A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53194279"/>
              </p:ext>
            </p:extLst>
          </p:nvPr>
        </p:nvGraphicFramePr>
        <p:xfrm>
          <a:off x="111183" y="1052736"/>
          <a:ext cx="4388810" cy="449601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08489">
                  <a:extLst>
                    <a:ext uri="{9D8B030D-6E8A-4147-A177-3AD203B41FA5}">
                      <a16:colId xmlns:a16="http://schemas.microsoft.com/office/drawing/2014/main" val="329213036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895671228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67771066"/>
                    </a:ext>
                  </a:extLst>
                </a:gridCol>
                <a:gridCol w="720081">
                  <a:extLst>
                    <a:ext uri="{9D8B030D-6E8A-4147-A177-3AD203B41FA5}">
                      <a16:colId xmlns:a16="http://schemas.microsoft.com/office/drawing/2014/main" val="3407753999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Non-MD </a:t>
                      </a: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(n=37)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MD </a:t>
                      </a: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(n=29)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919212"/>
                  </a:ext>
                </a:extLst>
              </a:tr>
              <a:tr h="35698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189.8 ± 68.3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219.1 ± 75.5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203397"/>
                  </a:ext>
                </a:extLst>
              </a:tr>
              <a:tr h="32603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Warm </a:t>
                      </a: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68.0 ± 19.7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67.4 ± 21.7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393679"/>
                  </a:ext>
                </a:extLst>
              </a:tr>
              <a:tr h="32603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CPB times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157.2 ± 43.5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167.7 ± 63.0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702936"/>
                  </a:ext>
                </a:extLst>
              </a:tr>
              <a:tr h="29954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</a:t>
                      </a:r>
                      <a:r>
                        <a:rPr lang="en-US" altLang="ko-KR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ECMO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(8.1%)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616265"/>
                  </a:ext>
                </a:extLst>
              </a:tr>
              <a:tr h="32603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Bleeding</a:t>
                      </a:r>
                      <a:r>
                        <a:rPr lang="en-US" altLang="ko-KR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operation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(10.8%)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(10.3%)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73858"/>
                  </a:ext>
                </a:extLst>
              </a:tr>
              <a:tr h="32603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Vent &gt; </a:t>
                      </a: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hours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(32.4%)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(24.1%)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052874"/>
                  </a:ext>
                </a:extLst>
              </a:tr>
              <a:tr h="32603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PGD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(16.2%)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(24.1%)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469794"/>
                  </a:ext>
                </a:extLst>
              </a:tr>
              <a:tr h="32603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onset Dialysis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(6.9%)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883932"/>
                  </a:ext>
                </a:extLst>
              </a:tr>
              <a:tr h="32603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CVA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(2.7%)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196471"/>
                  </a:ext>
                </a:extLst>
              </a:tr>
              <a:tr h="32603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Pneumonia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(8.1%)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840604"/>
                  </a:ext>
                </a:extLst>
              </a:tr>
              <a:tr h="32603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ICU </a:t>
                      </a:r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stay, days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[4; 14]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[4; 8]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999417"/>
                  </a:ext>
                </a:extLst>
              </a:tr>
              <a:tr h="32603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30days</a:t>
                      </a:r>
                      <a:r>
                        <a:rPr lang="en-US" altLang="ko-KR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mortality</a:t>
                      </a:r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(2.7%)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(3.4%)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lang="ko-KR" altLang="en-US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939188"/>
                  </a:ext>
                </a:extLst>
              </a:tr>
            </a:tbl>
          </a:graphicData>
        </a:graphic>
      </p:graphicFrame>
      <p:sp>
        <p:nvSpPr>
          <p:cNvPr id="4" name="제목 1">
            <a:extLst>
              <a:ext uri="{FF2B5EF4-FFF2-40B4-BE49-F238E27FC236}">
                <a16:creationId xmlns:a16="http://schemas.microsoft.com/office/drawing/2014/main" id="{D10AE117-07BC-4A43-8EDD-E9F6F836CA74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6876257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700" b="1" dirty="0">
                <a:solidFill>
                  <a:schemeClr val="bg1"/>
                </a:solidFill>
              </a:rPr>
              <a:t>Results: perioperative profiles </a:t>
            </a:r>
            <a:endParaRPr lang="ko-KR" altLang="en-US" sz="3700" b="1" dirty="0">
              <a:solidFill>
                <a:schemeClr val="bg1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F0A2F703-A423-4929-9FEF-7CE2D8158F57}"/>
              </a:ext>
            </a:extLst>
          </p:cNvPr>
          <p:cNvCxnSpPr/>
          <p:nvPr/>
        </p:nvCxnSpPr>
        <p:spPr>
          <a:xfrm>
            <a:off x="4572000" y="1052736"/>
            <a:ext cx="0" cy="54006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A243E98D-B0A3-4D8D-99A2-5767C80CC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877" y="1052736"/>
            <a:ext cx="4433905" cy="231201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A38E471-B226-4201-9D09-E64A155EC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094" y="3686437"/>
            <a:ext cx="4433905" cy="24068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2342" y="5665681"/>
            <a:ext cx="43103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IT, ischemic time; CPB, cardiopulmonary bypass; ECMO, extracorporeal membrane oxygenation; Vent, ventilator; PGD, primary graft dysfunction; CVA, cerebrovascular accident; ICU, intensive care unit</a:t>
            </a:r>
            <a:endParaRPr lang="en-US" altLang="ko-KR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998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D10AE117-07BC-4A43-8EDD-E9F6F836CA74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6732237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700" b="1" dirty="0">
                <a:solidFill>
                  <a:schemeClr val="bg1"/>
                </a:solidFill>
              </a:rPr>
              <a:t>Results: Long-term results </a:t>
            </a:r>
            <a:endParaRPr lang="ko-KR" altLang="en-US" sz="3700" b="1" dirty="0">
              <a:solidFill>
                <a:schemeClr val="bg1"/>
              </a:solidFill>
            </a:endParaRPr>
          </a:p>
        </p:txBody>
      </p:sp>
      <p:pic>
        <p:nvPicPr>
          <p:cNvPr id="326" name="그림 325">
            <a:extLst>
              <a:ext uri="{FF2B5EF4-FFF2-40B4-BE49-F238E27FC236}">
                <a16:creationId xmlns:a16="http://schemas.microsoft.com/office/drawing/2014/main" id="{76879C64-5149-4E31-8183-8CC38AFEC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52736"/>
            <a:ext cx="6999348" cy="494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06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251520" y="1268760"/>
            <a:ext cx="8640960" cy="504056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ko-KR" sz="2000" kern="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There was no statistically significant difference in any-PGD (24.1% vs 16.2%, p=.623)</a:t>
            </a:r>
          </a:p>
          <a:p>
            <a:pPr>
              <a:lnSpc>
                <a:spcPct val="150000"/>
              </a:lnSpc>
            </a:pPr>
            <a:r>
              <a:rPr lang="en-US" altLang="ko-KR" sz="2000" kern="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The cardiac index recorded immediate postop, 6hr, 12hrs, 18hrs showed slightly lower in MD group, however, caught-up NMD group after 24hrs</a:t>
            </a:r>
            <a:endParaRPr lang="en-US" altLang="ko-KR" sz="2000" kern="0" dirty="0">
              <a:latin typeface="Times New Roman" panose="02020603050405020304" pitchFamily="18" charset="0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kern="0" dirty="0">
                <a:latin typeface="Times New Roman" panose="02020603050405020304" pitchFamily="18" charset="0"/>
                <a:ea typeface="맑은 고딕" panose="020B0503020000020004" pitchFamily="50" charset="-127"/>
              </a:rPr>
              <a:t>L</a:t>
            </a:r>
            <a:r>
              <a:rPr lang="en-US" altLang="ko-KR" sz="2000" kern="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ong-term results represented by 5yr survival showed no significant difference between the two groups (survival rates 86.2% vs 75.3%, p = 0.92)</a:t>
            </a:r>
          </a:p>
          <a:p>
            <a:pPr>
              <a:lnSpc>
                <a:spcPct val="150000"/>
              </a:lnSpc>
            </a:pPr>
            <a:endParaRPr lang="en-US" altLang="ko-KR" sz="2000" kern="0" dirty="0">
              <a:latin typeface="Times New Roman" panose="02020603050405020304" pitchFamily="18" charset="0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Appropriately selected donor hearts declined as ‘marginal donor’ hearts may increase organ utilization without an increase in post-transplant PGD and mortality</a:t>
            </a:r>
            <a:endParaRPr lang="ko-KR" altLang="en-US" sz="4000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CC6C8667-45B4-4C6F-B960-9FA61489FFF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b="1" dirty="0">
                <a:solidFill>
                  <a:schemeClr val="bg1"/>
                </a:solidFill>
              </a:rPr>
              <a:t>Conclusion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">
      <a:dk1>
        <a:sysClr val="windowText" lastClr="000000"/>
      </a:dk1>
      <a:lt1>
        <a:sysClr val="window" lastClr="FFFFFF"/>
      </a:lt1>
      <a:dk2>
        <a:srgbClr val="0F243E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818</Words>
  <Application>Microsoft Office PowerPoint</Application>
  <PresentationFormat>화면 슬라이드 쇼(4:3)</PresentationFormat>
  <Paragraphs>192</Paragraphs>
  <Slides>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Times New Roman</vt:lpstr>
      <vt:lpstr>Office 테마</vt:lpstr>
      <vt:lpstr>The clinical outcomes of marginal donor hearts: a single center experience</vt:lpstr>
      <vt:lpstr>Purpose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PNUYH</cp:lastModifiedBy>
  <cp:revision>35</cp:revision>
  <dcterms:created xsi:type="dcterms:W3CDTF">2017-07-25T23:31:23Z</dcterms:created>
  <dcterms:modified xsi:type="dcterms:W3CDTF">2021-08-28T09:19:17Z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