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chk00\Dropbox\01_adult%20cardiac%20surgery%20database\01-Project\1910%20Cor%20knot\data\box%20plot%20data_ACC%20CPB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chk00\Dropbox\01_adult%20cardiac%20surgery%20database\01-Project\1910%20Cor%20knot\data\box%20plot%20data_ACC%20CPB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'[box plot data_ACC CPB.xlsx]Sheet1'!$B$2:$B$125</cx:f>
        <cx:lvl ptCount="124" formatCode="G/표준">
          <cx:pt idx="0">80</cx:pt>
          <cx:pt idx="1">139</cx:pt>
          <cx:pt idx="2">95</cx:pt>
          <cx:pt idx="3">119</cx:pt>
          <cx:pt idx="4">101</cx:pt>
          <cx:pt idx="5">76</cx:pt>
          <cx:pt idx="6">109</cx:pt>
          <cx:pt idx="7">104</cx:pt>
          <cx:pt idx="8">75</cx:pt>
          <cx:pt idx="9">125</cx:pt>
          <cx:pt idx="10">63</cx:pt>
          <cx:pt idx="11">72</cx:pt>
          <cx:pt idx="12">81</cx:pt>
          <cx:pt idx="13">92</cx:pt>
          <cx:pt idx="14">83</cx:pt>
          <cx:pt idx="15">112</cx:pt>
          <cx:pt idx="16">128</cx:pt>
          <cx:pt idx="17">90</cx:pt>
          <cx:pt idx="18">101</cx:pt>
          <cx:pt idx="19">95</cx:pt>
          <cx:pt idx="20">78</cx:pt>
          <cx:pt idx="21">97</cx:pt>
          <cx:pt idx="22">99</cx:pt>
          <cx:pt idx="23">77</cx:pt>
          <cx:pt idx="24">100</cx:pt>
          <cx:pt idx="25">115</cx:pt>
          <cx:pt idx="26">103</cx:pt>
          <cx:pt idx="27">87</cx:pt>
          <cx:pt idx="28">72</cx:pt>
          <cx:pt idx="29">77</cx:pt>
          <cx:pt idx="30">87</cx:pt>
          <cx:pt idx="31">91</cx:pt>
          <cx:pt idx="32">83</cx:pt>
          <cx:pt idx="33">110</cx:pt>
          <cx:pt idx="34">105</cx:pt>
          <cx:pt idx="35">141</cx:pt>
          <cx:pt idx="36">80</cx:pt>
          <cx:pt idx="37">80</cx:pt>
          <cx:pt idx="38">91</cx:pt>
          <cx:pt idx="39">115</cx:pt>
          <cx:pt idx="40">88</cx:pt>
          <cx:pt idx="41">95</cx:pt>
          <cx:pt idx="42">123</cx:pt>
          <cx:pt idx="43">68</cx:pt>
          <cx:pt idx="44">107</cx:pt>
          <cx:pt idx="45">113</cx:pt>
        </cx:lvl>
      </cx:numDim>
    </cx:data>
    <cx:data id="1">
      <cx:numDim type="val">
        <cx:f>'[box plot data_ACC CPB.xlsx]Sheet1'!$C$2:$C$125</cx:f>
        <cx:lvl ptCount="124" formatCode="G/표준">
          <cx:pt idx="0">146</cx:pt>
          <cx:pt idx="1">136</cx:pt>
          <cx:pt idx="2">169</cx:pt>
          <cx:pt idx="3">121</cx:pt>
          <cx:pt idx="4">132</cx:pt>
          <cx:pt idx="5">103</cx:pt>
          <cx:pt idx="6">114</cx:pt>
          <cx:pt idx="7">138</cx:pt>
          <cx:pt idx="8">104</cx:pt>
          <cx:pt idx="9">93</cx:pt>
          <cx:pt idx="10">107</cx:pt>
          <cx:pt idx="11">94</cx:pt>
          <cx:pt idx="12">166</cx:pt>
          <cx:pt idx="13">126</cx:pt>
          <cx:pt idx="14">152</cx:pt>
          <cx:pt idx="15">204</cx:pt>
          <cx:pt idx="16">62</cx:pt>
          <cx:pt idx="17">88</cx:pt>
          <cx:pt idx="18">205</cx:pt>
          <cx:pt idx="19">182</cx:pt>
          <cx:pt idx="20">180</cx:pt>
          <cx:pt idx="21">238</cx:pt>
          <cx:pt idx="22">98</cx:pt>
          <cx:pt idx="23">145</cx:pt>
          <cx:pt idx="24">90</cx:pt>
          <cx:pt idx="25">127</cx:pt>
          <cx:pt idx="26">110</cx:pt>
          <cx:pt idx="27">124</cx:pt>
          <cx:pt idx="28">112</cx:pt>
          <cx:pt idx="29">112</cx:pt>
          <cx:pt idx="30">129</cx:pt>
          <cx:pt idx="31">104</cx:pt>
          <cx:pt idx="32">152</cx:pt>
          <cx:pt idx="33">129</cx:pt>
          <cx:pt idx="34">127</cx:pt>
          <cx:pt idx="35">206</cx:pt>
          <cx:pt idx="36">205</cx:pt>
          <cx:pt idx="37">107</cx:pt>
          <cx:pt idx="38">106</cx:pt>
          <cx:pt idx="39">118</cx:pt>
          <cx:pt idx="40">131</cx:pt>
          <cx:pt idx="41">100</cx:pt>
          <cx:pt idx="42">153</cx:pt>
          <cx:pt idx="43">134</cx:pt>
          <cx:pt idx="44">100</cx:pt>
          <cx:pt idx="45">79</cx:pt>
          <cx:pt idx="46">94</cx:pt>
          <cx:pt idx="47">100</cx:pt>
          <cx:pt idx="48">101</cx:pt>
          <cx:pt idx="49">102</cx:pt>
          <cx:pt idx="50">83</cx:pt>
          <cx:pt idx="51">107</cx:pt>
          <cx:pt idx="52">102</cx:pt>
          <cx:pt idx="53">173</cx:pt>
          <cx:pt idx="54">115</cx:pt>
          <cx:pt idx="55">170</cx:pt>
          <cx:pt idx="56">96</cx:pt>
          <cx:pt idx="57">98</cx:pt>
          <cx:pt idx="58">118</cx:pt>
          <cx:pt idx="59">138</cx:pt>
          <cx:pt idx="60">118</cx:pt>
          <cx:pt idx="61">100</cx:pt>
          <cx:pt idx="62">113</cx:pt>
          <cx:pt idx="63">91</cx:pt>
          <cx:pt idx="64">113</cx:pt>
          <cx:pt idx="65">127</cx:pt>
          <cx:pt idx="66">103</cx:pt>
          <cx:pt idx="67">132</cx:pt>
          <cx:pt idx="68">104</cx:pt>
          <cx:pt idx="69">197</cx:pt>
          <cx:pt idx="70">96</cx:pt>
          <cx:pt idx="71">103</cx:pt>
          <cx:pt idx="72">108</cx:pt>
          <cx:pt idx="73">110</cx:pt>
          <cx:pt idx="74">116</cx:pt>
          <cx:pt idx="75">94</cx:pt>
          <cx:pt idx="76">174</cx:pt>
          <cx:pt idx="77">114</cx:pt>
          <cx:pt idx="78">112</cx:pt>
          <cx:pt idx="79">210</cx:pt>
          <cx:pt idx="80">121</cx:pt>
          <cx:pt idx="81">157</cx:pt>
          <cx:pt idx="82">95</cx:pt>
          <cx:pt idx="83">123</cx:pt>
          <cx:pt idx="84">108</cx:pt>
          <cx:pt idx="85">134</cx:pt>
          <cx:pt idx="86">219</cx:pt>
          <cx:pt idx="87">98</cx:pt>
          <cx:pt idx="88">96</cx:pt>
          <cx:pt idx="89">84</cx:pt>
          <cx:pt idx="90">99</cx:pt>
          <cx:pt idx="91">87</cx:pt>
          <cx:pt idx="92">87</cx:pt>
          <cx:pt idx="93">86</cx:pt>
          <cx:pt idx="94">112</cx:pt>
          <cx:pt idx="95">81</cx:pt>
          <cx:pt idx="96">126</cx:pt>
          <cx:pt idx="97">103</cx:pt>
          <cx:pt idx="98">111</cx:pt>
          <cx:pt idx="99">104</cx:pt>
          <cx:pt idx="100">74</cx:pt>
          <cx:pt idx="101">83</cx:pt>
          <cx:pt idx="102">97</cx:pt>
          <cx:pt idx="103">111</cx:pt>
          <cx:pt idx="104">96</cx:pt>
          <cx:pt idx="105">103</cx:pt>
          <cx:pt idx="106">124</cx:pt>
          <cx:pt idx="107">88</cx:pt>
          <cx:pt idx="108">113</cx:pt>
          <cx:pt idx="109">91</cx:pt>
          <cx:pt idx="110">118</cx:pt>
          <cx:pt idx="111">157</cx:pt>
          <cx:pt idx="112">72</cx:pt>
          <cx:pt idx="113">97</cx:pt>
          <cx:pt idx="114">82</cx:pt>
          <cx:pt idx="115">190</cx:pt>
          <cx:pt idx="116">103</cx:pt>
          <cx:pt idx="117">104</cx:pt>
          <cx:pt idx="118">153</cx:pt>
          <cx:pt idx="119">122</cx:pt>
          <cx:pt idx="120">104</cx:pt>
          <cx:pt idx="121">117</cx:pt>
          <cx:pt idx="122">68</cx:pt>
          <cx:pt idx="123">90</cx:pt>
        </cx:lvl>
      </cx:numDim>
    </cx:data>
  </cx:chartData>
  <cx:chart>
    <cx:title pos="t" align="ctr" overlay="0">
      <cx:tx>
        <cx:txData>
          <cx:v>CPB time (mins)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2400" b="1" i="0" spc="150" baseline="0">
              <a:solidFill>
                <a:schemeClr val="tx1"/>
              </a:solidFill>
              <a:latin typeface="Arial" panose="020B0604020202020204" pitchFamily="34" charset="0"/>
            </a:defRPr>
          </a:pPr>
          <a:r>
            <a:rPr lang="ko-KR" altLang="en-US" sz="2400" b="1" i="0" u="none" strike="noStrike" spc="150" baseline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</a:rPr>
            <a:t>CPB time (mins)</a:t>
          </a:r>
        </a:p>
      </cx:txPr>
    </cx:title>
    <cx:plotArea>
      <cx:plotAreaRegion>
        <cx:plotSurface>
          <cx:spPr>
            <a:ln>
              <a:noFill/>
            </a:ln>
          </cx:spPr>
        </cx:plotSurface>
        <cx:series layoutId="boxWhisker" uniqueId="{D620BFBE-1916-4F6F-8E35-F191600E2B7B}">
          <cx:tx>
            <cx:txData>
              <cx:f/>
              <cx:v>Cor-knot                 </cx:v>
            </cx:txData>
          </cx:tx>
          <cx:spPr>
            <a:solidFill>
              <a:srgbClr val="00B050"/>
            </a:solidFill>
            <a:ln w="12700">
              <a:solidFill>
                <a:schemeClr val="tx1"/>
              </a:solidFill>
            </a:ln>
          </cx:spPr>
          <cx:dataId val="0"/>
          <cx:layoutPr>
            <cx:visibility meanLine="1" meanMarker="0" nonoutliers="0" outliers="1"/>
            <cx:statistics quartileMethod="exclusive"/>
          </cx:layoutPr>
        </cx:series>
        <cx:series layoutId="boxWhisker" uniqueId="{E2442CE2-E5FC-49C5-AF27-E4604070F135}">
          <cx:tx>
            <cx:txData>
              <cx:f/>
              <cx:v>Manual tie</cx:v>
            </cx:txData>
          </cx:tx>
          <cx:spPr>
            <a:solidFill>
              <a:srgbClr val="FF0000"/>
            </a:solidFill>
            <a:ln w="12700">
              <a:solidFill>
                <a:schemeClr val="tx1"/>
              </a:solidFill>
            </a:ln>
          </cx:spPr>
          <cx:dataId val="1"/>
          <cx:layoutPr>
            <cx:visibility meanLine="1" meanMarker="0" nonoutliers="0" outliers="1"/>
            <cx:statistics quartileMethod="exclusive"/>
          </cx:layoutPr>
        </cx:series>
      </cx:plotAreaRegion>
      <cx:axis id="0" hidden="1">
        <cx:catScaling gapWidth="1"/>
        <cx:tickLabels/>
        <cx:spPr>
          <a:ln>
            <a:solidFill>
              <a:schemeClr val="tx1"/>
            </a:solidFill>
          </a:ln>
        </cx:spPr>
      </cx:axis>
      <cx:axis id="1">
        <cx:valScaling/>
        <cx:majorGridlines>
          <cx:spPr>
            <a:ln>
              <a:solidFill>
                <a:schemeClr val="bg2">
                  <a:lumMod val="75000"/>
                </a:schemeClr>
              </a:solidFill>
            </a:ln>
          </cx:spPr>
        </cx:majorGridlines>
        <cx:tickLabels/>
        <cx:spPr>
          <a:ln>
            <a:solidFill>
              <a:schemeClr val="tx1"/>
            </a:solidFill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pPr>
            <a:endParaRPr lang="ko-KR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</a:endParaRPr>
          </a:p>
        </cx:txPr>
      </cx:axis>
    </cx:plotArea>
    <cx:legend pos="b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 b="1" i="0" baseline="0">
              <a:solidFill>
                <a:schemeClr val="tx1"/>
              </a:solidFill>
              <a:latin typeface="Arial" panose="020B0604020202020204" pitchFamily="34" charset="0"/>
            </a:defRPr>
          </a:pPr>
          <a:endParaRPr lang="ko-KR" altLang="en-US" sz="1600" b="1" i="0" u="none" strike="noStrike" baseline="0">
            <a:solidFill>
              <a:schemeClr val="tx1"/>
            </a:solidFill>
            <a:latin typeface="Arial" panose="020B0604020202020204" pitchFamily="34" charset="0"/>
            <a:ea typeface="맑은 고딕" panose="020B0503020000020004" pitchFamily="50" charset="-127"/>
          </a:endParaRPr>
        </a:p>
      </cx:txPr>
    </cx:legend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'[box plot data_ACC CPB.xlsx]Sheet1'!$N$2:$N$125</cx:f>
        <cx:lvl ptCount="124" formatCode="G/표준">
          <cx:pt idx="0">63</cx:pt>
          <cx:pt idx="1">104</cx:pt>
          <cx:pt idx="2">55</cx:pt>
          <cx:pt idx="3">90</cx:pt>
          <cx:pt idx="4">72</cx:pt>
          <cx:pt idx="5">62</cx:pt>
          <cx:pt idx="6">78</cx:pt>
          <cx:pt idx="7">80</cx:pt>
          <cx:pt idx="8">53</cx:pt>
          <cx:pt idx="9">88</cx:pt>
          <cx:pt idx="10">47</cx:pt>
          <cx:pt idx="11">55</cx:pt>
          <cx:pt idx="12">53</cx:pt>
          <cx:pt idx="13">73</cx:pt>
          <cx:pt idx="14">54</cx:pt>
          <cx:pt idx="15">78</cx:pt>
          <cx:pt idx="16">81</cx:pt>
          <cx:pt idx="17">63</cx:pt>
          <cx:pt idx="18">64</cx:pt>
          <cx:pt idx="19">74</cx:pt>
          <cx:pt idx="20">64</cx:pt>
          <cx:pt idx="21">75</cx:pt>
          <cx:pt idx="22">75</cx:pt>
          <cx:pt idx="23">59</cx:pt>
          <cx:pt idx="24">84</cx:pt>
          <cx:pt idx="25">80</cx:pt>
          <cx:pt idx="26">67</cx:pt>
          <cx:pt idx="27">69</cx:pt>
          <cx:pt idx="28">54</cx:pt>
          <cx:pt idx="29">54</cx:pt>
          <cx:pt idx="30">62</cx:pt>
          <cx:pt idx="31">63</cx:pt>
          <cx:pt idx="32">66</cx:pt>
          <cx:pt idx="33">68</cx:pt>
          <cx:pt idx="34">70</cx:pt>
          <cx:pt idx="35">121</cx:pt>
          <cx:pt idx="36">64</cx:pt>
          <cx:pt idx="37">67</cx:pt>
          <cx:pt idx="38">75</cx:pt>
          <cx:pt idx="39">99</cx:pt>
          <cx:pt idx="40">65</cx:pt>
          <cx:pt idx="41">70</cx:pt>
          <cx:pt idx="42">106</cx:pt>
          <cx:pt idx="43">47</cx:pt>
          <cx:pt idx="44">70</cx:pt>
          <cx:pt idx="45">92</cx:pt>
        </cx:lvl>
      </cx:numDim>
    </cx:data>
    <cx:data id="1">
      <cx:numDim type="val">
        <cx:f>'[box plot data_ACC CPB.xlsx]Sheet1'!$O$2:$O$125</cx:f>
        <cx:lvl ptCount="124" formatCode="G/표준">
          <cx:pt idx="0">101</cx:pt>
          <cx:pt idx="1">112</cx:pt>
          <cx:pt idx="2">138</cx:pt>
          <cx:pt idx="3">92</cx:pt>
          <cx:pt idx="4">109</cx:pt>
          <cx:pt idx="5">83</cx:pt>
          <cx:pt idx="6">84</cx:pt>
          <cx:pt idx="7">103</cx:pt>
          <cx:pt idx="8">73</cx:pt>
          <cx:pt idx="9">72</cx:pt>
          <cx:pt idx="10">79</cx:pt>
          <cx:pt idx="11">69</cx:pt>
          <cx:pt idx="12">132</cx:pt>
          <cx:pt idx="13">93</cx:pt>
          <cx:pt idx="14">120</cx:pt>
          <cx:pt idx="15">165</cx:pt>
          <cx:pt idx="16">55</cx:pt>
          <cx:pt idx="17">59</cx:pt>
          <cx:pt idx="18">155</cx:pt>
          <cx:pt idx="19">136</cx:pt>
          <cx:pt idx="20">117</cx:pt>
          <cx:pt idx="21">146</cx:pt>
          <cx:pt idx="22">75</cx:pt>
          <cx:pt idx="23">119</cx:pt>
          <cx:pt idx="24">65</cx:pt>
          <cx:pt idx="25">100</cx:pt>
          <cx:pt idx="26">93</cx:pt>
          <cx:pt idx="27">103</cx:pt>
          <cx:pt idx="28">74</cx:pt>
          <cx:pt idx="29">90</cx:pt>
          <cx:pt idx="30">90</cx:pt>
          <cx:pt idx="31">79</cx:pt>
          <cx:pt idx="32">91</cx:pt>
          <cx:pt idx="33">93</cx:pt>
          <cx:pt idx="34">101</cx:pt>
          <cx:pt idx="35">139</cx:pt>
          <cx:pt idx="36">124</cx:pt>
          <cx:pt idx="37">79</cx:pt>
          <cx:pt idx="38">72</cx:pt>
          <cx:pt idx="39">79</cx:pt>
          <cx:pt idx="40">86</cx:pt>
          <cx:pt idx="41">68</cx:pt>
          <cx:pt idx="42">105</cx:pt>
          <cx:pt idx="43">103</cx:pt>
          <cx:pt idx="44">76</cx:pt>
          <cx:pt idx="45">54</cx:pt>
          <cx:pt idx="46">68</cx:pt>
          <cx:pt idx="47">72</cx:pt>
          <cx:pt idx="48">62</cx:pt>
          <cx:pt idx="49">67</cx:pt>
          <cx:pt idx="50">60</cx:pt>
          <cx:pt idx="51">75</cx:pt>
          <cx:pt idx="52">69</cx:pt>
          <cx:pt idx="53">131</cx:pt>
          <cx:pt idx="54">78</cx:pt>
          <cx:pt idx="55">115</cx:pt>
          <cx:pt idx="56">69</cx:pt>
          <cx:pt idx="57">72</cx:pt>
          <cx:pt idx="58">90</cx:pt>
          <cx:pt idx="59">81</cx:pt>
          <cx:pt idx="60">95</cx:pt>
          <cx:pt idx="61">79</cx:pt>
          <cx:pt idx="62">80</cx:pt>
          <cx:pt idx="63">66</cx:pt>
          <cx:pt idx="64">84</cx:pt>
          <cx:pt idx="65">100</cx:pt>
          <cx:pt idx="66">85</cx:pt>
          <cx:pt idx="67">106</cx:pt>
          <cx:pt idx="68">77</cx:pt>
          <cx:pt idx="69">144</cx:pt>
          <cx:pt idx="70">82</cx:pt>
          <cx:pt idx="71">81</cx:pt>
          <cx:pt idx="72">84</cx:pt>
          <cx:pt idx="73">88</cx:pt>
          <cx:pt idx="74">81</cx:pt>
          <cx:pt idx="75">67</cx:pt>
          <cx:pt idx="76">130</cx:pt>
          <cx:pt idx="77">78</cx:pt>
          <cx:pt idx="78">79</cx:pt>
          <cx:pt idx="79">156</cx:pt>
          <cx:pt idx="80">96</cx:pt>
          <cx:pt idx="81">115</cx:pt>
          <cx:pt idx="82">69</cx:pt>
          <cx:pt idx="83">94</cx:pt>
          <cx:pt idx="84">76</cx:pt>
          <cx:pt idx="85">99</cx:pt>
          <cx:pt idx="86">180</cx:pt>
          <cx:pt idx="87">63</cx:pt>
          <cx:pt idx="88">78</cx:pt>
          <cx:pt idx="89">64</cx:pt>
          <cx:pt idx="90">66</cx:pt>
          <cx:pt idx="91">64</cx:pt>
          <cx:pt idx="92">70</cx:pt>
          <cx:pt idx="93">70</cx:pt>
          <cx:pt idx="94">94</cx:pt>
          <cx:pt idx="95">60</cx:pt>
          <cx:pt idx="96">97</cx:pt>
          <cx:pt idx="97">82</cx:pt>
          <cx:pt idx="98">79</cx:pt>
          <cx:pt idx="99">79</cx:pt>
          <cx:pt idx="100">58</cx:pt>
          <cx:pt idx="101">65</cx:pt>
          <cx:pt idx="102">60</cx:pt>
          <cx:pt idx="103">92</cx:pt>
          <cx:pt idx="104">56</cx:pt>
          <cx:pt idx="105">77</cx:pt>
          <cx:pt idx="106">106</cx:pt>
          <cx:pt idx="107">69</cx:pt>
          <cx:pt idx="108">92</cx:pt>
          <cx:pt idx="109">63</cx:pt>
          <cx:pt idx="110">96</cx:pt>
          <cx:pt idx="111">128</cx:pt>
          <cx:pt idx="112">54</cx:pt>
          <cx:pt idx="113">77</cx:pt>
          <cx:pt idx="114">61</cx:pt>
          <cx:pt idx="115">129</cx:pt>
          <cx:pt idx="116">75</cx:pt>
          <cx:pt idx="117">82</cx:pt>
          <cx:pt idx="118">111</cx:pt>
          <cx:pt idx="119">79</cx:pt>
          <cx:pt idx="120">59</cx:pt>
          <cx:pt idx="121">95</cx:pt>
          <cx:pt idx="122">57</cx:pt>
          <cx:pt idx="123">74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2400" b="1" i="0" spc="150" baseline="0">
                <a:solidFill>
                  <a:schemeClr val="tx1"/>
                </a:solidFill>
                <a:latin typeface="Arial" panose="020B0604020202020204" pitchFamily="34" charset="0"/>
              </a:defRPr>
            </a:pPr>
            <a:r>
              <a:rPr lang="en-US" altLang="ko-KR" sz="2400" b="1" i="0" u="none" strike="noStrike" spc="150" baseline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rPr>
              <a:t>Cardiac</a:t>
            </a:r>
            <a:r>
              <a:rPr lang="ko-KR" altLang="en-US" sz="2400" b="1" i="0" u="none" strike="noStrike" spc="150" baseline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2400" b="1" i="0" u="none" strike="noStrike" spc="150" baseline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rPr>
              <a:t>ischemic</a:t>
            </a:r>
            <a:r>
              <a:rPr lang="ko-KR" altLang="en-US" sz="2400" b="1" i="0" u="none" strike="noStrike" spc="150" baseline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2400" b="1" i="0" u="none" strike="noStrike" spc="150" baseline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rPr>
              <a:t>time (mins)</a:t>
            </a:r>
            <a:endParaRPr lang="ko-KR" altLang="en-US" sz="2400" b="1" i="0" u="none" strike="noStrike" spc="150" baseline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</a:endParaRPr>
          </a:p>
        </cx:rich>
      </cx:tx>
    </cx:title>
    <cx:plotArea>
      <cx:plotAreaRegion>
        <cx:series layoutId="boxWhisker" uniqueId="{AE978418-622E-4960-A641-A47A1F403655}">
          <cx:tx>
            <cx:txData>
              <cx:f/>
              <cx:v>Cor-knot</cx:v>
            </cx:txData>
          </cx:tx>
          <cx:spPr>
            <a:solidFill>
              <a:srgbClr val="00B050"/>
            </a:solidFill>
            <a:ln w="12700">
              <a:solidFill>
                <a:schemeClr val="tx1"/>
              </a:solidFill>
            </a:ln>
          </cx:spPr>
          <cx:dataId val="0"/>
          <cx:layoutPr>
            <cx:visibility meanLine="1" meanMarker="0" nonoutliers="0" outliers="1"/>
            <cx:statistics quartileMethod="exclusive"/>
          </cx:layoutPr>
        </cx:series>
        <cx:series layoutId="boxWhisker" uniqueId="{DEB9BC68-DB3A-4E88-91C6-4CC02423E3FD}">
          <cx:tx>
            <cx:txData>
              <cx:f/>
              <cx:v>Manual tie</cx:v>
            </cx:txData>
          </cx:tx>
          <cx:spPr>
            <a:solidFill>
              <a:srgbClr val="FF0000"/>
            </a:solidFill>
            <a:ln w="12700">
              <a:solidFill>
                <a:schemeClr val="tx1"/>
              </a:solidFill>
            </a:ln>
          </cx:spPr>
          <cx:dataId val="1"/>
          <cx:layoutPr>
            <cx:visibility meanLine="1" meanMarker="0" nonoutliers="0" outliers="1"/>
            <cx:statistics quartileMethod="exclusive"/>
          </cx:layoutPr>
        </cx:series>
      </cx:plotAreaRegion>
      <cx:axis id="0" hidden="1">
        <cx:catScaling gapWidth="1"/>
        <cx:tickLabels/>
        <cx:spPr>
          <a:ln>
            <a:solidFill>
              <a:schemeClr val="tx1"/>
            </a:solidFill>
          </a:ln>
        </cx:spPr>
      </cx:axis>
      <cx:axis id="1">
        <cx:valScaling/>
        <cx:majorGridlines>
          <cx:spPr>
            <a:ln>
              <a:solidFill>
                <a:schemeClr val="bg2">
                  <a:lumMod val="75000"/>
                </a:schemeClr>
              </a:solidFill>
            </a:ln>
          </cx:spPr>
        </cx:majorGridlines>
        <cx:tickLabels/>
        <cx:spPr>
          <a:ln>
            <a:solidFill>
              <a:schemeClr val="tx1"/>
            </a:solidFill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pPr>
            <a:endParaRPr lang="ko-KR" altLang="en-US"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</a:endParaRPr>
          </a:p>
        </cx:txPr>
      </cx:axis>
    </cx:plotArea>
    <cx:legend pos="b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 b="1" i="0" strike="noStrike" baseline="0">
              <a:solidFill>
                <a:schemeClr val="tx1"/>
              </a:solidFill>
              <a:latin typeface="Arial" panose="020B0604020202020204" pitchFamily="34" charset="0"/>
            </a:defRPr>
          </a:pPr>
          <a:endParaRPr lang="ko-KR" altLang="en-US" sz="1600" b="1" i="0" u="none" strike="noStrike" baseline="0">
            <a:solidFill>
              <a:schemeClr val="tx1"/>
            </a:solidFill>
            <a:latin typeface="Arial" panose="020B0604020202020204" pitchFamily="34" charset="0"/>
            <a:ea typeface="맑은 고딕" panose="020B0503020000020004" pitchFamily="50" charset="-127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7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7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892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210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353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86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041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42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106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558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2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10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4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08698-B3F8-4DB7-B1DE-DF9232FC4E73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C7119-BAF5-41A2-9CD6-6677CA38DC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80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CDBB14C5-C0D1-412B-9B89-13564F0E4E53}"/>
              </a:ext>
            </a:extLst>
          </p:cNvPr>
          <p:cNvGrpSpPr>
            <a:grpSpLocks noChangeAspect="1"/>
          </p:cNvGrpSpPr>
          <p:nvPr/>
        </p:nvGrpSpPr>
        <p:grpSpPr>
          <a:xfrm>
            <a:off x="2409962" y="1269000"/>
            <a:ext cx="7372076" cy="4320000"/>
            <a:chOff x="3810000" y="2057400"/>
            <a:chExt cx="4572000" cy="2743200"/>
          </a:xfrm>
        </p:grpSpPr>
        <mc:AlternateContent xmlns:mc="http://schemas.openxmlformats.org/markup-compatibility/2006" xmlns:cx1="http://schemas.microsoft.com/office/drawing/2015/9/8/chartex">
          <mc:Choice Requires="cx1">
            <p:graphicFrame>
              <p:nvGraphicFramePr>
                <p:cNvPr id="10" name="차트 9">
                  <a:extLst>
                    <a:ext uri="{FF2B5EF4-FFF2-40B4-BE49-F238E27FC236}">
                      <a16:creationId xmlns:a16="http://schemas.microsoft.com/office/drawing/2014/main" id="{CFA93407-0F48-4196-B1A6-50B8476A436D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911739836"/>
                    </p:ext>
                  </p:extLst>
                </p:nvPr>
              </p:nvGraphicFramePr>
              <p:xfrm>
                <a:off x="3810000" y="2057400"/>
                <a:ext cx="4572000" cy="2743200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2"/>
                </a:graphicData>
              </a:graphic>
            </p:graphicFrame>
          </mc:Choice>
          <mc:Fallback xmlns="">
            <p:pic>
              <p:nvPicPr>
                <p:cNvPr id="10" name="차트 9">
                  <a:extLst>
                    <a:ext uri="{FF2B5EF4-FFF2-40B4-BE49-F238E27FC236}">
                      <a16:creationId xmlns:a16="http://schemas.microsoft.com/office/drawing/2014/main" id="{CFA93407-0F48-4196-B1A6-50B8476A436D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409962" y="1269000"/>
                  <a:ext cx="7372076" cy="4320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EC564883-3F08-49CE-85FA-84CAC72DE25E}"/>
                </a:ext>
              </a:extLst>
            </p:cNvPr>
            <p:cNvSpPr txBox="1"/>
            <p:nvPr/>
          </p:nvSpPr>
          <p:spPr>
            <a:xfrm>
              <a:off x="7342823" y="3310833"/>
              <a:ext cx="809625" cy="228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P&lt;0.001</a:t>
              </a:r>
              <a:endParaRPr lang="ko-KR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82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11919133-7E4E-4E93-9DD6-F9F7EEAB13E7}"/>
              </a:ext>
            </a:extLst>
          </p:cNvPr>
          <p:cNvGrpSpPr>
            <a:grpSpLocks noChangeAspect="1"/>
          </p:cNvGrpSpPr>
          <p:nvPr/>
        </p:nvGrpSpPr>
        <p:grpSpPr>
          <a:xfrm>
            <a:off x="2346743" y="1269000"/>
            <a:ext cx="7498515" cy="4320000"/>
            <a:chOff x="0" y="0"/>
            <a:chExt cx="4572000" cy="2743200"/>
          </a:xfrm>
        </p:grpSpPr>
        <mc:AlternateContent xmlns:mc="http://schemas.openxmlformats.org/markup-compatibility/2006" xmlns:cx1="http://schemas.microsoft.com/office/drawing/2015/9/8/chartex">
          <mc:Choice Requires="cx1">
            <p:graphicFrame>
              <p:nvGraphicFramePr>
                <p:cNvPr id="8" name="차트 7">
                  <a:extLst>
                    <a:ext uri="{FF2B5EF4-FFF2-40B4-BE49-F238E27FC236}">
                      <a16:creationId xmlns:a16="http://schemas.microsoft.com/office/drawing/2014/main" id="{788C6055-FF96-4307-8857-F591D21204AF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2046183545"/>
                    </p:ext>
                  </p:extLst>
                </p:nvPr>
              </p:nvGraphicFramePr>
              <p:xfrm>
                <a:off x="0" y="0"/>
                <a:ext cx="4572000" cy="2743200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2"/>
                </a:graphicData>
              </a:graphic>
            </p:graphicFrame>
          </mc:Choice>
          <mc:Fallback xmlns="">
            <p:pic>
              <p:nvPicPr>
                <p:cNvPr id="8" name="차트 7">
                  <a:extLst>
                    <a:ext uri="{FF2B5EF4-FFF2-40B4-BE49-F238E27FC236}">
                      <a16:creationId xmlns:a16="http://schemas.microsoft.com/office/drawing/2014/main" id="{788C6055-FF96-4307-8857-F591D21204AF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346743" y="1269000"/>
                  <a:ext cx="7498515" cy="4320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C2784357-4AE5-4849-8245-E9A737166787}"/>
                </a:ext>
              </a:extLst>
            </p:cNvPr>
            <p:cNvSpPr txBox="1"/>
            <p:nvPr/>
          </p:nvSpPr>
          <p:spPr>
            <a:xfrm>
              <a:off x="3495675" y="1143000"/>
              <a:ext cx="809625" cy="228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P&lt;0.001</a:t>
              </a:r>
              <a:endParaRPr lang="ko-KR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6902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</Words>
  <Application>Microsoft Office PowerPoint</Application>
  <PresentationFormat>와이드스크린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김창훈</dc:creator>
  <cp:lastModifiedBy>김 창훈</cp:lastModifiedBy>
  <cp:revision>3</cp:revision>
  <dcterms:created xsi:type="dcterms:W3CDTF">2020-08-27T01:13:14Z</dcterms:created>
  <dcterms:modified xsi:type="dcterms:W3CDTF">2020-08-27T14:34:34Z</dcterms:modified>
</cp:coreProperties>
</file>