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mp4" ContentType="video/mp4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290" r:id="rId1"/>
  </p:sldMasterIdLst>
  <p:sldIdLst>
    <p:sldId id="256" r:id="rId2"/>
    <p:sldId id="262" r:id="rId3"/>
    <p:sldId id="263" r:id="rId4"/>
    <p:sldId id="284" r:id="rId5"/>
    <p:sldId id="257" r:id="rId6"/>
    <p:sldId id="265" r:id="rId7"/>
    <p:sldId id="272" r:id="rId8"/>
    <p:sldId id="273" r:id="rId9"/>
    <p:sldId id="280" r:id="rId10"/>
    <p:sldId id="286" r:id="rId11"/>
    <p:sldId id="282" r:id="rId12"/>
    <p:sldId id="283" r:id="rId13"/>
    <p:sldId id="271" r:id="rId14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기본 구역" id="{A742D103-7847-493C-9E82-B7B20063FD2D}">
          <p14:sldIdLst>
            <p14:sldId id="256"/>
          </p14:sldIdLst>
        </p14:section>
        <p14:section name="제목 없는 구역" id="{B1A3FBD4-8176-49F8-A051-087051414168}">
          <p14:sldIdLst>
            <p14:sldId id="262"/>
            <p14:sldId id="263"/>
            <p14:sldId id="284"/>
            <p14:sldId id="257"/>
            <p14:sldId id="265"/>
            <p14:sldId id="272"/>
            <p14:sldId id="273"/>
            <p14:sldId id="280"/>
            <p14:sldId id="286"/>
            <p14:sldId id="282"/>
            <p14:sldId id="283"/>
            <p14:sldId id="271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87" autoAdjust="0"/>
    <p:restoredTop sz="94713" autoAdjust="0"/>
  </p:normalViewPr>
  <p:slideViewPr>
    <p:cSldViewPr snapToGrid="0">
      <p:cViewPr varScale="1">
        <p:scale>
          <a:sx n="105" d="100"/>
          <a:sy n="105" d="100"/>
        </p:scale>
        <p:origin x="144" y="22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ko-KR" altLang="en-US" smtClean="0"/>
              <a:t>클릭하여 마스터 부제목 스타일 편집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D6E202-B606-4609-B914-27C9371A1F6D}" type="datetime1">
              <a:rPr lang="en-US" smtClean="0"/>
              <a:t>9/6/2020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795609"/>
      </p:ext>
    </p:extLst>
  </p:cSld>
  <p:clrMapOvr>
    <a:masterClrMapping/>
  </p:clrMapOvr>
  <p:hf sldNum="0"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D6E202-B606-4609-B914-27C9371A1F6D}" type="datetime1">
              <a:rPr lang="en-US" smtClean="0"/>
              <a:t>9/6/2020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53658925"/>
      </p:ext>
    </p:extLst>
  </p:cSld>
  <p:clrMapOvr>
    <a:masterClrMapping/>
  </p:clrMapOvr>
  <p:hf sldNum="0"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D6E202-B606-4609-B914-27C9371A1F6D}" type="datetime1">
              <a:rPr lang="en-US" smtClean="0"/>
              <a:t>9/6/2020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33968465"/>
      </p:ext>
    </p:extLst>
  </p:cSld>
  <p:clrMapOvr>
    <a:masterClrMapping/>
  </p:clrMapOvr>
  <p:hf sldNum="0"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D6E202-B606-4609-B914-27C9371A1F6D}" type="datetime1">
              <a:rPr lang="en-US" smtClean="0"/>
              <a:t>9/6/2020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66285286"/>
      </p:ext>
    </p:extLst>
  </p:cSld>
  <p:clrMapOvr>
    <a:masterClrMapping/>
  </p:clrMapOvr>
  <p:hf sldNum="0"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D6E202-B606-4609-B914-27C9371A1F6D}" type="datetime1">
              <a:rPr lang="en-US" smtClean="0"/>
              <a:t>9/6/2020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10929499"/>
      </p:ext>
    </p:extLst>
  </p:cSld>
  <p:clrMapOvr>
    <a:masterClrMapping/>
  </p:clrMapOvr>
  <p:hf sldNum="0"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D6E202-B606-4609-B914-27C9371A1F6D}" type="datetime1">
              <a:rPr lang="en-US" smtClean="0"/>
              <a:t>9/6/2020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87291614"/>
      </p:ext>
    </p:extLst>
  </p:cSld>
  <p:clrMapOvr>
    <a:masterClrMapping/>
  </p:clrMapOvr>
  <p:hf sldNum="0" hdr="0" ft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D6E202-B606-4609-B914-27C9371A1F6D}" type="datetime1">
              <a:rPr lang="en-US" smtClean="0"/>
              <a:t>9/6/2020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88330507"/>
      </p:ext>
    </p:extLst>
  </p:cSld>
  <p:clrMapOvr>
    <a:masterClrMapping/>
  </p:clrMapOvr>
  <p:hf sldNum="0"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D6E202-B606-4609-B914-27C9371A1F6D}" type="datetime1">
              <a:rPr lang="en-US" smtClean="0"/>
              <a:t>9/6/2020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78883251"/>
      </p:ext>
    </p:extLst>
  </p:cSld>
  <p:clrMapOvr>
    <a:masterClrMapping/>
  </p:clrMapOvr>
  <p:hf sldNum="0"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ko-KR" altLang="en-US" smtClean="0"/>
              <a:t>그림을 추가하려면 아이콘을 클릭하십시오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D6E202-B606-4609-B914-27C9371A1F6D}" type="datetime1">
              <a:rPr lang="en-US" smtClean="0"/>
              <a:t>9/6/2020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03144336"/>
      </p:ext>
    </p:extLst>
  </p:cSld>
  <p:clrMapOvr>
    <a:masterClrMapping/>
  </p:clrMapOvr>
  <p:hf sldNum="0"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D6E202-B606-4609-B914-27C9371A1F6D}" type="datetime1">
              <a:rPr lang="en-US" smtClean="0"/>
              <a:t>9/6/2020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55508518"/>
      </p:ext>
    </p:extLst>
  </p:cSld>
  <p:clrMapOvr>
    <a:masterClrMapping/>
  </p:clrMapOvr>
  <p:hf sldNum="0"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D6E202-B606-4609-B914-27C9371A1F6D}" type="datetime1">
              <a:rPr lang="en-US" smtClean="0"/>
              <a:t>9/6/2020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51869719"/>
      </p:ext>
    </p:extLst>
  </p:cSld>
  <p:clrMapOvr>
    <a:masterClrMapping/>
  </p:clrMapOvr>
  <p:hf sldNum="0" hdr="0" ftr="0" dt="0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2D6E202-B606-4609-B914-27C9371A1F6D}" type="datetime1">
              <a:rPr lang="en-US" smtClean="0"/>
              <a:t>9/6/2020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33555547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4291" r:id="rId1"/>
    <p:sldLayoutId id="2147484292" r:id="rId2"/>
    <p:sldLayoutId id="2147484293" r:id="rId3"/>
    <p:sldLayoutId id="2147484294" r:id="rId4"/>
    <p:sldLayoutId id="2147484295" r:id="rId5"/>
    <p:sldLayoutId id="2147484296" r:id="rId6"/>
    <p:sldLayoutId id="2147484297" r:id="rId7"/>
    <p:sldLayoutId id="2147484298" r:id="rId8"/>
    <p:sldLayoutId id="2147484299" r:id="rId9"/>
    <p:sldLayoutId id="2147484300" r:id="rId10"/>
    <p:sldLayoutId id="2147484301" r:id="rId11"/>
  </p:sldLayoutIdLst>
  <p:hf sldNum="0" hdr="0" ftr="0" dt="0"/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microsoft.com/office/2007/relationships/media" Target="../media/media2.mp4"/><Relationship Id="rId7" Type="http://schemas.openxmlformats.org/officeDocument/2006/relationships/image" Target="../media/image4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3.png"/><Relationship Id="rId5" Type="http://schemas.openxmlformats.org/officeDocument/2006/relationships/slideLayout" Target="../slideLayouts/slideLayout2.xml"/><Relationship Id="rId4" Type="http://schemas.openxmlformats.org/officeDocument/2006/relationships/video" Target="../media/media2.mp4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3" Type="http://schemas.microsoft.com/office/2007/relationships/media" Target="../media/media4.mp4"/><Relationship Id="rId7" Type="http://schemas.openxmlformats.org/officeDocument/2006/relationships/image" Target="../media/image11.png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6" Type="http://schemas.openxmlformats.org/officeDocument/2006/relationships/image" Target="../media/image10.png"/><Relationship Id="rId5" Type="http://schemas.openxmlformats.org/officeDocument/2006/relationships/slideLayout" Target="../slideLayouts/slideLayout2.xml"/><Relationship Id="rId4" Type="http://schemas.openxmlformats.org/officeDocument/2006/relationships/video" Target="../media/media4.mp4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1CECC0E7-0E3C-41D5-BB92-4932DF191382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35000"/>
          </a:blip>
          <a:srcRect t="1510" b="14220"/>
          <a:stretch/>
        </p:blipFill>
        <p:spPr>
          <a:xfrm>
            <a:off x="20" y="-152390"/>
            <a:ext cx="12191980" cy="6857990"/>
          </a:xfrm>
          <a:prstGeom prst="rect">
            <a:avLst/>
          </a:prstGeom>
        </p:spPr>
      </p:pic>
      <p:sp>
        <p:nvSpPr>
          <p:cNvPr id="2" name="제목 1">
            <a:extLst>
              <a:ext uri="{FF2B5EF4-FFF2-40B4-BE49-F238E27FC236}">
                <a16:creationId xmlns:a16="http://schemas.microsoft.com/office/drawing/2014/main" id="{201837A4-647D-48A9-AAA5-DF6758032BA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66810" y="-75542"/>
            <a:ext cx="10058400" cy="3566160"/>
          </a:xfrm>
        </p:spPr>
        <p:txBody>
          <a:bodyPr>
            <a:normAutofit fontScale="90000"/>
          </a:bodyPr>
          <a:lstStyle/>
          <a:p>
            <a:pPr algn="ctr"/>
            <a:r>
              <a:rPr lang="en-US" altLang="ko-KR" sz="5600" dirty="0" smtClean="0">
                <a:latin typeface="Arial" panose="020B0604020202020204" pitchFamily="34" charset="0"/>
                <a:cs typeface="Arial" panose="020B0604020202020204" pitchFamily="34" charset="0"/>
              </a:rPr>
              <a:t>One and Half Repair of </a:t>
            </a:r>
            <a:r>
              <a:rPr lang="en-US" altLang="ko-KR" sz="56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Ebstein’s</a:t>
            </a:r>
            <a:r>
              <a:rPr lang="en-US" altLang="ko-KR" sz="5600" dirty="0" smtClean="0">
                <a:latin typeface="Arial" panose="020B0604020202020204" pitchFamily="34" charset="0"/>
                <a:cs typeface="Arial" panose="020B0604020202020204" pitchFamily="34" charset="0"/>
              </a:rPr>
              <a:t> Anomaly with End Stage Heart Failure and Liver Cirrhosis</a:t>
            </a:r>
            <a:r>
              <a:rPr lang="ko-KR" altLang="ko-KR" sz="5600" dirty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ko-KR" altLang="ko-KR" sz="5600" dirty="0"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ko-KR" altLang="en-US" sz="5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부제목 2">
            <a:extLst>
              <a:ext uri="{FF2B5EF4-FFF2-40B4-BE49-F238E27FC236}">
                <a16:creationId xmlns:a16="http://schemas.microsoft.com/office/drawing/2014/main" id="{E9194037-EE0D-4013-9C43-CD17CC7D761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066810" y="3276605"/>
            <a:ext cx="10305073" cy="2638356"/>
          </a:xfrm>
        </p:spPr>
        <p:txBody>
          <a:bodyPr>
            <a:normAutofit/>
          </a:bodyPr>
          <a:lstStyle/>
          <a:p>
            <a:r>
              <a:rPr lang="en-US" altLang="ko-KR" sz="2800" b="1" i="1" dirty="0" smtClean="0"/>
              <a:t>Hyun Ah Lim, </a:t>
            </a:r>
            <a:r>
              <a:rPr lang="en-US" altLang="ko-KR" sz="2800" b="1" i="1" dirty="0" err="1">
                <a:solidFill>
                  <a:srgbClr val="FFFFFF"/>
                </a:solidFill>
              </a:rPr>
              <a:t>Hyung</a:t>
            </a:r>
            <a:r>
              <a:rPr lang="en-US" altLang="ko-KR" sz="2800" b="1" i="1" dirty="0">
                <a:solidFill>
                  <a:srgbClr val="FFFFFF"/>
                </a:solidFill>
              </a:rPr>
              <a:t> Tae Sim</a:t>
            </a:r>
          </a:p>
          <a:p>
            <a:pPr algn="ctr"/>
            <a:r>
              <a:rPr lang="en-US" altLang="ko-KR" sz="2800" b="1" i="1" dirty="0" smtClean="0"/>
              <a:t> </a:t>
            </a:r>
            <a:r>
              <a:rPr lang="en-US" altLang="ko-KR" sz="2800" b="1" i="1" dirty="0">
                <a:solidFill>
                  <a:srgbClr val="FFFFFF"/>
                </a:solidFill>
              </a:rPr>
              <a:t>Min </a:t>
            </a:r>
            <a:r>
              <a:rPr lang="en-US" altLang="ko-KR" sz="2800" b="1" i="1" dirty="0" err="1">
                <a:solidFill>
                  <a:srgbClr val="FFFFFF"/>
                </a:solidFill>
              </a:rPr>
              <a:t>Seop</a:t>
            </a:r>
            <a:r>
              <a:rPr lang="en-US" altLang="ko-KR" sz="2800" b="1" i="1" dirty="0">
                <a:solidFill>
                  <a:srgbClr val="FFFFFF"/>
                </a:solidFill>
              </a:rPr>
              <a:t> </a:t>
            </a:r>
            <a:r>
              <a:rPr lang="en-US" altLang="ko-KR" sz="2800" b="1" i="1" dirty="0" smtClean="0">
                <a:solidFill>
                  <a:srgbClr val="FFFFFF"/>
                </a:solidFill>
              </a:rPr>
              <a:t>Jo, Yong </a:t>
            </a:r>
            <a:r>
              <a:rPr lang="en-US" altLang="ko-KR" sz="2800" b="1" i="1" dirty="0" err="1">
                <a:solidFill>
                  <a:srgbClr val="FFFFFF"/>
                </a:solidFill>
              </a:rPr>
              <a:t>Jin</a:t>
            </a:r>
            <a:r>
              <a:rPr lang="en-US" altLang="ko-KR" sz="2800" b="1" i="1" dirty="0">
                <a:solidFill>
                  <a:srgbClr val="FFFFFF"/>
                </a:solidFill>
              </a:rPr>
              <a:t> Chang, </a:t>
            </a:r>
            <a:r>
              <a:rPr lang="en-US" altLang="ko-KR" sz="2800" b="1" i="1" dirty="0" err="1">
                <a:solidFill>
                  <a:srgbClr val="FFFFFF"/>
                </a:solidFill>
              </a:rPr>
              <a:t>Deog</a:t>
            </a:r>
            <a:r>
              <a:rPr lang="en-US" altLang="ko-KR" sz="2800" b="1" i="1" dirty="0">
                <a:solidFill>
                  <a:srgbClr val="FFFFFF"/>
                </a:solidFill>
              </a:rPr>
              <a:t> Gon Cho, </a:t>
            </a:r>
            <a:r>
              <a:rPr lang="en-US" altLang="ko-KR" sz="2800" b="1" i="1" dirty="0" err="1">
                <a:solidFill>
                  <a:srgbClr val="FFFFFF"/>
                </a:solidFill>
              </a:rPr>
              <a:t>Kyu</a:t>
            </a:r>
            <a:r>
              <a:rPr lang="en-US" altLang="ko-KR" sz="2800" b="1" i="1" dirty="0">
                <a:solidFill>
                  <a:srgbClr val="FFFFFF"/>
                </a:solidFill>
              </a:rPr>
              <a:t> Do </a:t>
            </a:r>
            <a:r>
              <a:rPr lang="en-US" altLang="ko-KR" sz="2800" b="1" i="1" dirty="0" smtClean="0">
                <a:solidFill>
                  <a:srgbClr val="FFFFFF"/>
                </a:solidFill>
              </a:rPr>
              <a:t>Cho</a:t>
            </a:r>
          </a:p>
          <a:p>
            <a:pPr algn="ctr"/>
            <a:r>
              <a:rPr lang="en-US" altLang="ko-KR" sz="2800" b="1" i="1" dirty="0" smtClean="0">
                <a:solidFill>
                  <a:srgbClr val="FFFFFF"/>
                </a:solidFill>
              </a:rPr>
              <a:t> </a:t>
            </a:r>
            <a:endParaRPr lang="en-US" altLang="ko-KR" b="1" dirty="0">
              <a:solidFill>
                <a:srgbClr val="FFFFFF"/>
              </a:solidFill>
            </a:endParaRPr>
          </a:p>
          <a:p>
            <a:pPr algn="ctr"/>
            <a:r>
              <a:rPr lang="en-US" altLang="ko-KR" sz="2600" b="1" dirty="0">
                <a:solidFill>
                  <a:srgbClr val="FFFF00"/>
                </a:solidFill>
                <a:latin typeface="Arial Rounded MT Bold" panose="020F0704030504030204" pitchFamily="34" charset="0"/>
              </a:rPr>
              <a:t>Department of Thoracic and Cardiovascular Surgery, St. Vincent’s Hospital </a:t>
            </a:r>
            <a:endParaRPr lang="ko-KR" altLang="en-US" sz="2600" b="1" dirty="0">
              <a:solidFill>
                <a:srgbClr val="FFFF00"/>
              </a:solidFill>
              <a:latin typeface="Arial Rounded MT Bold" panose="020F07040305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210526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12B06C94-9142-489C-9715-F450D5E62F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3630" y="0"/>
            <a:ext cx="9404723" cy="1400530"/>
          </a:xfrm>
        </p:spPr>
        <p:txBody>
          <a:bodyPr/>
          <a:lstStyle/>
          <a:p>
            <a:r>
              <a:rPr lang="en-US" altLang="ko-KR" b="1" dirty="0">
                <a:solidFill>
                  <a:srgbClr val="FFFF00"/>
                </a:solidFill>
              </a:rPr>
              <a:t>Brief Patient Profile</a:t>
            </a:r>
            <a:endParaRPr lang="ko-KR" altLang="en-US" b="1" dirty="0">
              <a:solidFill>
                <a:srgbClr val="FFFF00"/>
              </a:solidFill>
            </a:endParaRP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2BF2D80F-5483-4D21-9FF3-A891C5C6D06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93630" y="1148715"/>
            <a:ext cx="10503020" cy="5443674"/>
          </a:xfrm>
        </p:spPr>
        <p:txBody>
          <a:bodyPr>
            <a:noAutofit/>
          </a:bodyPr>
          <a:lstStyle/>
          <a:p>
            <a:pPr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ko-KR" b="1" dirty="0" smtClean="0"/>
              <a:t>F/57</a:t>
            </a:r>
            <a:endParaRPr lang="en-US" altLang="ko-KR" b="1" dirty="0"/>
          </a:p>
          <a:p>
            <a:pPr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ko-KR" b="1" dirty="0" smtClean="0"/>
              <a:t>C.C:  </a:t>
            </a:r>
            <a:r>
              <a:rPr lang="en-US" altLang="ko-KR" sz="2400" dirty="0" smtClean="0"/>
              <a:t>Dyspnea (NYHA IV)</a:t>
            </a:r>
          </a:p>
          <a:p>
            <a:pPr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ko-KR" b="1" dirty="0" smtClean="0"/>
              <a:t>PI: </a:t>
            </a:r>
            <a:r>
              <a:rPr lang="en-US" altLang="ko-KR" sz="2400" dirty="0" smtClean="0"/>
              <a:t>1997</a:t>
            </a:r>
            <a:r>
              <a:rPr lang="ko-KR" altLang="en-US" sz="2400" dirty="0"/>
              <a:t>년 </a:t>
            </a:r>
            <a:r>
              <a:rPr lang="en-US" altLang="ko-KR" sz="2400" dirty="0" err="1"/>
              <a:t>Ebstein</a:t>
            </a:r>
            <a:r>
              <a:rPr lang="en-US" altLang="ko-KR" sz="2400" dirty="0"/>
              <a:t> anomaly </a:t>
            </a:r>
            <a:r>
              <a:rPr lang="ko-KR" altLang="en-US" sz="2400" dirty="0"/>
              <a:t>진단</a:t>
            </a:r>
            <a:r>
              <a:rPr lang="en-US" altLang="ko-KR" sz="2400" dirty="0"/>
              <a:t>, </a:t>
            </a:r>
            <a:r>
              <a:rPr lang="ko-KR" altLang="en-US" sz="2400" dirty="0"/>
              <a:t>이후 </a:t>
            </a:r>
            <a:r>
              <a:rPr lang="en-US" altLang="ko-KR" sz="2400" dirty="0"/>
              <a:t>c/sec delivery </a:t>
            </a:r>
            <a:r>
              <a:rPr lang="ko-KR" altLang="en-US" sz="2400" dirty="0"/>
              <a:t>두차례</a:t>
            </a:r>
            <a:r>
              <a:rPr lang="en-US" altLang="ko-KR" sz="2400" dirty="0"/>
              <a:t>. </a:t>
            </a:r>
            <a:r>
              <a:rPr lang="en-US" altLang="ko-KR" sz="2400" dirty="0" smtClean="0"/>
              <a:t>Follow-up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en-US" altLang="ko-KR" sz="2400" dirty="0"/>
              <a:t> </a:t>
            </a:r>
            <a:r>
              <a:rPr lang="en-US" altLang="ko-KR" sz="2400" dirty="0" smtClean="0"/>
              <a:t>        </a:t>
            </a:r>
            <a:r>
              <a:rPr lang="en-US" altLang="ko-KR" sz="2400" dirty="0"/>
              <a:t>loss </a:t>
            </a:r>
            <a:r>
              <a:rPr lang="ko-KR" altLang="en-US" sz="2400" dirty="0"/>
              <a:t>되었다가 </a:t>
            </a:r>
            <a:r>
              <a:rPr lang="en-US" altLang="ko-KR" sz="2400" dirty="0"/>
              <a:t>Dyspnea </a:t>
            </a:r>
            <a:r>
              <a:rPr lang="ko-KR" altLang="en-US" sz="2400" dirty="0"/>
              <a:t>심해져 </a:t>
            </a:r>
            <a:r>
              <a:rPr lang="en-US" altLang="ko-KR" sz="2400" dirty="0"/>
              <a:t>ER visit</a:t>
            </a:r>
            <a:r>
              <a:rPr lang="en-US" altLang="ko-KR" sz="2400" dirty="0" smtClean="0"/>
              <a:t>.</a:t>
            </a:r>
          </a:p>
          <a:p>
            <a:pPr>
              <a:lnSpc>
                <a:spcPct val="150000"/>
              </a:lnSpc>
            </a:pPr>
            <a:r>
              <a:rPr lang="en-US" altLang="ko-KR" b="1" dirty="0"/>
              <a:t>Severe both leg pitting edema(+), </a:t>
            </a:r>
            <a:r>
              <a:rPr lang="en-US" altLang="ko-KR" b="1" dirty="0" smtClean="0"/>
              <a:t>Jaundice</a:t>
            </a:r>
            <a:endParaRPr lang="en-US" altLang="ko-KR" b="1" dirty="0"/>
          </a:p>
          <a:p>
            <a:pPr>
              <a:lnSpc>
                <a:spcPct val="150000"/>
              </a:lnSpc>
            </a:pPr>
            <a:r>
              <a:rPr lang="en-US" altLang="ko-KR" b="1" dirty="0" smtClean="0"/>
              <a:t>Lab&gt;  </a:t>
            </a:r>
            <a:r>
              <a:rPr lang="en-US" altLang="ko-KR" sz="2400" dirty="0" smtClean="0"/>
              <a:t>Platelet: 66,000, </a:t>
            </a:r>
            <a:r>
              <a:rPr lang="en-US" altLang="ko-KR" sz="2400" dirty="0" smtClean="0">
                <a:solidFill>
                  <a:srgbClr val="FF0000"/>
                </a:solidFill>
              </a:rPr>
              <a:t>T. bilirubin:25, D. bilirubin:16.5</a:t>
            </a:r>
            <a:r>
              <a:rPr lang="en-US" altLang="ko-KR" sz="2400" dirty="0" smtClean="0"/>
              <a:t>, </a:t>
            </a:r>
            <a:r>
              <a:rPr lang="en-US" altLang="ko-KR" sz="2400" dirty="0"/>
              <a:t>PT(INR)=</a:t>
            </a:r>
            <a:r>
              <a:rPr lang="en-US" altLang="ko-KR" sz="2400" dirty="0" smtClean="0"/>
              <a:t>1.35</a:t>
            </a:r>
            <a:endParaRPr lang="en-US" altLang="ko-KR" dirty="0"/>
          </a:p>
          <a:p>
            <a:pPr marL="0" indent="0">
              <a:lnSpc>
                <a:spcPct val="150000"/>
              </a:lnSpc>
              <a:buNone/>
            </a:pPr>
            <a:endParaRPr lang="en-US" altLang="ko-KR" sz="2400" dirty="0"/>
          </a:p>
          <a:p>
            <a:pPr marL="685800" indent="-685800">
              <a:lnSpc>
                <a:spcPct val="150000"/>
              </a:lnSpc>
              <a:buFont typeface="Wingdings" panose="05000000000000000000" pitchFamily="2" charset="2"/>
              <a:buChar char="Ø"/>
            </a:pPr>
            <a:endParaRPr lang="en-US" altLang="ko-KR" sz="2400" dirty="0"/>
          </a:p>
          <a:p>
            <a:pPr>
              <a:lnSpc>
                <a:spcPct val="150000"/>
              </a:lnSpc>
            </a:pPr>
            <a:endParaRPr lang="ko-KR" altLang="en-US" sz="2400" dirty="0"/>
          </a:p>
        </p:txBody>
      </p:sp>
    </p:spTree>
    <p:extLst>
      <p:ext uri="{BB962C8B-B14F-4D97-AF65-F5344CB8AC3E}">
        <p14:creationId xmlns:p14="http://schemas.microsoft.com/office/powerpoint/2010/main" val="9919443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82E935D3-5C2E-496F-9603-83DB9F229D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1" y="100293"/>
            <a:ext cx="11817531" cy="1400530"/>
          </a:xfrm>
        </p:spPr>
        <p:txBody>
          <a:bodyPr>
            <a:normAutofit/>
          </a:bodyPr>
          <a:lstStyle/>
          <a:p>
            <a:pPr algn="ctr"/>
            <a:r>
              <a:rPr lang="en-US" altLang="ko-KR" sz="4000" b="1" dirty="0">
                <a:solidFill>
                  <a:srgbClr val="FFFF00"/>
                </a:solidFill>
              </a:rPr>
              <a:t>Preoperative </a:t>
            </a:r>
            <a:r>
              <a:rPr lang="en-US" altLang="ko-KR" sz="4000" b="1" dirty="0" smtClean="0">
                <a:solidFill>
                  <a:srgbClr val="FFFF00"/>
                </a:solidFill>
              </a:rPr>
              <a:t>Chest </a:t>
            </a:r>
            <a:r>
              <a:rPr lang="en-US" altLang="ko-KR" sz="4000" b="1" dirty="0" smtClean="0">
                <a:solidFill>
                  <a:srgbClr val="FFFF00"/>
                </a:solidFill>
              </a:rPr>
              <a:t>X-ray</a:t>
            </a:r>
            <a:endParaRPr lang="ko-KR" altLang="en-US" sz="4000" b="1" dirty="0">
              <a:solidFill>
                <a:srgbClr val="FFFF00"/>
              </a:solidFill>
            </a:endParaRPr>
          </a:p>
        </p:txBody>
      </p:sp>
      <p:pic>
        <p:nvPicPr>
          <p:cNvPr id="5" name="내용 개체 틀 4"/>
          <p:cNvPicPr>
            <a:picLocks noGrp="1" noChangeAspect="1"/>
          </p:cNvPicPr>
          <p:nvPr>
            <p:ph idx="1"/>
          </p:nvPr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61488" y="1298596"/>
            <a:ext cx="5752006" cy="5393940"/>
          </a:xfrm>
        </p:spPr>
      </p:pic>
    </p:spTree>
    <p:extLst>
      <p:ext uri="{BB962C8B-B14F-4D97-AF65-F5344CB8AC3E}">
        <p14:creationId xmlns:p14="http://schemas.microsoft.com/office/powerpoint/2010/main" val="11980583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82E935D3-5C2E-496F-9603-83DB9F229D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104777" y="0"/>
            <a:ext cx="11817531" cy="756957"/>
          </a:xfrm>
        </p:spPr>
        <p:txBody>
          <a:bodyPr>
            <a:normAutofit/>
          </a:bodyPr>
          <a:lstStyle/>
          <a:p>
            <a:pPr algn="ctr"/>
            <a:r>
              <a:rPr lang="en-US" altLang="ko-KR" sz="4000" b="1" dirty="0" smtClean="0">
                <a:solidFill>
                  <a:srgbClr val="FFFF00"/>
                </a:solidFill>
              </a:rPr>
              <a:t>Preoperative </a:t>
            </a:r>
            <a:r>
              <a:rPr lang="en-US" altLang="ko-KR" sz="4000" b="1" dirty="0" err="1" smtClean="0">
                <a:solidFill>
                  <a:srgbClr val="FFFF00"/>
                </a:solidFill>
              </a:rPr>
              <a:t>Echocardiographpy</a:t>
            </a:r>
            <a:endParaRPr lang="ko-KR" altLang="en-US" sz="4000" b="1" dirty="0">
              <a:solidFill>
                <a:srgbClr val="FFFF00"/>
              </a:solidFill>
            </a:endParaRPr>
          </a:p>
        </p:txBody>
      </p:sp>
      <p:pic>
        <p:nvPicPr>
          <p:cNvPr id="10" name="pre333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 rotWithShape="1">
          <a:blip r:embed="rId6"/>
          <a:srcRect l="9624" r="8988"/>
          <a:stretch/>
        </p:blipFill>
        <p:spPr>
          <a:xfrm>
            <a:off x="764292" y="982493"/>
            <a:ext cx="4258243" cy="2942976"/>
          </a:xfrm>
          <a:prstGeom prst="rect">
            <a:avLst/>
          </a:prstGeom>
        </p:spPr>
      </p:pic>
      <p:pic>
        <p:nvPicPr>
          <p:cNvPr id="11" name="pre44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 rotWithShape="1">
          <a:blip r:embed="rId7"/>
          <a:srcRect l="7778" r="7634"/>
          <a:stretch/>
        </p:blipFill>
        <p:spPr>
          <a:xfrm>
            <a:off x="6167214" y="1078288"/>
            <a:ext cx="4547866" cy="3024188"/>
          </a:xfrm>
          <a:prstGeom prst="rect">
            <a:avLst/>
          </a:prstGeom>
        </p:spPr>
      </p:pic>
      <p:sp>
        <p:nvSpPr>
          <p:cNvPr id="3" name="직사각형 2"/>
          <p:cNvSpPr/>
          <p:nvPr/>
        </p:nvSpPr>
        <p:spPr>
          <a:xfrm>
            <a:off x="2979877" y="4560371"/>
            <a:ext cx="6374674" cy="203456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ko-KR" b="1" dirty="0"/>
              <a:t>Echocardiography:</a:t>
            </a:r>
          </a:p>
          <a:p>
            <a:pPr indent="10160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altLang="ko-KR" dirty="0"/>
              <a:t>EF=40%, RVSP=28.8 mmHg</a:t>
            </a:r>
          </a:p>
          <a:p>
            <a:pPr indent="14288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altLang="ko-KR" dirty="0" err="1"/>
              <a:t>Ebstein’s</a:t>
            </a:r>
            <a:r>
              <a:rPr lang="en-US" altLang="ko-KR" dirty="0"/>
              <a:t> anomaly, severe TR , marked dilated RA cavity</a:t>
            </a:r>
          </a:p>
          <a:p>
            <a:pPr indent="14288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altLang="ko-KR" dirty="0"/>
              <a:t>Moderate amount of pericardial effusion</a:t>
            </a:r>
          </a:p>
        </p:txBody>
      </p:sp>
    </p:spTree>
    <p:extLst>
      <p:ext uri="{BB962C8B-B14F-4D97-AF65-F5344CB8AC3E}">
        <p14:creationId xmlns:p14="http://schemas.microsoft.com/office/powerpoint/2010/main" val="39522459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10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video>
              <p:cMediaNode vol="80000">
                <p:cTn id="13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제목 1">
            <a:extLst>
              <a:ext uri="{FF2B5EF4-FFF2-40B4-BE49-F238E27FC236}">
                <a16:creationId xmlns:a16="http://schemas.microsoft.com/office/drawing/2014/main" id="{82E935D3-5C2E-496F-9603-83DB9F229D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1" y="100293"/>
            <a:ext cx="11817531" cy="1400530"/>
          </a:xfrm>
        </p:spPr>
        <p:txBody>
          <a:bodyPr>
            <a:normAutofit fontScale="90000"/>
          </a:bodyPr>
          <a:lstStyle/>
          <a:p>
            <a:r>
              <a:rPr lang="en-US" altLang="ko-KR" sz="4000" b="1" dirty="0" smtClean="0">
                <a:solidFill>
                  <a:srgbClr val="FFFF00"/>
                </a:solidFill>
              </a:rPr>
              <a:t>One and half repair </a:t>
            </a:r>
            <a:r>
              <a:rPr lang="en-US" altLang="ko-KR" sz="3200" b="1" dirty="0" smtClean="0">
                <a:solidFill>
                  <a:srgbClr val="FFFF00"/>
                </a:solidFill>
              </a:rPr>
              <a:t>(TVR(Epic 33), </a:t>
            </a:r>
            <a:r>
              <a:rPr lang="en-US" altLang="ko-KR" sz="3200" b="1" dirty="0" err="1" smtClean="0">
                <a:solidFill>
                  <a:srgbClr val="FFFF00"/>
                </a:solidFill>
              </a:rPr>
              <a:t>aRV</a:t>
            </a:r>
            <a:r>
              <a:rPr lang="en-US" altLang="ko-KR" sz="3200" b="1" dirty="0" smtClean="0">
                <a:solidFill>
                  <a:srgbClr val="FFFF00"/>
                </a:solidFill>
              </a:rPr>
              <a:t> plication, BCPS(azygous v. ligation)), ECMO(VA, PA vent), opened sternum</a:t>
            </a:r>
            <a:endParaRPr lang="ko-KR" altLang="en-US" sz="3200" b="1" dirty="0">
              <a:solidFill>
                <a:srgbClr val="FFFF00"/>
              </a:solidFill>
            </a:endParaRPr>
          </a:p>
        </p:txBody>
      </p:sp>
      <p:pic>
        <p:nvPicPr>
          <p:cNvPr id="3" name="내용 개체 틀 2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8959" y="1789317"/>
            <a:ext cx="4906221" cy="3679666"/>
          </a:xfrm>
        </p:spPr>
      </p:pic>
      <p:pic>
        <p:nvPicPr>
          <p:cNvPr id="4" name="그림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29530" y="1800496"/>
            <a:ext cx="4926150" cy="36946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84438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88731FD5-514F-4563-9522-1B193FDB36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815975"/>
          </a:xfrm>
        </p:spPr>
        <p:txBody>
          <a:bodyPr/>
          <a:lstStyle/>
          <a:p>
            <a:r>
              <a:rPr lang="en-US" altLang="ko-KR" b="1" dirty="0" smtClean="0">
                <a:solidFill>
                  <a:srgbClr val="FFFF00"/>
                </a:solidFill>
              </a:rPr>
              <a:t>Postop. Course (POD#0~ POD#5)</a:t>
            </a:r>
            <a:endParaRPr lang="ko-KR" altLang="en-US" b="1" dirty="0">
              <a:solidFill>
                <a:srgbClr val="FFFF00"/>
              </a:solidFill>
            </a:endParaRPr>
          </a:p>
        </p:txBody>
      </p:sp>
      <p:pic>
        <p:nvPicPr>
          <p:cNvPr id="8" name="내용 개체 틀 7"/>
          <p:cNvPicPr>
            <a:picLocks noGrp="1" noChangeAspect="1"/>
          </p:cNvPicPr>
          <p:nvPr>
            <p:ph sz="half" idx="1"/>
          </p:nvPr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6276" y="1600200"/>
            <a:ext cx="5401540" cy="4710113"/>
          </a:xfrm>
        </p:spPr>
      </p:pic>
      <p:sp>
        <p:nvSpPr>
          <p:cNvPr id="7" name="내용 개체 틀 6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US" altLang="ko-KR" dirty="0" smtClean="0"/>
              <a:t>Stable ECMO flow</a:t>
            </a:r>
          </a:p>
          <a:p>
            <a:r>
              <a:rPr lang="en-US" altLang="ko-KR" dirty="0" smtClean="0"/>
              <a:t>OR wound irrigation (x1)</a:t>
            </a:r>
          </a:p>
          <a:p>
            <a:r>
              <a:rPr lang="en-US" altLang="ko-KR" dirty="0" err="1" smtClean="0"/>
              <a:t>Mx</a:t>
            </a:r>
            <a:r>
              <a:rPr lang="en-US" altLang="ko-KR" dirty="0" smtClean="0"/>
              <a:t>.: NO gas, </a:t>
            </a:r>
            <a:r>
              <a:rPr lang="en-US" altLang="ko-KR" dirty="0" err="1" smtClean="0"/>
              <a:t>Iloprost</a:t>
            </a:r>
            <a:r>
              <a:rPr lang="en-US" altLang="ko-KR" dirty="0" smtClean="0"/>
              <a:t>, Viagra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9858462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88731FD5-514F-4563-9522-1B193FDB36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939800"/>
          </a:xfrm>
        </p:spPr>
        <p:txBody>
          <a:bodyPr/>
          <a:lstStyle/>
          <a:p>
            <a:r>
              <a:rPr lang="en-US" altLang="ko-KR" b="1" dirty="0" smtClean="0">
                <a:solidFill>
                  <a:srgbClr val="FFFF00"/>
                </a:solidFill>
              </a:rPr>
              <a:t>Postop. Course (POD #6)</a:t>
            </a:r>
            <a:endParaRPr lang="ko-KR" altLang="en-US" b="1" dirty="0">
              <a:solidFill>
                <a:srgbClr val="FFFF00"/>
              </a:solidFill>
            </a:endParaRPr>
          </a:p>
        </p:txBody>
      </p:sp>
      <p:pic>
        <p:nvPicPr>
          <p:cNvPr id="3" name="내용 개체 틀 2"/>
          <p:cNvPicPr>
            <a:picLocks noGrp="1" noChangeAspect="1"/>
          </p:cNvPicPr>
          <p:nvPr>
            <p:ph sz="half" idx="1"/>
          </p:nvPr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6294" y="1398125"/>
            <a:ext cx="5479706" cy="4883613"/>
          </a:xfrm>
        </p:spPr>
      </p:pic>
      <p:sp>
        <p:nvSpPr>
          <p:cNvPr id="7" name="내용 개체 틀 6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US" altLang="ko-KR" dirty="0" smtClean="0"/>
              <a:t> Delayed sternal closure</a:t>
            </a:r>
          </a:p>
          <a:p>
            <a:r>
              <a:rPr lang="en-US" altLang="ko-KR" dirty="0" smtClean="0"/>
              <a:t> PA vent removal</a:t>
            </a:r>
          </a:p>
          <a:p>
            <a:r>
              <a:rPr lang="en-US" altLang="ko-KR" dirty="0"/>
              <a:t> </a:t>
            </a:r>
            <a:r>
              <a:rPr lang="en-US" altLang="ko-KR" dirty="0" smtClean="0"/>
              <a:t>PPM lead insertion(VV)</a:t>
            </a:r>
          </a:p>
          <a:p>
            <a:r>
              <a:rPr lang="en-US" altLang="ko-KR" dirty="0" smtClean="0"/>
              <a:t> Tracheostomy</a:t>
            </a:r>
          </a:p>
          <a:p>
            <a:r>
              <a:rPr lang="en-US" altLang="ko-KR" dirty="0"/>
              <a:t> </a:t>
            </a:r>
            <a:r>
              <a:rPr lang="en-US" altLang="ko-KR" dirty="0" smtClean="0"/>
              <a:t>Maintain ECMO(VA)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3932978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88731FD5-514F-4563-9522-1B193FDB36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07976"/>
            <a:ext cx="10515600" cy="996950"/>
          </a:xfrm>
        </p:spPr>
        <p:txBody>
          <a:bodyPr/>
          <a:lstStyle/>
          <a:p>
            <a:r>
              <a:rPr lang="en-US" altLang="ko-KR" b="1" dirty="0" smtClean="0">
                <a:solidFill>
                  <a:srgbClr val="FFFF00"/>
                </a:solidFill>
              </a:rPr>
              <a:t>Postop. Course(POD #9)</a:t>
            </a:r>
            <a:endParaRPr lang="ko-KR" altLang="en-US" b="1" dirty="0">
              <a:solidFill>
                <a:srgbClr val="FFFF00"/>
              </a:solidFill>
            </a:endParaRPr>
          </a:p>
        </p:txBody>
      </p:sp>
      <p:pic>
        <p:nvPicPr>
          <p:cNvPr id="3" name="내용 개체 틀 2"/>
          <p:cNvPicPr>
            <a:picLocks noGrp="1" noChangeAspect="1"/>
          </p:cNvPicPr>
          <p:nvPr>
            <p:ph sz="half" idx="1"/>
          </p:nvPr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7551" y="1476376"/>
            <a:ext cx="5408449" cy="4814887"/>
          </a:xfrm>
        </p:spPr>
      </p:pic>
      <p:sp>
        <p:nvSpPr>
          <p:cNvPr id="7" name="내용 개체 틀 6"/>
          <p:cNvSpPr>
            <a:spLocks noGrp="1"/>
          </p:cNvSpPr>
          <p:nvPr>
            <p:ph sz="half" idx="2"/>
          </p:nvPr>
        </p:nvSpPr>
        <p:spPr>
          <a:xfrm>
            <a:off x="6248400" y="1835150"/>
            <a:ext cx="5181600" cy="4351338"/>
          </a:xfrm>
        </p:spPr>
        <p:txBody>
          <a:bodyPr/>
          <a:lstStyle/>
          <a:p>
            <a:r>
              <a:rPr lang="en-US" altLang="ko-KR" dirty="0" smtClean="0"/>
              <a:t>Successful ECMO weaning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005609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88731FD5-514F-4563-9522-1B193FDB36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07976"/>
            <a:ext cx="10515600" cy="996950"/>
          </a:xfrm>
        </p:spPr>
        <p:txBody>
          <a:bodyPr/>
          <a:lstStyle/>
          <a:p>
            <a:r>
              <a:rPr lang="en-US" altLang="ko-KR" b="1" dirty="0" smtClean="0">
                <a:solidFill>
                  <a:srgbClr val="FFFF00"/>
                </a:solidFill>
              </a:rPr>
              <a:t>Postop. Course(POD #9)</a:t>
            </a:r>
            <a:endParaRPr lang="ko-KR" altLang="en-US" b="1" dirty="0">
              <a:solidFill>
                <a:srgbClr val="FFFF00"/>
              </a:solidFill>
            </a:endParaRPr>
          </a:p>
        </p:txBody>
      </p:sp>
      <p:pic>
        <p:nvPicPr>
          <p:cNvPr id="3" name="내용 개체 틀 2"/>
          <p:cNvPicPr>
            <a:picLocks noGrp="1" noChangeAspect="1"/>
          </p:cNvPicPr>
          <p:nvPr>
            <p:ph sz="half" idx="1"/>
          </p:nvPr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7551" y="1476376"/>
            <a:ext cx="5408449" cy="4814887"/>
          </a:xfrm>
        </p:spPr>
      </p:pic>
      <p:sp>
        <p:nvSpPr>
          <p:cNvPr id="7" name="내용 개체 틀 6"/>
          <p:cNvSpPr>
            <a:spLocks noGrp="1"/>
          </p:cNvSpPr>
          <p:nvPr>
            <p:ph sz="half" idx="2"/>
          </p:nvPr>
        </p:nvSpPr>
        <p:spPr>
          <a:xfrm>
            <a:off x="6248400" y="1835150"/>
            <a:ext cx="5181600" cy="4351338"/>
          </a:xfrm>
        </p:spPr>
        <p:txBody>
          <a:bodyPr/>
          <a:lstStyle/>
          <a:p>
            <a:r>
              <a:rPr lang="en-US" altLang="ko-KR" dirty="0" smtClean="0"/>
              <a:t>Successful ECMO weaning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5311584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82E935D3-5C2E-496F-9603-83DB9F229D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104777" y="0"/>
            <a:ext cx="11817531" cy="756957"/>
          </a:xfrm>
        </p:spPr>
        <p:txBody>
          <a:bodyPr>
            <a:normAutofit/>
          </a:bodyPr>
          <a:lstStyle/>
          <a:p>
            <a:pPr algn="ctr"/>
            <a:r>
              <a:rPr lang="en-US" altLang="ko-KR" sz="4000" b="1" dirty="0" smtClean="0">
                <a:solidFill>
                  <a:srgbClr val="FFFF00"/>
                </a:solidFill>
              </a:rPr>
              <a:t>Postoperative </a:t>
            </a:r>
            <a:r>
              <a:rPr lang="en-US" altLang="ko-KR" sz="4000" b="1" dirty="0" err="1" smtClean="0">
                <a:solidFill>
                  <a:srgbClr val="FFFF00"/>
                </a:solidFill>
              </a:rPr>
              <a:t>Echocardiographpy</a:t>
            </a:r>
            <a:endParaRPr lang="ko-KR" altLang="en-US" sz="4000" b="1" dirty="0">
              <a:solidFill>
                <a:srgbClr val="FFFF00"/>
              </a:solidFill>
            </a:endParaRPr>
          </a:p>
        </p:txBody>
      </p:sp>
      <p:pic>
        <p:nvPicPr>
          <p:cNvPr id="12" name="post11">
            <a:hlinkClick r:id="" action="ppaction://media"/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 rotWithShape="1">
          <a:blip r:embed="rId6"/>
          <a:srcRect l="13934" t="3138" r="11204"/>
          <a:stretch/>
        </p:blipFill>
        <p:spPr>
          <a:xfrm>
            <a:off x="472820" y="1732698"/>
            <a:ext cx="4400551" cy="3202703"/>
          </a:xfrm>
        </p:spPr>
      </p:pic>
      <p:pic>
        <p:nvPicPr>
          <p:cNvPr id="13" name="post22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 rotWithShape="1">
          <a:blip r:embed="rId7"/>
          <a:srcRect l="11964" t="4013" r="13790"/>
          <a:stretch/>
        </p:blipFill>
        <p:spPr>
          <a:xfrm>
            <a:off x="6540628" y="1789427"/>
            <a:ext cx="4248150" cy="30892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00053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1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video>
              <p:cMediaNode vol="80000">
                <p:cTn id="13" fill="hold" display="0">
                  <p:stCondLst>
                    <p:cond delay="indefinite"/>
                  </p:stCondLst>
                </p:cTn>
                <p:tgtEl>
                  <p:spTgt spid="13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88731FD5-514F-4563-9522-1B193FDB36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07976"/>
            <a:ext cx="10515600" cy="996950"/>
          </a:xfrm>
        </p:spPr>
        <p:txBody>
          <a:bodyPr/>
          <a:lstStyle/>
          <a:p>
            <a:r>
              <a:rPr lang="en-US" altLang="ko-KR" b="1" dirty="0" smtClean="0">
                <a:solidFill>
                  <a:srgbClr val="FFFF00"/>
                </a:solidFill>
              </a:rPr>
              <a:t>Postop. Course(POD #28)</a:t>
            </a:r>
            <a:endParaRPr lang="ko-KR" altLang="en-US" b="1" dirty="0">
              <a:solidFill>
                <a:srgbClr val="FFFF00"/>
              </a:solidFill>
            </a:endParaRPr>
          </a:p>
        </p:txBody>
      </p:sp>
      <p:sp>
        <p:nvSpPr>
          <p:cNvPr id="7" name="내용 개체 틀 6"/>
          <p:cNvSpPr>
            <a:spLocks noGrp="1"/>
          </p:cNvSpPr>
          <p:nvPr>
            <p:ph sz="half" idx="2"/>
          </p:nvPr>
        </p:nvSpPr>
        <p:spPr>
          <a:xfrm>
            <a:off x="6248400" y="1835150"/>
            <a:ext cx="5181600" cy="4351338"/>
          </a:xfrm>
        </p:spPr>
        <p:txBody>
          <a:bodyPr/>
          <a:lstStyle/>
          <a:p>
            <a:r>
              <a:rPr lang="en-US" altLang="ko-KR" dirty="0" smtClean="0"/>
              <a:t>Transfer to General ward</a:t>
            </a:r>
          </a:p>
          <a:p>
            <a:r>
              <a:rPr lang="en-US" altLang="ko-KR" dirty="0" smtClean="0"/>
              <a:t>T-tube plugging</a:t>
            </a:r>
            <a:endParaRPr lang="ko-KR" altLang="en-US" dirty="0"/>
          </a:p>
        </p:txBody>
      </p:sp>
      <p:pic>
        <p:nvPicPr>
          <p:cNvPr id="5" name="내용 개체 틀 4"/>
          <p:cNvPicPr>
            <a:picLocks noGrp="1" noChangeAspect="1"/>
          </p:cNvPicPr>
          <p:nvPr>
            <p:ph sz="half" idx="1"/>
          </p:nvPr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7477" y="1304926"/>
            <a:ext cx="5244698" cy="4999392"/>
          </a:xfrm>
        </p:spPr>
      </p:pic>
    </p:spTree>
    <p:extLst>
      <p:ext uri="{BB962C8B-B14F-4D97-AF65-F5344CB8AC3E}">
        <p14:creationId xmlns:p14="http://schemas.microsoft.com/office/powerpoint/2010/main" val="1142422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88731FD5-514F-4563-9522-1B193FDB36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07976"/>
            <a:ext cx="10515600" cy="996950"/>
          </a:xfrm>
        </p:spPr>
        <p:txBody>
          <a:bodyPr/>
          <a:lstStyle/>
          <a:p>
            <a:r>
              <a:rPr lang="en-US" altLang="ko-KR" b="1" dirty="0" smtClean="0">
                <a:solidFill>
                  <a:srgbClr val="FFFF00"/>
                </a:solidFill>
              </a:rPr>
              <a:t>Postop. Course(POD #45)</a:t>
            </a:r>
            <a:endParaRPr lang="ko-KR" altLang="en-US" b="1" dirty="0">
              <a:solidFill>
                <a:srgbClr val="FFFF00"/>
              </a:solidFill>
            </a:endParaRPr>
          </a:p>
        </p:txBody>
      </p:sp>
      <p:sp>
        <p:nvSpPr>
          <p:cNvPr id="7" name="내용 개체 틀 6"/>
          <p:cNvSpPr>
            <a:spLocks noGrp="1"/>
          </p:cNvSpPr>
          <p:nvPr>
            <p:ph sz="half" idx="2"/>
          </p:nvPr>
        </p:nvSpPr>
        <p:spPr>
          <a:xfrm>
            <a:off x="6248400" y="1835150"/>
            <a:ext cx="5181600" cy="4351338"/>
          </a:xfrm>
        </p:spPr>
        <p:txBody>
          <a:bodyPr/>
          <a:lstStyle/>
          <a:p>
            <a:r>
              <a:rPr lang="en-US" altLang="ko-KR" dirty="0" smtClean="0"/>
              <a:t>Discharge to home</a:t>
            </a:r>
          </a:p>
          <a:p>
            <a:r>
              <a:rPr lang="en-US" altLang="ko-KR" dirty="0" smtClean="0"/>
              <a:t>NYHA I~II</a:t>
            </a:r>
          </a:p>
          <a:p>
            <a:r>
              <a:rPr lang="en-US" altLang="ko-KR" dirty="0" smtClean="0"/>
              <a:t>Lab&gt; T. bilirubin=3.01</a:t>
            </a:r>
          </a:p>
          <a:p>
            <a:pPr marL="0" indent="0">
              <a:buNone/>
            </a:pPr>
            <a:r>
              <a:rPr lang="en-US" altLang="ko-KR" dirty="0" smtClean="0"/>
              <a:t>           Platelet= 180,000</a:t>
            </a:r>
          </a:p>
          <a:p>
            <a:endParaRPr lang="ko-KR" altLang="en-US" dirty="0"/>
          </a:p>
        </p:txBody>
      </p:sp>
      <p:pic>
        <p:nvPicPr>
          <p:cNvPr id="5" name="내용 개체 틀 4"/>
          <p:cNvPicPr>
            <a:picLocks noGrp="1" noChangeAspect="1"/>
          </p:cNvPicPr>
          <p:nvPr>
            <p:ph sz="half" idx="1"/>
          </p:nvPr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4884" y="1178946"/>
            <a:ext cx="4813466" cy="5460504"/>
          </a:xfrm>
        </p:spPr>
      </p:pic>
    </p:spTree>
    <p:extLst>
      <p:ext uri="{BB962C8B-B14F-4D97-AF65-F5344CB8AC3E}">
        <p14:creationId xmlns:p14="http://schemas.microsoft.com/office/powerpoint/2010/main" val="25893048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88731FD5-514F-4563-9522-1B193FDB36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1004607"/>
          </a:xfrm>
        </p:spPr>
        <p:txBody>
          <a:bodyPr/>
          <a:lstStyle/>
          <a:p>
            <a:r>
              <a:rPr lang="en-US" altLang="ko-KR" b="1" dirty="0" smtClean="0">
                <a:solidFill>
                  <a:srgbClr val="FFFF00"/>
                </a:solidFill>
              </a:rPr>
              <a:t>Summary</a:t>
            </a:r>
            <a:endParaRPr lang="ko-KR" altLang="en-US" b="1" dirty="0">
              <a:solidFill>
                <a:srgbClr val="FFFF00"/>
              </a:solidFill>
            </a:endParaRP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646111" y="1568450"/>
            <a:ext cx="10515600" cy="4908550"/>
          </a:xfrm>
        </p:spPr>
        <p:txBody>
          <a:bodyPr>
            <a:normAutofit lnSpcReduction="10000"/>
          </a:bodyPr>
          <a:lstStyle/>
          <a:p>
            <a:pPr>
              <a:lnSpc>
                <a:spcPct val="150000"/>
              </a:lnSpc>
            </a:pPr>
            <a:r>
              <a:rPr lang="en-US" altLang="ko-KR" dirty="0" smtClean="0"/>
              <a:t>One and half repair is an effective surgical option for </a:t>
            </a:r>
            <a:r>
              <a:rPr lang="en-US" altLang="ko-KR" dirty="0" err="1" smtClean="0"/>
              <a:t>Ebstein’s</a:t>
            </a:r>
            <a:r>
              <a:rPr lang="en-US" altLang="ko-KR" dirty="0" smtClean="0"/>
              <a:t> anomaly with severe RV dysfunction.</a:t>
            </a:r>
          </a:p>
          <a:p>
            <a:pPr indent="3810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altLang="ko-KR" sz="2400" dirty="0" smtClean="0"/>
              <a:t> LV function and pulmonary vascular bed should be preserved for successful one and half repair.</a:t>
            </a:r>
          </a:p>
          <a:p>
            <a:pPr indent="3810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altLang="ko-KR" sz="2400" dirty="0" smtClean="0"/>
              <a:t> Venting </a:t>
            </a:r>
            <a:r>
              <a:rPr lang="en-US" altLang="ko-KR" sz="2400" dirty="0" err="1" smtClean="0"/>
              <a:t>cannular</a:t>
            </a:r>
            <a:r>
              <a:rPr lang="en-US" altLang="ko-KR" sz="2400" dirty="0"/>
              <a:t> </a:t>
            </a:r>
            <a:r>
              <a:rPr lang="en-US" altLang="ko-KR" sz="2400" dirty="0" smtClean="0"/>
              <a:t>(pulmonary artery or vein) should be considered if performing ECMO for postoperative low cardiac output after repair.</a:t>
            </a:r>
          </a:p>
          <a:p>
            <a:pPr indent="3810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altLang="ko-KR" sz="2400" dirty="0" smtClean="0"/>
              <a:t> Aggressive treatment of pulmonary hypertension is necessary during postoperative period. </a:t>
            </a:r>
          </a:p>
          <a:p>
            <a:pPr>
              <a:lnSpc>
                <a:spcPct val="150000"/>
              </a:lnSpc>
            </a:pP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8779122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 테마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29AF8C"/>
      </a:accent1>
      <a:accent2>
        <a:srgbClr val="97BE49"/>
      </a:accent2>
      <a:accent3>
        <a:srgbClr val="3D9CCC"/>
      </a:accent3>
      <a:accent4>
        <a:srgbClr val="7C60C6"/>
      </a:accent4>
      <a:accent5>
        <a:srgbClr val="C9492C"/>
      </a:accent5>
      <a:accent6>
        <a:srgbClr val="D58C2E"/>
      </a:accent6>
      <a:hlink>
        <a:srgbClr val="0563C1"/>
      </a:hlink>
      <a:folHlink>
        <a:srgbClr val="954F72"/>
      </a:folHlink>
    </a:clrScheme>
    <a:fontScheme name="사용자 지정 2">
      <a:majorFont>
        <a:latin typeface="Arial"/>
        <a:ea typeface="맑은 고딕"/>
        <a:cs typeface=""/>
      </a:majorFont>
      <a:minorFont>
        <a:latin typeface="Arial"/>
        <a:ea typeface="맑은 고딕"/>
        <a:cs typeface=""/>
      </a:minorFont>
    </a:fontScheme>
    <a:fmtScheme name="Office 테마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3E4F19A7-A959-40BB-972C-4880BAF8EB09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3131</TotalTime>
  <Words>330</Words>
  <Application>Microsoft Office PowerPoint</Application>
  <PresentationFormat>와이드스크린</PresentationFormat>
  <Paragraphs>48</Paragraphs>
  <Slides>13</Slides>
  <Notes>0</Notes>
  <HiddenSlides>0</HiddenSlides>
  <MMClips>4</MMClips>
  <ScaleCrop>false</ScaleCrop>
  <HeadingPairs>
    <vt:vector size="6" baseType="variant">
      <vt:variant>
        <vt:lpstr>사용한 글꼴</vt:lpstr>
      </vt:variant>
      <vt:variant>
        <vt:i4>4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13</vt:i4>
      </vt:variant>
    </vt:vector>
  </HeadingPairs>
  <TitlesOfParts>
    <vt:vector size="18" baseType="lpstr">
      <vt:lpstr>맑은 고딕</vt:lpstr>
      <vt:lpstr>Arial</vt:lpstr>
      <vt:lpstr>Arial Rounded MT Bold</vt:lpstr>
      <vt:lpstr>Wingdings</vt:lpstr>
      <vt:lpstr>Office Theme</vt:lpstr>
      <vt:lpstr>One and Half Repair of Ebstein’s Anomaly with End Stage Heart Failure and Liver Cirrhosis </vt:lpstr>
      <vt:lpstr>Brief Patient Profile</vt:lpstr>
      <vt:lpstr>Preoperative Chest X-ray</vt:lpstr>
      <vt:lpstr>Preoperative Echocardiographpy</vt:lpstr>
      <vt:lpstr>One and half repair (TVR(Epic 33), aRV plication, BCPS(azygous v. ligation)), ECMO(VA, PA vent), opened sternum</vt:lpstr>
      <vt:lpstr>Postop. Course (POD#0~ POD#5)</vt:lpstr>
      <vt:lpstr>Postop. Course (POD #6)</vt:lpstr>
      <vt:lpstr>Postop. Course(POD #9)</vt:lpstr>
      <vt:lpstr>Postop. Course(POD #9)</vt:lpstr>
      <vt:lpstr>Postoperative Echocardiographpy</vt:lpstr>
      <vt:lpstr>Postop. Course(POD #28)</vt:lpstr>
      <vt:lpstr>Postop. Course(POD #45)</vt:lpstr>
      <vt:lpstr>Summary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Total Arch Replacement in Patient with Prior Hemiarch Aortic Graft Infection</dc:title>
  <dc:creator>sim hyung tae</dc:creator>
  <cp:lastModifiedBy>user</cp:lastModifiedBy>
  <cp:revision>28</cp:revision>
  <dcterms:created xsi:type="dcterms:W3CDTF">2019-10-17T15:00:04Z</dcterms:created>
  <dcterms:modified xsi:type="dcterms:W3CDTF">2020-09-06T14:16:10Z</dcterms:modified>
</cp:coreProperties>
</file>