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1" r:id="rId6"/>
    <p:sldId id="262" r:id="rId7"/>
    <p:sldId id="259" r:id="rId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02" autoAdjust="0"/>
    <p:restoredTop sz="94660"/>
  </p:normalViewPr>
  <p:slideViewPr>
    <p:cSldViewPr snapToGrid="0">
      <p:cViewPr varScale="1">
        <p:scale>
          <a:sx n="89" d="100"/>
          <a:sy n="89" d="100"/>
        </p:scale>
        <p:origin x="60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532610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22451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2852525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889038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2436692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31994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3510604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3017368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4078703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567053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226051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1CD39-9DDA-4135-85D5-C001AA135FE2}" type="datetimeFigureOut">
              <a:rPr lang="ko-KR" altLang="en-US" smtClean="0"/>
              <a:t>2020-09-07</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702953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21102" y="1520902"/>
            <a:ext cx="11041812" cy="2585271"/>
          </a:xfrm>
        </p:spPr>
        <p:txBody>
          <a:bodyPr>
            <a:normAutofit/>
          </a:bodyPr>
          <a:lstStyle/>
          <a:p>
            <a:pPr>
              <a:lnSpc>
                <a:spcPct val="100000"/>
              </a:lnSpc>
            </a:pPr>
            <a:r>
              <a:rPr lang="en-US" altLang="ko-KR" sz="4000" b="1" dirty="0" smtClean="0">
                <a:effectLst>
                  <a:outerShdw blurRad="38100" dist="38100" dir="2700000" algn="tl">
                    <a:srgbClr val="000000">
                      <a:alpha val="43137"/>
                    </a:srgbClr>
                  </a:outerShdw>
                </a:effectLst>
              </a:rPr>
              <a:t>Clinical Outcome of Leaflet Patch Augmentation for Left </a:t>
            </a:r>
            <a:r>
              <a:rPr lang="en-US" altLang="ko-KR" sz="4000" b="1" dirty="0" err="1" smtClean="0">
                <a:effectLst>
                  <a:outerShdw blurRad="38100" dist="38100" dir="2700000" algn="tl">
                    <a:srgbClr val="000000">
                      <a:alpha val="43137"/>
                    </a:srgbClr>
                  </a:outerShdw>
                </a:effectLst>
              </a:rPr>
              <a:t>Atrioventricular</a:t>
            </a:r>
            <a:r>
              <a:rPr lang="en-US" altLang="ko-KR" sz="4000" b="1" dirty="0" smtClean="0">
                <a:effectLst>
                  <a:outerShdw blurRad="38100" dist="38100" dir="2700000" algn="tl">
                    <a:srgbClr val="000000">
                      <a:alpha val="43137"/>
                    </a:srgbClr>
                  </a:outerShdw>
                </a:effectLst>
              </a:rPr>
              <a:t> Valve Reoperation Following Repair of Complete </a:t>
            </a:r>
            <a:r>
              <a:rPr lang="en-US" altLang="ko-KR" sz="4000" b="1" dirty="0" err="1" smtClean="0">
                <a:effectLst>
                  <a:outerShdw blurRad="38100" dist="38100" dir="2700000" algn="tl">
                    <a:srgbClr val="000000">
                      <a:alpha val="43137"/>
                    </a:srgbClr>
                  </a:outerShdw>
                </a:effectLst>
              </a:rPr>
              <a:t>Atrioventricular</a:t>
            </a:r>
            <a:r>
              <a:rPr lang="en-US" altLang="ko-KR" sz="4000" b="1" dirty="0" smtClean="0">
                <a:effectLst>
                  <a:outerShdw blurRad="38100" dist="38100" dir="2700000" algn="tl">
                    <a:srgbClr val="000000">
                      <a:alpha val="43137"/>
                    </a:srgbClr>
                  </a:outerShdw>
                </a:effectLst>
              </a:rPr>
              <a:t> Septal Defect</a:t>
            </a:r>
            <a:r>
              <a:rPr lang="ko-KR" altLang="en-US" sz="3500" b="1" dirty="0" smtClean="0">
                <a:effectLst>
                  <a:outerShdw blurRad="38100" dist="38100" dir="2700000" algn="tl">
                    <a:srgbClr val="000000">
                      <a:alpha val="43137"/>
                    </a:srgbClr>
                  </a:outerShdw>
                </a:effectLst>
              </a:rPr>
              <a:t> </a:t>
            </a:r>
            <a:endParaRPr lang="ko-KR" altLang="en-US" sz="3500" b="1" dirty="0">
              <a:effectLst>
                <a:outerShdw blurRad="38100" dist="38100" dir="2700000" algn="tl">
                  <a:srgbClr val="000000">
                    <a:alpha val="43137"/>
                  </a:srgbClr>
                </a:outerShdw>
              </a:effectLst>
            </a:endParaRPr>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Tree>
    <p:extLst>
      <p:ext uri="{BB962C8B-B14F-4D97-AF65-F5344CB8AC3E}">
        <p14:creationId xmlns:p14="http://schemas.microsoft.com/office/powerpoint/2010/main" val="1953276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02844"/>
            <a:ext cx="10515600" cy="4351338"/>
          </a:xfrm>
        </p:spPr>
        <p:txBody>
          <a:bodyPr/>
          <a:lstStyle/>
          <a:p>
            <a:pPr>
              <a:lnSpc>
                <a:spcPct val="100000"/>
              </a:lnSpc>
            </a:pPr>
            <a:r>
              <a:rPr lang="en-US" altLang="ko-KR" dirty="0" smtClean="0"/>
              <a:t>Outcomes of repair of complete </a:t>
            </a:r>
            <a:r>
              <a:rPr lang="en-US" altLang="ko-KR" dirty="0" err="1" smtClean="0"/>
              <a:t>atrioventricular</a:t>
            </a:r>
            <a:r>
              <a:rPr lang="en-US" altLang="ko-KR" dirty="0" smtClean="0"/>
              <a:t> septal defects (</a:t>
            </a:r>
            <a:r>
              <a:rPr lang="en-US" altLang="ko-KR" dirty="0" err="1" smtClean="0"/>
              <a:t>cAVSDs</a:t>
            </a:r>
            <a:r>
              <a:rPr lang="en-US" altLang="ko-KR" dirty="0" smtClean="0"/>
              <a:t>) have improved over the last decades. </a:t>
            </a:r>
          </a:p>
          <a:p>
            <a:pPr>
              <a:lnSpc>
                <a:spcPct val="100000"/>
              </a:lnSpc>
            </a:pPr>
            <a:r>
              <a:rPr lang="en-US" altLang="ko-KR" dirty="0" smtClean="0"/>
              <a:t>However, the need for reoperation following correction of </a:t>
            </a:r>
            <a:r>
              <a:rPr lang="en-US" altLang="ko-KR" dirty="0" err="1" smtClean="0"/>
              <a:t>cAVSD</a:t>
            </a:r>
            <a:r>
              <a:rPr lang="en-US" altLang="ko-KR" dirty="0" smtClean="0"/>
              <a:t> remains a major concern caused by left-sided </a:t>
            </a:r>
            <a:r>
              <a:rPr lang="en-US" altLang="ko-KR" dirty="0" err="1" smtClean="0"/>
              <a:t>atrioventricular</a:t>
            </a:r>
            <a:r>
              <a:rPr lang="en-US" altLang="ko-KR" dirty="0" smtClean="0"/>
              <a:t> valve regurgitation (LAVVR). </a:t>
            </a:r>
          </a:p>
          <a:p>
            <a:pPr>
              <a:lnSpc>
                <a:spcPct val="100000"/>
              </a:lnSpc>
            </a:pPr>
            <a:r>
              <a:rPr lang="en-US" altLang="ko-KR" dirty="0" smtClean="0"/>
              <a:t>We evaluated surgical outcome of reoperation for LAVVR repaired by leaflet patch augmentation</a:t>
            </a:r>
            <a:endParaRPr lang="ko-KR" altLang="en-US" dirty="0" smtClean="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Purpose</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6816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66178"/>
            <a:ext cx="10515600" cy="5119294"/>
          </a:xfrm>
        </p:spPr>
        <p:txBody>
          <a:bodyPr>
            <a:normAutofit fontScale="92500"/>
          </a:bodyPr>
          <a:lstStyle/>
          <a:p>
            <a:pPr>
              <a:lnSpc>
                <a:spcPct val="110000"/>
              </a:lnSpc>
            </a:pPr>
            <a:r>
              <a:rPr lang="en-US" altLang="ko-KR" dirty="0" smtClean="0"/>
              <a:t>Between </a:t>
            </a:r>
            <a:r>
              <a:rPr lang="en-US" altLang="ko-KR" dirty="0" smtClean="0"/>
              <a:t>April 2010 and April 2020, 28 consecutive patients with </a:t>
            </a:r>
            <a:r>
              <a:rPr lang="en-US" altLang="ko-KR" dirty="0" err="1" smtClean="0"/>
              <a:t>cAVSD</a:t>
            </a:r>
            <a:r>
              <a:rPr lang="en-US" altLang="ko-KR" dirty="0" smtClean="0"/>
              <a:t> underwent reoperation for LAVVR after repair of </a:t>
            </a:r>
            <a:r>
              <a:rPr lang="en-US" altLang="ko-KR" dirty="0" err="1" smtClean="0"/>
              <a:t>cAVSD</a:t>
            </a:r>
            <a:r>
              <a:rPr lang="en-US" altLang="ko-KR" dirty="0" smtClean="0"/>
              <a:t>. Of them, 10 patients underwent leaflet patch augmentation. </a:t>
            </a:r>
          </a:p>
          <a:p>
            <a:pPr>
              <a:lnSpc>
                <a:spcPct val="110000"/>
              </a:lnSpc>
            </a:pPr>
            <a:r>
              <a:rPr lang="en-US" altLang="ko-KR" dirty="0" smtClean="0"/>
              <a:t>Mean age at repair of </a:t>
            </a:r>
            <a:r>
              <a:rPr lang="en-US" altLang="ko-KR" dirty="0" err="1" smtClean="0"/>
              <a:t>cAVSD</a:t>
            </a:r>
            <a:r>
              <a:rPr lang="en-US" altLang="ko-KR" dirty="0" smtClean="0"/>
              <a:t> was 5.7±5.2 months (range, 14 days to 16 months</a:t>
            </a:r>
            <a:r>
              <a:rPr lang="en-US" altLang="ko-KR" dirty="0" smtClean="0"/>
              <a:t>)</a:t>
            </a:r>
          </a:p>
          <a:p>
            <a:pPr>
              <a:lnSpc>
                <a:spcPct val="110000"/>
              </a:lnSpc>
            </a:pPr>
            <a:r>
              <a:rPr lang="en-US" altLang="ko-KR" dirty="0" smtClean="0"/>
              <a:t>Mean </a:t>
            </a:r>
            <a:r>
              <a:rPr lang="en-US" altLang="ko-KR" dirty="0" smtClean="0"/>
              <a:t>age at reoperation for LAVVR was 22.2±16.3 months (range, 4 to 60 months). </a:t>
            </a:r>
          </a:p>
          <a:p>
            <a:pPr>
              <a:lnSpc>
                <a:spcPct val="110000"/>
              </a:lnSpc>
            </a:pPr>
            <a:r>
              <a:rPr lang="en-US" altLang="ko-KR" dirty="0" err="1" smtClean="0"/>
              <a:t>Rastelli</a:t>
            </a:r>
            <a:r>
              <a:rPr lang="en-US" altLang="ko-KR" dirty="0" smtClean="0"/>
              <a:t> </a:t>
            </a:r>
            <a:r>
              <a:rPr lang="en-US" altLang="ko-KR" dirty="0" smtClean="0"/>
              <a:t>type A of </a:t>
            </a:r>
            <a:r>
              <a:rPr lang="en-US" altLang="ko-KR" dirty="0" err="1" smtClean="0"/>
              <a:t>cAVSD</a:t>
            </a:r>
            <a:r>
              <a:rPr lang="en-US" altLang="ko-KR" dirty="0" smtClean="0"/>
              <a:t> : 10</a:t>
            </a:r>
          </a:p>
          <a:p>
            <a:pPr>
              <a:lnSpc>
                <a:spcPct val="110000"/>
              </a:lnSpc>
            </a:pPr>
            <a:r>
              <a:rPr lang="en-US" altLang="ko-KR" dirty="0" smtClean="0"/>
              <a:t>Double </a:t>
            </a:r>
            <a:r>
              <a:rPr lang="en-US" altLang="ko-KR" dirty="0" smtClean="0"/>
              <a:t>orifice of </a:t>
            </a:r>
            <a:r>
              <a:rPr lang="en-US" altLang="ko-KR" dirty="0" smtClean="0"/>
              <a:t>LAAV :  2 </a:t>
            </a:r>
          </a:p>
          <a:p>
            <a:pPr>
              <a:lnSpc>
                <a:spcPct val="110000"/>
              </a:lnSpc>
            </a:pPr>
            <a:r>
              <a:rPr lang="en-US" altLang="ko-KR" dirty="0"/>
              <a:t>P</a:t>
            </a:r>
            <a:r>
              <a:rPr lang="en-US" altLang="ko-KR" dirty="0" smtClean="0"/>
              <a:t>alliative surgery (pulmonary </a:t>
            </a:r>
            <a:r>
              <a:rPr lang="en-US" altLang="ko-KR" dirty="0" smtClean="0"/>
              <a:t>artery </a:t>
            </a:r>
            <a:r>
              <a:rPr lang="en-US" altLang="ko-KR" dirty="0" smtClean="0"/>
              <a:t>banding) </a:t>
            </a:r>
            <a:r>
              <a:rPr lang="en-US" altLang="ko-KR" dirty="0" smtClean="0"/>
              <a:t>: 3</a:t>
            </a:r>
            <a:endParaRPr lang="ko-KR" altLang="en-US" dirty="0" smtClean="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Methods</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8673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59407"/>
            <a:ext cx="10515600" cy="5031174"/>
          </a:xfrm>
        </p:spPr>
        <p:txBody>
          <a:bodyPr>
            <a:normAutofit fontScale="70000" lnSpcReduction="20000"/>
          </a:bodyPr>
          <a:lstStyle/>
          <a:p>
            <a:pPr>
              <a:lnSpc>
                <a:spcPct val="120000"/>
              </a:lnSpc>
            </a:pPr>
            <a:r>
              <a:rPr lang="en-US" altLang="ko-KR" dirty="0" smtClean="0"/>
              <a:t>The mean follow-up duration was 3.0</a:t>
            </a:r>
            <a:r>
              <a:rPr lang="ko-KR" altLang="ko-KR" dirty="0" smtClean="0"/>
              <a:t>±</a:t>
            </a:r>
            <a:r>
              <a:rPr lang="en-US" altLang="ko-KR" dirty="0" smtClean="0"/>
              <a:t>2.2 years after LAAV repair (range, 3.8 months to 7.6 years). </a:t>
            </a:r>
            <a:endParaRPr lang="en-US" altLang="ko-KR" dirty="0" smtClean="0"/>
          </a:p>
          <a:p>
            <a:pPr>
              <a:lnSpc>
                <a:spcPct val="120000"/>
              </a:lnSpc>
            </a:pPr>
            <a:r>
              <a:rPr lang="en-US" altLang="ko-KR" dirty="0" smtClean="0"/>
              <a:t>All </a:t>
            </a:r>
            <a:r>
              <a:rPr lang="en-US" altLang="ko-KR" dirty="0" smtClean="0"/>
              <a:t>patients survived. There was no operative and late mortality. </a:t>
            </a:r>
            <a:endParaRPr lang="en-US" altLang="ko-KR" dirty="0"/>
          </a:p>
          <a:p>
            <a:pPr>
              <a:lnSpc>
                <a:spcPct val="120000"/>
              </a:lnSpc>
            </a:pPr>
            <a:r>
              <a:rPr lang="en-US" altLang="ko-KR" dirty="0" smtClean="0"/>
              <a:t>4 </a:t>
            </a:r>
            <a:r>
              <a:rPr lang="en-US" altLang="ko-KR" dirty="0" smtClean="0"/>
              <a:t>patients underwent LAAV leaflet patch augmentation for severe LAVVR, 5 for moderate LAVVR, and 1 patient for mild LAVVR. </a:t>
            </a:r>
            <a:endParaRPr lang="en-US" altLang="ko-KR" dirty="0" smtClean="0"/>
          </a:p>
          <a:p>
            <a:pPr>
              <a:lnSpc>
                <a:spcPct val="120000"/>
              </a:lnSpc>
            </a:pPr>
            <a:r>
              <a:rPr lang="en-US" altLang="ko-KR" dirty="0" smtClean="0"/>
              <a:t>Patients </a:t>
            </a:r>
            <a:r>
              <a:rPr lang="en-US" altLang="ko-KR" dirty="0" smtClean="0"/>
              <a:t>also had LAVV stenosis for mild in 6, moderate stenosis in 3, and severe stenosis in one patient. </a:t>
            </a:r>
            <a:endParaRPr lang="en-US" altLang="ko-KR" dirty="0" smtClean="0"/>
          </a:p>
          <a:p>
            <a:pPr>
              <a:lnSpc>
                <a:spcPct val="120000"/>
              </a:lnSpc>
            </a:pPr>
            <a:r>
              <a:rPr lang="en-US" altLang="ko-KR" dirty="0"/>
              <a:t>L</a:t>
            </a:r>
            <a:r>
              <a:rPr lang="en-US" altLang="ko-KR" dirty="0" smtClean="0"/>
              <a:t>eft </a:t>
            </a:r>
            <a:r>
              <a:rPr lang="en-US" altLang="ko-KR" dirty="0" smtClean="0"/>
              <a:t>ventricular end diastolic dimension decreased from an average 30.0</a:t>
            </a:r>
            <a:r>
              <a:rPr lang="ko-KR" altLang="ko-KR" dirty="0" smtClean="0"/>
              <a:t>±</a:t>
            </a:r>
            <a:r>
              <a:rPr lang="en-US" altLang="ko-KR" dirty="0" smtClean="0"/>
              <a:t>4.7 mm preoperatively to 27.1</a:t>
            </a:r>
            <a:r>
              <a:rPr lang="ko-KR" altLang="ko-KR" dirty="0" smtClean="0"/>
              <a:t>±</a:t>
            </a:r>
            <a:r>
              <a:rPr lang="en-US" altLang="ko-KR" dirty="0" smtClean="0"/>
              <a:t>5.8 mm postoperatively (</a:t>
            </a:r>
            <a:r>
              <a:rPr lang="en-US" altLang="ko-KR" i="1" dirty="0" smtClean="0"/>
              <a:t>p</a:t>
            </a:r>
            <a:r>
              <a:rPr lang="en-US" altLang="ko-KR" dirty="0" smtClean="0"/>
              <a:t> &lt; 0.01). </a:t>
            </a:r>
            <a:endParaRPr lang="en-US" altLang="ko-KR" dirty="0" smtClean="0"/>
          </a:p>
          <a:p>
            <a:pPr>
              <a:lnSpc>
                <a:spcPct val="120000"/>
              </a:lnSpc>
            </a:pPr>
            <a:r>
              <a:rPr lang="en-US" altLang="ko-KR" dirty="0" smtClean="0"/>
              <a:t>Two </a:t>
            </a:r>
            <a:r>
              <a:rPr lang="en-US" altLang="ko-KR" dirty="0" smtClean="0"/>
              <a:t>patients finally underwent valve replacement or additional cleft closure for LAAV after leaflet patch augmentation caused by progression of LAVV regurgitation to severe grade and mean pressure gradient more than 10 mmHg. The rest was well maintained with less than moderate regurgitation and asymptomatic state at the last follow-up.</a:t>
            </a:r>
            <a:endParaRPr lang="ko-KR" altLang="en-US" dirty="0" smtClean="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Results</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2010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6156960" cy="1250315"/>
          </a:xfrm>
        </p:spPr>
        <p:txBody>
          <a:bodyPr/>
          <a:lstStyle/>
          <a:p>
            <a:endParaRPr lang="ko-KR" altLang="en-US" dirty="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pic>
        <p:nvPicPr>
          <p:cNvPr id="5" name="내용 개체 틀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0343" y="3274210"/>
            <a:ext cx="10515600" cy="2437578"/>
          </a:xfrm>
        </p:spPr>
      </p:pic>
      <p:sp>
        <p:nvSpPr>
          <p:cNvPr id="3" name="TextBox 2"/>
          <p:cNvSpPr txBox="1"/>
          <p:nvPr/>
        </p:nvSpPr>
        <p:spPr>
          <a:xfrm>
            <a:off x="838200" y="2121659"/>
            <a:ext cx="10515600" cy="830997"/>
          </a:xfrm>
          <a:prstGeom prst="rect">
            <a:avLst/>
          </a:prstGeom>
          <a:noFill/>
        </p:spPr>
        <p:txBody>
          <a:bodyPr wrap="square" rtlCol="0">
            <a:spAutoFit/>
          </a:bodyPr>
          <a:lstStyle/>
          <a:p>
            <a:pPr marL="285750" indent="-285750">
              <a:buFont typeface="Arial" panose="020B0604020202020204" pitchFamily="34" charset="0"/>
              <a:buChar char="•"/>
            </a:pPr>
            <a:r>
              <a:rPr lang="en-US" altLang="ko-KR" sz="2400" dirty="0"/>
              <a:t>Follow-up echocardiographic examination demonstrated significant improvement in LAVVR (</a:t>
            </a:r>
            <a:r>
              <a:rPr lang="en-US" altLang="ko-KR" sz="2400" i="1" dirty="0"/>
              <a:t>p</a:t>
            </a:r>
            <a:r>
              <a:rPr lang="en-US" altLang="ko-KR" sz="2400" dirty="0"/>
              <a:t> &lt; 0.01).</a:t>
            </a:r>
            <a:endParaRPr lang="ko-KR" altLang="en-US" sz="2400" dirty="0"/>
          </a:p>
        </p:txBody>
      </p:sp>
    </p:spTree>
    <p:extLst>
      <p:ext uri="{BB962C8B-B14F-4D97-AF65-F5344CB8AC3E}">
        <p14:creationId xmlns:p14="http://schemas.microsoft.com/office/powerpoint/2010/main" val="66573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5974080" cy="1189355"/>
          </a:xfrm>
        </p:spPr>
        <p:txBody>
          <a:bodyPr/>
          <a:lstStyle/>
          <a:p>
            <a:endParaRPr lang="ko-KR" altLang="en-US" dirty="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pic>
        <p:nvPicPr>
          <p:cNvPr id="5" name="내용 개체 틀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75032" y="1980900"/>
            <a:ext cx="6187519" cy="4351338"/>
          </a:xfrm>
        </p:spPr>
      </p:pic>
    </p:spTree>
    <p:extLst>
      <p:ext uri="{BB962C8B-B14F-4D97-AF65-F5344CB8AC3E}">
        <p14:creationId xmlns:p14="http://schemas.microsoft.com/office/powerpoint/2010/main" val="2833865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87252"/>
            <a:ext cx="10515600" cy="4351338"/>
          </a:xfrm>
        </p:spPr>
        <p:txBody>
          <a:bodyPr/>
          <a:lstStyle/>
          <a:p>
            <a:pPr>
              <a:lnSpc>
                <a:spcPct val="100000"/>
              </a:lnSpc>
            </a:pPr>
            <a:r>
              <a:rPr lang="en-US" altLang="ko-KR" dirty="0" smtClean="0"/>
              <a:t>LAAV repair by leaflet patch augmentation results in significant clinical improvement and lasting recovery in ventricular size and function. </a:t>
            </a:r>
          </a:p>
          <a:p>
            <a:pPr>
              <a:lnSpc>
                <a:spcPct val="100000"/>
              </a:lnSpc>
            </a:pPr>
            <a:r>
              <a:rPr lang="en-US" altLang="ko-KR" dirty="0" smtClean="0"/>
              <a:t>Especially in complex LAVV pathology with both regurgitation and stenosis, LAAV leaflet patch augmentation might be considered surgical option in young children before valve replacement associated with considerable valve-related morbidity.</a:t>
            </a:r>
            <a:endParaRPr lang="ko-KR" altLang="ko-KR" dirty="0" smtClean="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Conclusion</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840009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384</Words>
  <Application>Microsoft Office PowerPoint</Application>
  <PresentationFormat>와이드스크린</PresentationFormat>
  <Paragraphs>23</Paragraphs>
  <Slides>7</Slides>
  <Notes>0</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7</vt:i4>
      </vt:variant>
    </vt:vector>
  </HeadingPairs>
  <TitlesOfParts>
    <vt:vector size="10" baseType="lpstr">
      <vt:lpstr>맑은 고딕</vt:lpstr>
      <vt:lpstr>Arial</vt:lpstr>
      <vt:lpstr>Office 테마</vt:lpstr>
      <vt:lpstr>Clinical Outcome of Leaflet Patch Augmentation for Left Atrioventricular Valve Reoperation Following Repair of Complete Atrioventricular Septal Defect </vt:lpstr>
      <vt:lpstr>Purpose</vt:lpstr>
      <vt:lpstr>Methods</vt:lpstr>
      <vt:lpstr>Results</vt:lpstr>
      <vt:lpstr>PowerPoint 프레젠테이션</vt:lpstr>
      <vt:lpstr>PowerPoint 프레젠테이션</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Outcome of Leaflet Patch Augmentation for Left Atrioventricular Valve Reoperation Following Repair of Complete Atrioventricular Septal Defect </dc:title>
  <dc:creator>Microsoft 계정</dc:creator>
  <cp:lastModifiedBy>Microsoft 계정</cp:lastModifiedBy>
  <cp:revision>16</cp:revision>
  <dcterms:created xsi:type="dcterms:W3CDTF">2020-09-03T07:50:44Z</dcterms:created>
  <dcterms:modified xsi:type="dcterms:W3CDTF">2020-09-06T22:47:31Z</dcterms:modified>
</cp:coreProperties>
</file>