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6" r:id="rId4"/>
    <p:sldId id="265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56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98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748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506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25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913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3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5945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42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174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6929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407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D3F3B-AB5C-4F72-8259-5A3DE7001336}" type="datetimeFigureOut">
              <a:rPr lang="ko-KR" altLang="en-US" smtClean="0"/>
              <a:t>2020-08-27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3F01F-E85A-43F8-8D02-9A3536A81B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203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700808"/>
            <a:ext cx="770485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CT obstruction score =</a:t>
            </a:r>
            <a:r>
              <a:rPr lang="el-GR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Σ(</a:t>
            </a:r>
            <a:r>
              <a:rPr lang="en-US" altLang="ko-KR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ko-K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⋅</a:t>
            </a:r>
            <a:r>
              <a:rPr lang="en-US" altLang="ko-KR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103188">
              <a:buFont typeface="Wingdings" panose="05000000000000000000" pitchFamily="2" charset="2"/>
              <a:buChar char="Ø"/>
            </a:pP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, value of the proximal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thrombus in the pulmonary arterial tree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equal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 the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number of segmental branches arising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distally(minimum, 1; maximum, 20)</a:t>
            </a:r>
          </a:p>
          <a:p>
            <a:pPr marL="285750" indent="-103188">
              <a:buFont typeface="Wingdings" panose="05000000000000000000" pitchFamily="2" charset="2"/>
              <a:buChar char="Ø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i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, degree of obstruction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scored (0:no obstruction, 1:partial obstruction, 2:total obstruction)</a:t>
            </a:r>
          </a:p>
          <a:p>
            <a:endParaRPr lang="en-US" altLang="ko-K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arterial tree of each lung: 10 segmental arteries</a:t>
            </a:r>
          </a:p>
          <a:p>
            <a:pPr marL="342900" indent="-160338">
              <a:buFont typeface="Wingdings" panose="05000000000000000000" pitchFamily="2" charset="2"/>
              <a:buChar char="Ø"/>
            </a:pP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Three to the upper lobes</a:t>
            </a:r>
          </a:p>
          <a:p>
            <a:pPr marL="342900" indent="-160338">
              <a:buFont typeface="Wingdings" panose="05000000000000000000" pitchFamily="2" charset="2"/>
              <a:buChar char="Ø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Two to the middle lobe and to the lingual</a:t>
            </a:r>
          </a:p>
          <a:p>
            <a:pPr marL="342900" indent="-160338">
              <a:buFont typeface="Wingdings" panose="05000000000000000000" pitchFamily="2" charset="2"/>
              <a:buChar char="Ø"/>
            </a:pPr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Five to the lower lobes</a:t>
            </a:r>
          </a:p>
          <a:p>
            <a:pPr marL="342900" indent="-160338">
              <a:buFont typeface="Wingdings" panose="05000000000000000000" pitchFamily="2" charset="2"/>
              <a:buChar char="Ø"/>
            </a:pPr>
            <a:endParaRPr lang="en-US" altLang="ko-K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Maximal CT obstruction score = 20 + 20 = 40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CT obstruction score</a:t>
            </a:r>
            <a:b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Qanadli</a:t>
            </a:r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et. al. </a:t>
            </a:r>
            <a:r>
              <a:rPr lang="en-US" altLang="ko-KR" sz="3600" i="1" dirty="0">
                <a:latin typeface="Arial" panose="020B0604020202020204" pitchFamily="34" charset="0"/>
                <a:cs typeface="Arial" panose="020B0604020202020204" pitchFamily="34" charset="0"/>
              </a:rPr>
              <a:t>AJR </a:t>
            </a:r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2001;176:1415–1420)</a:t>
            </a:r>
            <a:endParaRPr lang="ko-KR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8864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endParaRPr lang="ko-KR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272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RV/LV ratio</a:t>
            </a:r>
            <a:r>
              <a:rPr lang="en-US" altLang="ko-KR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3600" dirty="0">
                <a:latin typeface="Arial" panose="020B0604020202020204" pitchFamily="34" charset="0"/>
                <a:cs typeface="Arial" panose="020B0604020202020204" pitchFamily="34" charset="0"/>
              </a:rPr>
              <a:t>Radiology 2005; </a:t>
            </a:r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235:798–803)</a:t>
            </a:r>
            <a:b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ko-KR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768" y="1988840"/>
            <a:ext cx="3833470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18864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endParaRPr lang="ko-KR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278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3491880" y="476672"/>
            <a:ext cx="1872208" cy="57606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Massive PTE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(n=39) 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611560" y="1402025"/>
            <a:ext cx="2160240" cy="57606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shock(n=16)</a:t>
            </a:r>
          </a:p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(CPR(n=13)) </a:t>
            </a:r>
            <a:endParaRPr lang="ko-KR" altLang="en-US" sz="1400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5947954" y="1402025"/>
            <a:ext cx="2296454" cy="57606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 circulation under</a:t>
            </a:r>
          </a:p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Inotropic support (n=23)</a:t>
            </a:r>
            <a:endParaRPr lang="ko-KR" altLang="en-US" sz="1400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687325" y="4403837"/>
            <a:ext cx="1512168" cy="68984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ECMO(n=15)</a:t>
            </a:r>
            <a:endParaRPr lang="ko-KR" altLang="en-US" sz="1600" dirty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3779647" y="4311817"/>
            <a:ext cx="1820607" cy="69169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Intensive care with mechanical ventilation</a:t>
            </a: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(n=7)</a:t>
            </a:r>
            <a:endParaRPr lang="ko-KR" altLang="en-US" sz="1200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3238554" y="2060848"/>
            <a:ext cx="2192343" cy="5957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Delayed shock(n=5)</a:t>
            </a:r>
          </a:p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(CPR(n=2))</a:t>
            </a:r>
            <a:endParaRPr lang="ko-KR" altLang="en-US" sz="1600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6505818" y="4273100"/>
            <a:ext cx="1810598" cy="7400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Intensive care without mechanical ventilation  </a:t>
            </a: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(n=18)</a:t>
            </a:r>
            <a:endParaRPr lang="ko-KR" altLang="en-US" sz="1200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6619256" y="5611917"/>
            <a:ext cx="1429308" cy="46340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survivors</a:t>
            </a:r>
            <a:endParaRPr lang="ko-KR" altLang="en-US" sz="1400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3888151" y="5611917"/>
            <a:ext cx="1429308" cy="46340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survivors</a:t>
            </a:r>
            <a:endParaRPr lang="ko-KR" altLang="en-US" sz="1400" dirty="0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728755" y="5600937"/>
            <a:ext cx="1429308" cy="46340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survivors</a:t>
            </a:r>
            <a:endParaRPr lang="ko-KR" altLang="en-US" sz="1400" dirty="0"/>
          </a:p>
        </p:txBody>
      </p:sp>
      <p:cxnSp>
        <p:nvCxnSpPr>
          <p:cNvPr id="49" name="직선 화살표 연결선 48"/>
          <p:cNvCxnSpPr/>
          <p:nvPr/>
        </p:nvCxnSpPr>
        <p:spPr>
          <a:xfrm flipH="1">
            <a:off x="5497176" y="1978088"/>
            <a:ext cx="423800" cy="29878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50"/>
          <p:cNvCxnSpPr>
            <a:stCxn id="4" idx="2"/>
          </p:cNvCxnSpPr>
          <p:nvPr/>
        </p:nvCxnSpPr>
        <p:spPr>
          <a:xfrm rot="5400000">
            <a:off x="189973" y="2909388"/>
            <a:ext cx="2433007" cy="570409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꺾인 연결선 85"/>
          <p:cNvCxnSpPr/>
          <p:nvPr/>
        </p:nvCxnSpPr>
        <p:spPr>
          <a:xfrm rot="16200000" flipH="1">
            <a:off x="2188652" y="2079101"/>
            <a:ext cx="2324839" cy="2122815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꺾인 연결선 88"/>
          <p:cNvCxnSpPr/>
          <p:nvPr/>
        </p:nvCxnSpPr>
        <p:spPr>
          <a:xfrm rot="5400000">
            <a:off x="1987011" y="2693519"/>
            <a:ext cx="1736749" cy="1698401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/>
          <p:cNvCxnSpPr/>
          <p:nvPr/>
        </p:nvCxnSpPr>
        <p:spPr>
          <a:xfrm>
            <a:off x="5076056" y="2656567"/>
            <a:ext cx="0" cy="16667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91"/>
          <p:cNvCxnSpPr/>
          <p:nvPr/>
        </p:nvCxnSpPr>
        <p:spPr>
          <a:xfrm flipH="1">
            <a:off x="1425123" y="5148329"/>
            <a:ext cx="97" cy="39795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/>
          <p:cNvCxnSpPr/>
          <p:nvPr/>
        </p:nvCxnSpPr>
        <p:spPr>
          <a:xfrm flipH="1">
            <a:off x="4607484" y="5113568"/>
            <a:ext cx="97" cy="39795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/>
          <p:cNvCxnSpPr/>
          <p:nvPr/>
        </p:nvCxnSpPr>
        <p:spPr>
          <a:xfrm flipH="1">
            <a:off x="7347225" y="5108917"/>
            <a:ext cx="97" cy="39795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/>
          <p:cNvCxnSpPr/>
          <p:nvPr/>
        </p:nvCxnSpPr>
        <p:spPr>
          <a:xfrm>
            <a:off x="7333910" y="1978088"/>
            <a:ext cx="0" cy="22950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1003271" y="2845326"/>
            <a:ext cx="75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n=13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304504" y="2777508"/>
            <a:ext cx="75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n=3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931124" y="3744942"/>
            <a:ext cx="75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n=2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041826" y="3262069"/>
            <a:ext cx="75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n=4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5" name="직선 연결선 104"/>
          <p:cNvCxnSpPr/>
          <p:nvPr/>
        </p:nvCxnSpPr>
        <p:spPr>
          <a:xfrm flipH="1">
            <a:off x="2791567" y="1052736"/>
            <a:ext cx="700313" cy="4320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 flipH="1" flipV="1">
            <a:off x="5364088" y="1052736"/>
            <a:ext cx="583866" cy="36099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23528" y="18864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2</a:t>
            </a:r>
            <a:endParaRPr lang="ko-KR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7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009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2682</TotalTime>
  <Words>159</Words>
  <Application>Microsoft Office PowerPoint</Application>
  <PresentationFormat>화면 슬라이드 쇼(4:3)</PresentationFormat>
  <Paragraphs>35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Wingdings</vt:lpstr>
      <vt:lpstr>Office 테마</vt:lpstr>
      <vt:lpstr>CT obstruction score (Qanadli et. al. AJR 2001;176:1415–1420)</vt:lpstr>
      <vt:lpstr> RV/LV ratio (Radiology 2005; 235:798–803) 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심형태</dc:creator>
  <cp:lastModifiedBy>user</cp:lastModifiedBy>
  <cp:revision>21</cp:revision>
  <dcterms:created xsi:type="dcterms:W3CDTF">2019-08-24T07:26:33Z</dcterms:created>
  <dcterms:modified xsi:type="dcterms:W3CDTF">2020-08-27T12:51:57Z</dcterms:modified>
</cp:coreProperties>
</file>