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73" r:id="rId2"/>
    <p:sldId id="274" r:id="rId3"/>
    <p:sldId id="262" r:id="rId4"/>
    <p:sldId id="275" r:id="rId5"/>
    <p:sldId id="276" r:id="rId6"/>
    <p:sldId id="277" r:id="rId7"/>
    <p:sldId id="269" r:id="rId8"/>
    <p:sldId id="270" r:id="rId9"/>
    <p:sldId id="266" r:id="rId10"/>
    <p:sldId id="271" r:id="rId11"/>
    <p:sldId id="278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90" y="28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msung\Desktop\AVR%20TAP%20tota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msung\Desktop\AVR%20TAP%20tota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graph!$F$37</c:f>
              <c:strCache>
                <c:ptCount val="1"/>
                <c:pt idx="0">
                  <c:v>non-TAP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graph!$E$38:$E$42</c:f>
              <c:strCache>
                <c:ptCount val="5"/>
                <c:pt idx="0">
                  <c:v>Preop</c:v>
                </c:pt>
                <c:pt idx="1">
                  <c:v>Postop</c:v>
                </c:pt>
                <c:pt idx="2">
                  <c:v>1y</c:v>
                </c:pt>
                <c:pt idx="3">
                  <c:v>3y</c:v>
                </c:pt>
                <c:pt idx="4">
                  <c:v>5y</c:v>
                </c:pt>
              </c:strCache>
            </c:strRef>
          </c:cat>
          <c:val>
            <c:numRef>
              <c:f>graph!$F$38:$F$42</c:f>
              <c:numCache>
                <c:formatCode>General</c:formatCode>
                <c:ptCount val="5"/>
                <c:pt idx="0">
                  <c:v>10.9</c:v>
                </c:pt>
                <c:pt idx="1">
                  <c:v>6.8</c:v>
                </c:pt>
                <c:pt idx="2">
                  <c:v>12</c:v>
                </c:pt>
                <c:pt idx="3">
                  <c:v>9.5</c:v>
                </c:pt>
                <c:pt idx="4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7C-416A-A120-D55ED1107DD0}"/>
            </c:ext>
          </c:extLst>
        </c:ser>
        <c:ser>
          <c:idx val="1"/>
          <c:order val="1"/>
          <c:tx>
            <c:strRef>
              <c:f>graph!$G$37</c:f>
              <c:strCache>
                <c:ptCount val="1"/>
                <c:pt idx="0">
                  <c:v>TAP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graph!$E$38:$E$42</c:f>
              <c:strCache>
                <c:ptCount val="5"/>
                <c:pt idx="0">
                  <c:v>Preop</c:v>
                </c:pt>
                <c:pt idx="1">
                  <c:v>Postop</c:v>
                </c:pt>
                <c:pt idx="2">
                  <c:v>1y</c:v>
                </c:pt>
                <c:pt idx="3">
                  <c:v>3y</c:v>
                </c:pt>
                <c:pt idx="4">
                  <c:v>5y</c:v>
                </c:pt>
              </c:strCache>
            </c:strRef>
          </c:cat>
          <c:val>
            <c:numRef>
              <c:f>graph!$G$38:$G$42</c:f>
              <c:numCache>
                <c:formatCode>General</c:formatCode>
                <c:ptCount val="5"/>
                <c:pt idx="0">
                  <c:v>22.7</c:v>
                </c:pt>
                <c:pt idx="1">
                  <c:v>9.5</c:v>
                </c:pt>
                <c:pt idx="2">
                  <c:v>5.6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7C-416A-A120-D55ED1107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16485824"/>
        <c:axId val="1116480832"/>
      </c:barChart>
      <c:catAx>
        <c:axId val="111648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16480832"/>
        <c:crosses val="autoZero"/>
        <c:auto val="1"/>
        <c:lblAlgn val="ctr"/>
        <c:lblOffset val="100"/>
        <c:noMultiLvlLbl val="0"/>
      </c:catAx>
      <c:valAx>
        <c:axId val="111648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1648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9469201245667733"/>
          <c:y val="7.1922212857393655E-2"/>
          <c:w val="0.20909563952935808"/>
          <c:h val="0.191890278023426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graph!$F$37</c:f>
              <c:strCache>
                <c:ptCount val="1"/>
                <c:pt idx="0">
                  <c:v>non-TAP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graph!$E$38:$E$42</c:f>
              <c:strCache>
                <c:ptCount val="5"/>
                <c:pt idx="0">
                  <c:v>Preop</c:v>
                </c:pt>
                <c:pt idx="1">
                  <c:v>Postop</c:v>
                </c:pt>
                <c:pt idx="2">
                  <c:v>1y</c:v>
                </c:pt>
                <c:pt idx="3">
                  <c:v>3y</c:v>
                </c:pt>
                <c:pt idx="4">
                  <c:v>5y</c:v>
                </c:pt>
              </c:strCache>
            </c:strRef>
          </c:cat>
          <c:val>
            <c:numRef>
              <c:f>graph!$F$38:$F$42</c:f>
              <c:numCache>
                <c:formatCode>General</c:formatCode>
                <c:ptCount val="5"/>
                <c:pt idx="0">
                  <c:v>10.9</c:v>
                </c:pt>
                <c:pt idx="1">
                  <c:v>6.8</c:v>
                </c:pt>
                <c:pt idx="2">
                  <c:v>12</c:v>
                </c:pt>
                <c:pt idx="3">
                  <c:v>9.5</c:v>
                </c:pt>
                <c:pt idx="4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CD-4769-86EE-B59C98066F22}"/>
            </c:ext>
          </c:extLst>
        </c:ser>
        <c:ser>
          <c:idx val="1"/>
          <c:order val="1"/>
          <c:tx>
            <c:strRef>
              <c:f>graph!$G$37</c:f>
              <c:strCache>
                <c:ptCount val="1"/>
                <c:pt idx="0">
                  <c:v>TAP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graph!$E$38:$E$42</c:f>
              <c:strCache>
                <c:ptCount val="5"/>
                <c:pt idx="0">
                  <c:v>Preop</c:v>
                </c:pt>
                <c:pt idx="1">
                  <c:v>Postop</c:v>
                </c:pt>
                <c:pt idx="2">
                  <c:v>1y</c:v>
                </c:pt>
                <c:pt idx="3">
                  <c:v>3y</c:v>
                </c:pt>
                <c:pt idx="4">
                  <c:v>5y</c:v>
                </c:pt>
              </c:strCache>
            </c:strRef>
          </c:cat>
          <c:val>
            <c:numRef>
              <c:f>graph!$G$38:$G$42</c:f>
              <c:numCache>
                <c:formatCode>General</c:formatCode>
                <c:ptCount val="5"/>
                <c:pt idx="0">
                  <c:v>22.7</c:v>
                </c:pt>
                <c:pt idx="1">
                  <c:v>9.5</c:v>
                </c:pt>
                <c:pt idx="2">
                  <c:v>5.6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CD-4769-86EE-B59C98066F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16485824"/>
        <c:axId val="1116480832"/>
      </c:barChart>
      <c:catAx>
        <c:axId val="111648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16480832"/>
        <c:crosses val="autoZero"/>
        <c:auto val="1"/>
        <c:lblAlgn val="ctr"/>
        <c:lblOffset val="100"/>
        <c:noMultiLvlLbl val="0"/>
      </c:catAx>
      <c:valAx>
        <c:axId val="111648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1648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241117402060996"/>
          <c:y val="6.0201531848245435E-2"/>
          <c:w val="0.20909559812809317"/>
          <c:h val="0.215470554024755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F61E85-ADEA-4A65-8A46-D9FA7CD3B4B0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C7AC3-00EB-4064-BA70-ED1D849634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2013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912E5-CE23-4343-A9B0-4505431B892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94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SR conversion in raw </a:t>
            </a:r>
            <a:r>
              <a:rPr lang="en-US" altLang="ko-KR" dirty="0" smtClean="0"/>
              <a:t>cohort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C7AC3-00EB-4064-BA70-ED1D8496346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8966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SR conversion in raw </a:t>
            </a:r>
            <a:r>
              <a:rPr lang="en-US" altLang="ko-KR" dirty="0" smtClean="0"/>
              <a:t>cohort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C7AC3-00EB-4064-BA70-ED1D8496346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9550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SR conversion in raw </a:t>
            </a:r>
            <a:r>
              <a:rPr lang="en-US" altLang="ko-KR" dirty="0" smtClean="0"/>
              <a:t>cohort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C7AC3-00EB-4064-BA70-ED1D8496346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3729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467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331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0865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553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5675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534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50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239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0845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0440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CED42-E8B8-4EF7-924A-FE6CFD7E755F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4963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ED42-E8B8-4EF7-924A-FE6CFD7E755F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523B6-54EF-4CA9-A1B8-8921213F6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926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ko-KR" sz="4000" b="1" dirty="0" smtClean="0"/>
              <a:t>The impact of prophylactic tricuspid repair in concomitant </a:t>
            </a:r>
            <a:r>
              <a:rPr lang="en-US" altLang="ko-KR" sz="4000" b="1" dirty="0" err="1" smtClean="0"/>
              <a:t>bioprosthetic</a:t>
            </a:r>
            <a:r>
              <a:rPr lang="en-US" altLang="ko-KR" sz="4000" b="1" dirty="0" smtClean="0"/>
              <a:t> aortic valve</a:t>
            </a:r>
            <a:r>
              <a:rPr lang="ko-KR" altLang="en-US" sz="4000" b="1" dirty="0" smtClean="0"/>
              <a:t> </a:t>
            </a:r>
            <a:r>
              <a:rPr lang="en-US" altLang="ko-KR" sz="4000" b="1" dirty="0" smtClean="0"/>
              <a:t>replacement</a:t>
            </a:r>
            <a:endParaRPr lang="ko-KR" altLang="en-US" sz="40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4558968"/>
            <a:ext cx="6858000" cy="1655762"/>
          </a:xfrm>
        </p:spPr>
        <p:txBody>
          <a:bodyPr/>
          <a:lstStyle/>
          <a:p>
            <a:pPr algn="r"/>
            <a:r>
              <a:rPr lang="en-US" altLang="ko-KR" dirty="0" smtClean="0"/>
              <a:t>Fellow </a:t>
            </a:r>
            <a:r>
              <a:rPr lang="ko-KR" altLang="en-US" dirty="0" smtClean="0"/>
              <a:t>박일근</a:t>
            </a:r>
            <a:endParaRPr lang="en-US" altLang="ko-KR" dirty="0" smtClean="0"/>
          </a:p>
          <a:p>
            <a:pPr algn="r"/>
            <a:r>
              <a:rPr lang="en-US" altLang="ko-KR" dirty="0" smtClean="0"/>
              <a:t>Professor </a:t>
            </a:r>
            <a:r>
              <a:rPr lang="ko-KR" altLang="en-US" dirty="0" err="1" smtClean="0"/>
              <a:t>조양현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6839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Management of mild to moderate tricuspid regurgitation (TR) in patients with left-sided valve surgery is not clearly defined. </a:t>
            </a:r>
          </a:p>
          <a:p>
            <a:pPr lvl="1"/>
            <a:r>
              <a:rPr lang="en-US" altLang="ko-KR" dirty="0" smtClean="0"/>
              <a:t>In mitral valve surgery, concomitant tricuspid </a:t>
            </a:r>
            <a:r>
              <a:rPr lang="en-US" altLang="ko-KR" dirty="0" err="1" smtClean="0"/>
              <a:t>annuloplasty</a:t>
            </a:r>
            <a:r>
              <a:rPr lang="en-US" altLang="ko-KR" dirty="0" smtClean="0"/>
              <a:t> had beneficial impact on long-term right sided remodeling (JACC, Joanna </a:t>
            </a:r>
            <a:r>
              <a:rPr lang="en-US" altLang="ko-KR" dirty="0" err="1" smtClean="0"/>
              <a:t>Chikwe</a:t>
            </a:r>
            <a:r>
              <a:rPr lang="en-US" altLang="ko-KR" dirty="0" smtClean="0"/>
              <a:t>, et al., 2015) 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In aortic</a:t>
            </a:r>
            <a:r>
              <a:rPr lang="ko-KR" altLang="en-US" dirty="0" smtClean="0"/>
              <a:t> </a:t>
            </a:r>
            <a:r>
              <a:rPr lang="en-US" altLang="ko-KR" dirty="0" smtClean="0"/>
              <a:t>valve surgery, the impact of prophylactic tricuspid repair is not defined.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7711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1450" y="197443"/>
            <a:ext cx="7886700" cy="679903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altLang="ko-KR" sz="4000" b="1" dirty="0">
                <a:latin typeface="Garamond" panose="02020404030301010803" pitchFamily="18" charset="0"/>
              </a:rPr>
              <a:t>Figure</a:t>
            </a:r>
            <a:r>
              <a:rPr lang="ko-KR" altLang="en-US" sz="4000" b="1" dirty="0">
                <a:latin typeface="Garamond" panose="02020404030301010803" pitchFamily="18" charset="0"/>
              </a:rPr>
              <a:t> </a:t>
            </a:r>
            <a:r>
              <a:rPr lang="en-US" altLang="ko-KR" sz="4000" b="1" dirty="0">
                <a:latin typeface="Garamond" panose="02020404030301010803" pitchFamily="18" charset="0"/>
              </a:rPr>
              <a:t>1</a:t>
            </a:r>
            <a:r>
              <a:rPr lang="ko-KR" altLang="en-US" sz="4000" b="1" dirty="0"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27" name="직사각형 26"/>
          <p:cNvSpPr/>
          <p:nvPr/>
        </p:nvSpPr>
        <p:spPr bwMode="auto">
          <a:xfrm>
            <a:off x="855648" y="1512245"/>
            <a:ext cx="4199193" cy="88052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From 1994 to </a:t>
            </a:r>
            <a:r>
              <a:rPr lang="en-US" altLang="ko-KR" sz="1600" dirty="0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2019, patients with mild</a:t>
            </a:r>
            <a:r>
              <a:rPr lang="ko-KR" altLang="en-US" sz="1600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to moderate </a:t>
            </a:r>
            <a:r>
              <a:rPr lang="en-US" altLang="ko-KR" sz="1600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tricuspid </a:t>
            </a:r>
            <a:r>
              <a:rPr lang="en-US" altLang="ko-KR" sz="1600" dirty="0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regurgitation and severe aortic stenosis who underwent </a:t>
            </a:r>
            <a:r>
              <a:rPr lang="en-US" altLang="ko-KR" sz="1600" dirty="0">
                <a:solidFill>
                  <a:schemeClr val="tx1"/>
                </a:solidFill>
                <a:latin typeface="Garamond" panose="02020404030301010803" pitchFamily="18" charset="0"/>
              </a:rPr>
              <a:t>aortic</a:t>
            </a:r>
            <a:r>
              <a:rPr lang="ko-KR" altLang="en-US" sz="1600" dirty="0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valve replacement</a:t>
            </a:r>
            <a:endParaRPr lang="en-US" altLang="ko-KR" sz="1600" dirty="0">
              <a:solidFill>
                <a:schemeClr val="tx1"/>
              </a:solidFill>
              <a:latin typeface="Garamond" panose="02020404030301010803" pitchFamily="18" charset="0"/>
              <a:ea typeface="+mj-ea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2996577" y="4729829"/>
            <a:ext cx="2088214" cy="8437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TAP </a:t>
            </a:r>
            <a:r>
              <a:rPr lang="en-US" altLang="ko-KR" sz="1600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group : </a:t>
            </a:r>
          </a:p>
          <a:p>
            <a:pPr algn="ctr">
              <a:defRPr/>
            </a:pPr>
            <a:r>
              <a:rPr lang="en-US" altLang="ko-KR" sz="1600" b="1" dirty="0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31 </a:t>
            </a:r>
            <a:r>
              <a:rPr lang="en-US" altLang="ko-KR" sz="1600" b="1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patients</a:t>
            </a:r>
          </a:p>
        </p:txBody>
      </p:sp>
      <p:cxnSp>
        <p:nvCxnSpPr>
          <p:cNvPr id="29" name="직선 연결선 28"/>
          <p:cNvCxnSpPr/>
          <p:nvPr/>
        </p:nvCxnSpPr>
        <p:spPr bwMode="auto">
          <a:xfrm>
            <a:off x="2969251" y="2401896"/>
            <a:ext cx="0" cy="432048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 bwMode="auto">
          <a:xfrm>
            <a:off x="5109052" y="2050423"/>
            <a:ext cx="3700840" cy="1395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Exclusion</a:t>
            </a:r>
          </a:p>
          <a:p>
            <a:pPr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Concomitant mitral valve repair or replacement </a:t>
            </a:r>
          </a:p>
          <a:p>
            <a:pPr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Concomitant mechanical </a:t>
            </a:r>
            <a:r>
              <a:rPr lang="en-US" altLang="ko-KR" sz="1600" dirty="0">
                <a:solidFill>
                  <a:schemeClr val="tx1"/>
                </a:solidFill>
                <a:latin typeface="Garamond" panose="02020404030301010803" pitchFamily="18" charset="0"/>
              </a:rPr>
              <a:t>aortic</a:t>
            </a:r>
            <a:r>
              <a:rPr lang="en-US" altLang="ko-KR" sz="1600" dirty="0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 valve</a:t>
            </a:r>
            <a:r>
              <a:rPr lang="ko-KR" altLang="en-US" sz="1600" dirty="0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replacement</a:t>
            </a:r>
          </a:p>
        </p:txBody>
      </p:sp>
      <p:cxnSp>
        <p:nvCxnSpPr>
          <p:cNvPr id="17" name="직선 연결선 16"/>
          <p:cNvCxnSpPr/>
          <p:nvPr/>
        </p:nvCxnSpPr>
        <p:spPr bwMode="auto">
          <a:xfrm>
            <a:off x="2969251" y="2617920"/>
            <a:ext cx="2139801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 bwMode="auto">
          <a:xfrm>
            <a:off x="1339093" y="2833944"/>
            <a:ext cx="3232305" cy="9119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 err="1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Bioprosthetic</a:t>
            </a:r>
            <a:r>
              <a:rPr lang="en-US" altLang="ko-KR" sz="1600" dirty="0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 AVR (n=120)</a:t>
            </a:r>
            <a:endParaRPr lang="en-US" altLang="ko-KR" sz="1600" dirty="0">
              <a:solidFill>
                <a:schemeClr val="tx1"/>
              </a:solidFill>
              <a:latin typeface="Garamond" panose="02020404030301010803" pitchFamily="18" charset="0"/>
              <a:ea typeface="+mj-ea"/>
            </a:endParaRPr>
          </a:p>
        </p:txBody>
      </p:sp>
      <p:cxnSp>
        <p:nvCxnSpPr>
          <p:cNvPr id="22" name="직선 연결선 21"/>
          <p:cNvCxnSpPr/>
          <p:nvPr/>
        </p:nvCxnSpPr>
        <p:spPr bwMode="auto">
          <a:xfrm flipH="1">
            <a:off x="2955246" y="3732720"/>
            <a:ext cx="1904" cy="32536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 bwMode="auto">
          <a:xfrm>
            <a:off x="1789602" y="4070665"/>
            <a:ext cx="2251082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 bwMode="auto">
          <a:xfrm>
            <a:off x="4043114" y="4058081"/>
            <a:ext cx="0" cy="62025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 bwMode="auto">
          <a:xfrm>
            <a:off x="1789601" y="4082835"/>
            <a:ext cx="0" cy="609273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 bwMode="auto">
          <a:xfrm>
            <a:off x="758779" y="4729829"/>
            <a:ext cx="2061645" cy="8437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Non-TAP </a:t>
            </a:r>
            <a:r>
              <a:rPr lang="en-US" altLang="ko-KR" sz="1600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group :</a:t>
            </a:r>
          </a:p>
          <a:p>
            <a:pPr algn="ctr">
              <a:defRPr/>
            </a:pPr>
            <a:r>
              <a:rPr lang="en-US" altLang="ko-KR" sz="1600" b="1" dirty="0" smtClean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89 </a:t>
            </a:r>
            <a:r>
              <a:rPr lang="en-US" altLang="ko-KR" sz="1600" b="1" dirty="0">
                <a:solidFill>
                  <a:schemeClr val="tx1"/>
                </a:solidFill>
                <a:latin typeface="Garamond" panose="02020404030301010803" pitchFamily="18" charset="0"/>
                <a:ea typeface="+mj-ea"/>
              </a:rPr>
              <a:t>patients </a:t>
            </a:r>
          </a:p>
        </p:txBody>
      </p:sp>
    </p:spTree>
    <p:extLst>
      <p:ext uri="{BB962C8B-B14F-4D97-AF65-F5344CB8AC3E}">
        <p14:creationId xmlns:p14="http://schemas.microsoft.com/office/powerpoint/2010/main" val="339948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3847787"/>
              </p:ext>
            </p:extLst>
          </p:nvPr>
        </p:nvGraphicFramePr>
        <p:xfrm>
          <a:off x="1371602" y="432760"/>
          <a:ext cx="6017281" cy="61378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1122">
                  <a:extLst>
                    <a:ext uri="{9D8B030D-6E8A-4147-A177-3AD203B41FA5}">
                      <a16:colId xmlns:a16="http://schemas.microsoft.com/office/drawing/2014/main" val="2216925658"/>
                    </a:ext>
                  </a:extLst>
                </a:gridCol>
                <a:gridCol w="1257071">
                  <a:extLst>
                    <a:ext uri="{9D8B030D-6E8A-4147-A177-3AD203B41FA5}">
                      <a16:colId xmlns:a16="http://schemas.microsoft.com/office/drawing/2014/main" val="2457685177"/>
                    </a:ext>
                  </a:extLst>
                </a:gridCol>
                <a:gridCol w="940461">
                  <a:extLst>
                    <a:ext uri="{9D8B030D-6E8A-4147-A177-3AD203B41FA5}">
                      <a16:colId xmlns:a16="http://schemas.microsoft.com/office/drawing/2014/main" val="3665274952"/>
                    </a:ext>
                  </a:extLst>
                </a:gridCol>
                <a:gridCol w="888627">
                  <a:extLst>
                    <a:ext uri="{9D8B030D-6E8A-4147-A177-3AD203B41FA5}">
                      <a16:colId xmlns:a16="http://schemas.microsoft.com/office/drawing/2014/main" val="2393237468"/>
                    </a:ext>
                  </a:extLst>
                </a:gridCol>
              </a:tblGrid>
              <a:tr h="217144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>
                          <a:effectLst/>
                        </a:rPr>
                        <a:t>Variable</a:t>
                      </a:r>
                      <a:endParaRPr lang="ko-KR" sz="18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Total patients</a:t>
                      </a:r>
                      <a:endParaRPr lang="ko-KR" sz="18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03126"/>
                  </a:ext>
                </a:extLst>
              </a:tr>
              <a:tr h="4342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Non-TAP group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(n=89)</a:t>
                      </a:r>
                      <a:endParaRPr lang="ko-KR" sz="1800">
                        <a:effectLst/>
                        <a:latin typeface="Cambria" panose="02040503050406030204" pitchFamily="18" charset="0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TAP group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(n=31)</a:t>
                      </a:r>
                      <a:endParaRPr lang="ko-KR" sz="18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p-value</a:t>
                      </a:r>
                      <a:endParaRPr lang="ko-KR" sz="18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/>
                </a:tc>
                <a:extLst>
                  <a:ext uri="{0D108BD9-81ED-4DB2-BD59-A6C34878D82A}">
                    <a16:rowId xmlns:a16="http://schemas.microsoft.com/office/drawing/2014/main" val="1803269317"/>
                  </a:ext>
                </a:extLst>
              </a:tr>
              <a:tr h="7374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>
                          <a:effectLst/>
                        </a:rPr>
                        <a:t>Age, years</a:t>
                      </a:r>
                      <a:endParaRPr lang="ko-KR" sz="18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>
                          <a:effectLst/>
                        </a:rPr>
                        <a:t>Male sex, n (%)</a:t>
                      </a:r>
                      <a:endParaRPr lang="ko-KR" sz="18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>
                          <a:effectLst/>
                        </a:rPr>
                        <a:t>BSA</a:t>
                      </a:r>
                      <a:endParaRPr lang="ko-KR" sz="18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73.6</a:t>
                      </a:r>
                      <a:r>
                        <a:rPr lang="en-US" sz="1800" dirty="0">
                          <a:effectLst/>
                        </a:rPr>
                        <a:t>±</a:t>
                      </a:r>
                      <a:r>
                        <a:rPr lang="en-US" sz="1400" kern="1200" dirty="0">
                          <a:effectLst/>
                        </a:rPr>
                        <a:t>6.4</a:t>
                      </a:r>
                      <a:endParaRPr lang="ko-KR" sz="1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r>
                        <a:rPr lang="en-US" sz="1400" kern="1200" dirty="0" smtClean="0">
                          <a:effectLst/>
                        </a:rPr>
                        <a:t>37 (41.6%)</a:t>
                      </a:r>
                      <a:endParaRPr lang="ko-KR" sz="1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1.6</a:t>
                      </a:r>
                      <a:r>
                        <a:rPr lang="en-US" sz="1800" dirty="0">
                          <a:effectLst/>
                        </a:rPr>
                        <a:t>±</a:t>
                      </a:r>
                      <a:r>
                        <a:rPr lang="en-US" sz="1400" kern="1200" dirty="0">
                          <a:effectLst/>
                        </a:rPr>
                        <a:t>0.2</a:t>
                      </a:r>
                      <a:endParaRPr lang="ko-KR" sz="1800" dirty="0">
                        <a:effectLst/>
                        <a:latin typeface="Cambria" panose="02040503050406030204" pitchFamily="18" charset="0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73.1</a:t>
                      </a:r>
                      <a:r>
                        <a:rPr lang="en-US" sz="1800" dirty="0">
                          <a:effectLst/>
                        </a:rPr>
                        <a:t>±</a:t>
                      </a:r>
                      <a:r>
                        <a:rPr lang="en-US" sz="1400" kern="1200" dirty="0">
                          <a:effectLst/>
                        </a:rPr>
                        <a:t>6.3</a:t>
                      </a:r>
                      <a:endParaRPr lang="ko-KR" sz="1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r>
                        <a:rPr lang="en-US" sz="1400" kern="1200" dirty="0" smtClean="0">
                          <a:effectLst/>
                        </a:rPr>
                        <a:t>15 (48.4%)</a:t>
                      </a:r>
                      <a:endParaRPr lang="ko-KR" sz="1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1.6</a:t>
                      </a:r>
                      <a:r>
                        <a:rPr lang="en-US" sz="1800" dirty="0">
                          <a:effectLst/>
                        </a:rPr>
                        <a:t>±</a:t>
                      </a:r>
                      <a:r>
                        <a:rPr lang="en-US" sz="1400" kern="1200" dirty="0">
                          <a:effectLst/>
                        </a:rPr>
                        <a:t>0.1</a:t>
                      </a:r>
                      <a:endParaRPr lang="ko-KR" sz="1800" dirty="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0.725</a:t>
                      </a:r>
                      <a:endParaRPr lang="ko-KR" sz="18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r>
                        <a:rPr lang="en-US" sz="1400" kern="1200" dirty="0" smtClean="0">
                          <a:effectLst/>
                        </a:rPr>
                        <a:t>   0.534</a:t>
                      </a:r>
                      <a:endParaRPr lang="ko-KR" sz="1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0.350</a:t>
                      </a:r>
                      <a:endParaRPr lang="ko-KR" sz="1800" dirty="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/>
                </a:tc>
                <a:extLst>
                  <a:ext uri="{0D108BD9-81ED-4DB2-BD59-A6C34878D82A}">
                    <a16:rowId xmlns:a16="http://schemas.microsoft.com/office/drawing/2014/main" val="3917604380"/>
                  </a:ext>
                </a:extLst>
              </a:tr>
              <a:tr h="39480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Comorbidities </a:t>
                      </a:r>
                      <a:endParaRPr lang="ko-KR" sz="18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Diabetes mellitus</a:t>
                      </a:r>
                      <a:endParaRPr lang="ko-KR" sz="18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Hypertension </a:t>
                      </a:r>
                      <a:endParaRPr lang="ko-KR" sz="18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Previous cerebrovascular accident</a:t>
                      </a:r>
                      <a:endParaRPr lang="ko-KR" sz="18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Chronic kidney disease </a:t>
                      </a:r>
                      <a:endParaRPr lang="ko-KR" sz="18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Previous myocardial infarction</a:t>
                      </a:r>
                      <a:endParaRPr lang="ko-KR" sz="18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Extracardiac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arteriopathy</a:t>
                      </a:r>
                      <a:endParaRPr lang="ko-KR" sz="18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Chronic lung disease</a:t>
                      </a:r>
                      <a:endParaRPr lang="ko-KR" sz="18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NYHA functional class </a:t>
                      </a:r>
                      <a:endParaRPr lang="ko-KR" sz="18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3048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ko-KR" sz="1800" dirty="0">
                        <a:effectLst/>
                      </a:endParaRPr>
                    </a:p>
                    <a:p>
                      <a:pPr marL="3048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ko-KR" sz="1800" dirty="0">
                        <a:effectLst/>
                      </a:endParaRPr>
                    </a:p>
                    <a:p>
                      <a:pPr marL="3048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3</a:t>
                      </a:r>
                      <a:endParaRPr lang="ko-KR" sz="1800" dirty="0">
                        <a:effectLst/>
                      </a:endParaRPr>
                    </a:p>
                    <a:p>
                      <a:pPr marL="3048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4</a:t>
                      </a:r>
                      <a:endParaRPr lang="ko-KR" sz="18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Preoperative inotropic support</a:t>
                      </a:r>
                      <a:endParaRPr lang="ko-KR" sz="18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Previous critical status </a:t>
                      </a:r>
                      <a:endParaRPr lang="ko-KR" sz="18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Previous atrial fibrillation </a:t>
                      </a:r>
                      <a:endParaRPr lang="ko-KR" sz="18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EuroSCORE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endParaRPr lang="ko-KR" sz="18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Logistic </a:t>
                      </a:r>
                      <a:r>
                        <a:rPr lang="en-US" sz="1400" dirty="0" err="1">
                          <a:effectLst/>
                        </a:rPr>
                        <a:t>EuroSCORE</a:t>
                      </a:r>
                      <a:endParaRPr lang="ko-KR" sz="1800" dirty="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18 (20.2%)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38 (42.7%)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5 (5.6%)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4 (4.5%)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4 (4.5%)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7 (7.8%)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4 (4.5%)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13 (14.6%)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46 (51.7%)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27 (30.3%)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3 (3.4%)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8 (12.7%)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3 (3.3%)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20 (22.5%)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7.6</a:t>
                      </a:r>
                      <a:r>
                        <a:rPr lang="en-US" sz="1800">
                          <a:effectLst/>
                        </a:rPr>
                        <a:t>±</a:t>
                      </a:r>
                      <a:r>
                        <a:rPr lang="en-US" sz="1400" kern="1200">
                          <a:effectLst/>
                        </a:rPr>
                        <a:t>2.7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11.1</a:t>
                      </a:r>
                      <a:r>
                        <a:rPr lang="en-US" sz="1800">
                          <a:effectLst/>
                        </a:rPr>
                        <a:t>±</a:t>
                      </a:r>
                      <a:r>
                        <a:rPr lang="en-US" sz="1400" kern="1200">
                          <a:effectLst/>
                        </a:rPr>
                        <a:t>12.2</a:t>
                      </a:r>
                      <a:endParaRPr lang="ko-KR" sz="1800">
                        <a:effectLst/>
                        <a:latin typeface="Cambria" panose="02040503050406030204" pitchFamily="18" charset="0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11 (35.5%)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15 (48.4%)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1 (3.2%)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2 (6.4%)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0 (0%)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0 (0%)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2 (6.4%)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8 (25.8%)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13 (41.9%)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5 (16.1%)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5 (16.1%)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1 (6.2%)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3 (9.7%)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17 (54.8%)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7.2</a:t>
                      </a:r>
                      <a:r>
                        <a:rPr lang="en-US" sz="1800">
                          <a:effectLst/>
                        </a:rPr>
                        <a:t>±</a:t>
                      </a:r>
                      <a:r>
                        <a:rPr lang="en-US" sz="1400" kern="1200">
                          <a:effectLst/>
                        </a:rPr>
                        <a:t>2.3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9.2</a:t>
                      </a:r>
                      <a:r>
                        <a:rPr lang="en-US" sz="1800">
                          <a:effectLst/>
                        </a:rPr>
                        <a:t>±</a:t>
                      </a:r>
                      <a:r>
                        <a:rPr lang="en-US" sz="1400" kern="1200">
                          <a:effectLst/>
                        </a:rPr>
                        <a:t>8.0</a:t>
                      </a:r>
                      <a:endParaRPr lang="ko-KR" sz="18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0.143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0.734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0.962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0.733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0.535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0.274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0.733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0.024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0.776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0.099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0.002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0.416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0.339</a:t>
                      </a:r>
                      <a:endParaRPr lang="ko-KR" sz="18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/>
                </a:tc>
                <a:extLst>
                  <a:ext uri="{0D108BD9-81ED-4DB2-BD59-A6C34878D82A}">
                    <a16:rowId xmlns:a16="http://schemas.microsoft.com/office/drawing/2014/main" val="4176045207"/>
                  </a:ext>
                </a:extLst>
              </a:tr>
              <a:tr h="7374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Preoperative laboratory results </a:t>
                      </a:r>
                      <a:endParaRPr lang="ko-KR" sz="18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Creatinine</a:t>
                      </a:r>
                      <a:endParaRPr lang="ko-KR" sz="18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Estimated glomerular filtration rate</a:t>
                      </a:r>
                      <a:endParaRPr lang="ko-KR" sz="1800" dirty="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1.2</a:t>
                      </a:r>
                      <a:r>
                        <a:rPr lang="en-US" sz="1800">
                          <a:effectLst/>
                        </a:rPr>
                        <a:t>±</a:t>
                      </a:r>
                      <a:r>
                        <a:rPr lang="en-US" sz="1400" kern="1200">
                          <a:effectLst/>
                        </a:rPr>
                        <a:t>1.5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67.0</a:t>
                      </a:r>
                      <a:r>
                        <a:rPr lang="en-US" sz="1800">
                          <a:effectLst/>
                        </a:rPr>
                        <a:t>±</a:t>
                      </a:r>
                      <a:r>
                        <a:rPr lang="en-US" sz="1400" kern="1200">
                          <a:effectLst/>
                        </a:rPr>
                        <a:t>23.0</a:t>
                      </a:r>
                      <a:endParaRPr lang="ko-KR" sz="1800">
                        <a:effectLst/>
                        <a:latin typeface="Cambria" panose="02040503050406030204" pitchFamily="18" charset="0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1.3</a:t>
                      </a:r>
                      <a:r>
                        <a:rPr lang="en-US" sz="1800">
                          <a:effectLst/>
                        </a:rPr>
                        <a:t>±</a:t>
                      </a:r>
                      <a:r>
                        <a:rPr lang="en-US" sz="1400" kern="1200">
                          <a:effectLst/>
                        </a:rPr>
                        <a:t>1.6</a:t>
                      </a:r>
                      <a:endParaRPr lang="ko-KR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62.3</a:t>
                      </a:r>
                      <a:r>
                        <a:rPr lang="en-US" sz="1800">
                          <a:effectLst/>
                        </a:rPr>
                        <a:t>±</a:t>
                      </a:r>
                      <a:r>
                        <a:rPr lang="en-US" sz="1400" kern="1200">
                          <a:effectLst/>
                        </a:rPr>
                        <a:t>23.5</a:t>
                      </a:r>
                      <a:endParaRPr lang="ko-KR" sz="18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0.691</a:t>
                      </a:r>
                      <a:endParaRPr lang="ko-KR" sz="1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0.327</a:t>
                      </a:r>
                      <a:endParaRPr lang="ko-KR" sz="1800" dirty="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/>
                </a:tc>
                <a:extLst>
                  <a:ext uri="{0D108BD9-81ED-4DB2-BD59-A6C34878D82A}">
                    <a16:rowId xmlns:a16="http://schemas.microsoft.com/office/drawing/2014/main" val="1138009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2044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1851856"/>
              </p:ext>
            </p:extLst>
          </p:nvPr>
        </p:nvGraphicFramePr>
        <p:xfrm>
          <a:off x="1475410" y="397463"/>
          <a:ext cx="5827641" cy="56205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6708">
                  <a:extLst>
                    <a:ext uri="{9D8B030D-6E8A-4147-A177-3AD203B41FA5}">
                      <a16:colId xmlns:a16="http://schemas.microsoft.com/office/drawing/2014/main" val="2011762680"/>
                    </a:ext>
                  </a:extLst>
                </a:gridCol>
                <a:gridCol w="1199027">
                  <a:extLst>
                    <a:ext uri="{9D8B030D-6E8A-4147-A177-3AD203B41FA5}">
                      <a16:colId xmlns:a16="http://schemas.microsoft.com/office/drawing/2014/main" val="3458700123"/>
                    </a:ext>
                  </a:extLst>
                </a:gridCol>
                <a:gridCol w="882417">
                  <a:extLst>
                    <a:ext uri="{9D8B030D-6E8A-4147-A177-3AD203B41FA5}">
                      <a16:colId xmlns:a16="http://schemas.microsoft.com/office/drawing/2014/main" val="2834534859"/>
                    </a:ext>
                  </a:extLst>
                </a:gridCol>
                <a:gridCol w="789489">
                  <a:extLst>
                    <a:ext uri="{9D8B030D-6E8A-4147-A177-3AD203B41FA5}">
                      <a16:colId xmlns:a16="http://schemas.microsoft.com/office/drawing/2014/main" val="3540998809"/>
                    </a:ext>
                  </a:extLst>
                </a:gridCol>
              </a:tblGrid>
              <a:tr h="216538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>
                          <a:effectLst/>
                        </a:rPr>
                        <a:t>Variable</a:t>
                      </a:r>
                      <a:endParaRPr lang="ko-KR" sz="14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5602" marR="35602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Total patients</a:t>
                      </a:r>
                      <a:endParaRPr lang="ko-KR" sz="14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5602" marR="35602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267554"/>
                  </a:ext>
                </a:extLst>
              </a:tr>
              <a:tr h="4330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Non-TAP group</a:t>
                      </a:r>
                      <a:endParaRPr lang="ko-KR" sz="14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(n=89)</a:t>
                      </a:r>
                      <a:endParaRPr lang="ko-KR" sz="1400">
                        <a:effectLst/>
                        <a:latin typeface="Cambria" panose="02040503050406030204" pitchFamily="18" charset="0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35602" marR="356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TAP group</a:t>
                      </a:r>
                      <a:endParaRPr lang="ko-KR" sz="14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(n=31)</a:t>
                      </a:r>
                      <a:endParaRPr lang="ko-KR" sz="14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5602" marR="356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p-value</a:t>
                      </a:r>
                      <a:endParaRPr lang="ko-KR" sz="14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5602" marR="35602" marT="0" marB="0" anchor="ctr"/>
                </a:tc>
                <a:extLst>
                  <a:ext uri="{0D108BD9-81ED-4DB2-BD59-A6C34878D82A}">
                    <a16:rowId xmlns:a16="http://schemas.microsoft.com/office/drawing/2014/main" val="2384378700"/>
                  </a:ext>
                </a:extLst>
              </a:tr>
              <a:tr h="49709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Preoperative echo </a:t>
                      </a:r>
                      <a:endParaRPr lang="ko-KR" sz="14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Left ventricular dilation </a:t>
                      </a:r>
                      <a:endParaRPr lang="ko-KR" sz="14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Decreased left ventricular function </a:t>
                      </a:r>
                      <a:endParaRPr lang="ko-KR" sz="14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Left ventricular ejection fraction </a:t>
                      </a:r>
                      <a:endParaRPr lang="ko-KR" sz="14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Right ventricular dilation </a:t>
                      </a:r>
                      <a:endParaRPr lang="ko-KR" sz="14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Decreased right ventricular function </a:t>
                      </a:r>
                      <a:endParaRPr lang="ko-KR" sz="14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Left atrial enlargement </a:t>
                      </a:r>
                      <a:endParaRPr lang="ko-KR" sz="14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Left atrial diameter </a:t>
                      </a:r>
                      <a:endParaRPr lang="ko-KR" sz="1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Left atrial volume index </a:t>
                      </a:r>
                      <a:endParaRPr lang="ko-KR" sz="1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Right atrial enlargement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endParaRPr lang="ko-KR" sz="14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Right atrial diameter </a:t>
                      </a:r>
                      <a:endParaRPr lang="ko-KR" sz="14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Mitral stenosis </a:t>
                      </a:r>
                      <a:endParaRPr lang="ko-KR" sz="1400" dirty="0">
                        <a:effectLst/>
                      </a:endParaRPr>
                    </a:p>
                    <a:p>
                      <a:pPr marL="3048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No</a:t>
                      </a:r>
                      <a:endParaRPr lang="ko-KR" sz="1400" dirty="0">
                        <a:effectLst/>
                      </a:endParaRPr>
                    </a:p>
                    <a:p>
                      <a:pPr marL="3048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Mild</a:t>
                      </a:r>
                      <a:endParaRPr lang="ko-KR" sz="1400" dirty="0">
                        <a:effectLst/>
                      </a:endParaRPr>
                    </a:p>
                    <a:p>
                      <a:pPr marL="3048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Moderate</a:t>
                      </a:r>
                      <a:endParaRPr lang="ko-KR" sz="14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Mitral regurgitation </a:t>
                      </a:r>
                      <a:endParaRPr lang="ko-KR" sz="1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3048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Mild</a:t>
                      </a:r>
                      <a:endParaRPr lang="ko-KR" sz="1400" dirty="0">
                        <a:effectLst/>
                      </a:endParaRPr>
                    </a:p>
                    <a:p>
                      <a:pPr marL="3048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Moderate</a:t>
                      </a:r>
                      <a:endParaRPr lang="ko-KR" sz="14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 smtClean="0">
                          <a:effectLst/>
                        </a:rPr>
                        <a:t>Right </a:t>
                      </a:r>
                      <a:r>
                        <a:rPr lang="en-US" sz="1400" dirty="0">
                          <a:effectLst/>
                        </a:rPr>
                        <a:t>ventricular systolic pressure </a:t>
                      </a:r>
                      <a:endParaRPr lang="ko-KR" sz="1400" dirty="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5602" marR="356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16 (18.0%)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12 (13.5%)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58.4</a:t>
                      </a:r>
                      <a:r>
                        <a:rPr lang="en-US" sz="1400" dirty="0">
                          <a:effectLst/>
                        </a:rPr>
                        <a:t>±</a:t>
                      </a:r>
                      <a:r>
                        <a:rPr lang="en-US" sz="1400" kern="1200" dirty="0">
                          <a:effectLst/>
                        </a:rPr>
                        <a:t>12.6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5 (10.9%)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4 (8.7%)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75 (85.2%)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45.5</a:t>
                      </a:r>
                      <a:r>
                        <a:rPr lang="en-US" sz="1400" dirty="0">
                          <a:effectLst/>
                        </a:rPr>
                        <a:t>±</a:t>
                      </a:r>
                      <a:r>
                        <a:rPr lang="en-US" sz="1400" kern="1200" dirty="0">
                          <a:effectLst/>
                        </a:rPr>
                        <a:t>9.2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60.5</a:t>
                      </a:r>
                      <a:r>
                        <a:rPr lang="en-US" sz="1400" dirty="0">
                          <a:effectLst/>
                        </a:rPr>
                        <a:t>±</a:t>
                      </a:r>
                      <a:r>
                        <a:rPr lang="en-US" sz="1400" kern="1200" dirty="0">
                          <a:effectLst/>
                        </a:rPr>
                        <a:t>29.4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26 (29.5%)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45.8</a:t>
                      </a:r>
                      <a:r>
                        <a:rPr lang="ko-KR" sz="1400" kern="1200" dirty="0">
                          <a:effectLst/>
                        </a:rPr>
                        <a:t>±</a:t>
                      </a:r>
                      <a:r>
                        <a:rPr lang="en-US" sz="1400" kern="1200" dirty="0">
                          <a:effectLst/>
                        </a:rPr>
                        <a:t>4.6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81 (93.1%)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5 (5.7%)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 (1.1%)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39 (44.8%)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12 (13.8</a:t>
                      </a:r>
                      <a:r>
                        <a:rPr lang="en-US" sz="1400" kern="1200" dirty="0" smtClean="0">
                          <a:effectLst/>
                        </a:rPr>
                        <a:t>%)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44.6</a:t>
                      </a:r>
                      <a:r>
                        <a:rPr lang="en-US" sz="1400" dirty="0" smtClean="0">
                          <a:effectLst/>
                        </a:rPr>
                        <a:t>±</a:t>
                      </a:r>
                      <a:r>
                        <a:rPr lang="en-US" sz="1400" kern="1200" dirty="0" smtClean="0">
                          <a:effectLst/>
                        </a:rPr>
                        <a:t>14.3</a:t>
                      </a:r>
                      <a:endParaRPr lang="ko-KR" sz="1400" dirty="0">
                        <a:effectLst/>
                        <a:latin typeface="Cambria" panose="02040503050406030204" pitchFamily="18" charset="0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35602" marR="356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7 (22.6%)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7 (22.6%)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54.5</a:t>
                      </a:r>
                      <a:r>
                        <a:rPr lang="en-US" sz="1400" dirty="0">
                          <a:effectLst/>
                        </a:rPr>
                        <a:t>±</a:t>
                      </a:r>
                      <a:r>
                        <a:rPr lang="en-US" sz="1400" kern="1200" dirty="0">
                          <a:effectLst/>
                        </a:rPr>
                        <a:t>13.6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5 (22.7%)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5 (22.7%)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30 (96.8%)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50.6</a:t>
                      </a:r>
                      <a:r>
                        <a:rPr lang="en-US" sz="1400" dirty="0">
                          <a:effectLst/>
                        </a:rPr>
                        <a:t>±</a:t>
                      </a:r>
                      <a:r>
                        <a:rPr lang="en-US" sz="1400" kern="1200" dirty="0">
                          <a:effectLst/>
                        </a:rPr>
                        <a:t>10.1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76.9</a:t>
                      </a:r>
                      <a:r>
                        <a:rPr lang="en-US" sz="1400" dirty="0">
                          <a:effectLst/>
                        </a:rPr>
                        <a:t>±</a:t>
                      </a:r>
                      <a:r>
                        <a:rPr lang="en-US" sz="1400" kern="1200" dirty="0">
                          <a:effectLst/>
                        </a:rPr>
                        <a:t>32.4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22 (71.0%)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47.2</a:t>
                      </a:r>
                      <a:r>
                        <a:rPr lang="en-US" sz="1400" dirty="0">
                          <a:effectLst/>
                        </a:rPr>
                        <a:t>±</a:t>
                      </a:r>
                      <a:r>
                        <a:rPr lang="en-US" sz="1400" kern="1200" dirty="0">
                          <a:effectLst/>
                        </a:rPr>
                        <a:t>4.5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27 (87.1%)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3 (9.7%)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1 (3.2%)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20 (64.5%)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>
                          <a:effectLst/>
                        </a:rPr>
                        <a:t>5 (16.1</a:t>
                      </a:r>
                      <a:r>
                        <a:rPr lang="en-US" sz="1400" kern="1200" dirty="0" smtClean="0">
                          <a:effectLst/>
                        </a:rPr>
                        <a:t>%)</a:t>
                      </a:r>
                      <a:r>
                        <a:rPr lang="ko-KR" sz="1400" dirty="0" smtClean="0">
                          <a:effectLst/>
                        </a:rPr>
                        <a:t> </a:t>
                      </a:r>
                      <a:endParaRPr lang="en-US" altLang="ko-KR" sz="1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 dirty="0" smtClean="0">
                          <a:effectLst/>
                        </a:rPr>
                        <a:t>49.8 </a:t>
                      </a:r>
                      <a:r>
                        <a:rPr lang="en-US" sz="1400" dirty="0">
                          <a:effectLst/>
                        </a:rPr>
                        <a:t>±</a:t>
                      </a:r>
                      <a:r>
                        <a:rPr lang="en-US" sz="1400" kern="1200" dirty="0">
                          <a:effectLst/>
                        </a:rPr>
                        <a:t>14.2</a:t>
                      </a:r>
                      <a:endParaRPr lang="ko-KR" sz="1400" dirty="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5602" marR="356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0.767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0.363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0.155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0.355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0.224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0.164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0.012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0.022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&lt;0.001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0.311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0.551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0.009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0.093</a:t>
                      </a:r>
                      <a:endParaRPr lang="ko-KR" sz="1400" dirty="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5602" marR="35602" marT="0" marB="0" anchor="ctr"/>
                </a:tc>
                <a:extLst>
                  <a:ext uri="{0D108BD9-81ED-4DB2-BD59-A6C34878D82A}">
                    <a16:rowId xmlns:a16="http://schemas.microsoft.com/office/drawing/2014/main" val="2512315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8130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035667"/>
              </p:ext>
            </p:extLst>
          </p:nvPr>
        </p:nvGraphicFramePr>
        <p:xfrm>
          <a:off x="1525882" y="1611095"/>
          <a:ext cx="6219826" cy="304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3610">
                  <a:extLst>
                    <a:ext uri="{9D8B030D-6E8A-4147-A177-3AD203B41FA5}">
                      <a16:colId xmlns:a16="http://schemas.microsoft.com/office/drawing/2014/main" val="605013772"/>
                    </a:ext>
                  </a:extLst>
                </a:gridCol>
                <a:gridCol w="1242071">
                  <a:extLst>
                    <a:ext uri="{9D8B030D-6E8A-4147-A177-3AD203B41FA5}">
                      <a16:colId xmlns:a16="http://schemas.microsoft.com/office/drawing/2014/main" val="4087294131"/>
                    </a:ext>
                  </a:extLst>
                </a:gridCol>
                <a:gridCol w="1242071">
                  <a:extLst>
                    <a:ext uri="{9D8B030D-6E8A-4147-A177-3AD203B41FA5}">
                      <a16:colId xmlns:a16="http://schemas.microsoft.com/office/drawing/2014/main" val="2482246606"/>
                    </a:ext>
                  </a:extLst>
                </a:gridCol>
                <a:gridCol w="692074">
                  <a:extLst>
                    <a:ext uri="{9D8B030D-6E8A-4147-A177-3AD203B41FA5}">
                      <a16:colId xmlns:a16="http://schemas.microsoft.com/office/drawing/2014/main" val="380051232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>
                          <a:effectLst/>
                        </a:rPr>
                        <a:t>Variable</a:t>
                      </a:r>
                      <a:endParaRPr lang="ko-KR" sz="16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Total patients</a:t>
                      </a:r>
                      <a:endParaRPr lang="ko-KR" sz="16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2456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Non-TAP group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(n=89)</a:t>
                      </a:r>
                      <a:endParaRPr lang="ko-KR" sz="1600">
                        <a:effectLst/>
                        <a:latin typeface="Cambria" panose="02040503050406030204" pitchFamily="18" charset="0"/>
                        <a:ea typeface="굴림" panose="020B0600000101010101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TAP group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(n=31)</a:t>
                      </a:r>
                      <a:endParaRPr lang="ko-KR" sz="16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p-value</a:t>
                      </a:r>
                      <a:endParaRPr lang="ko-KR" sz="16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599741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Operative characteristics </a:t>
                      </a:r>
                      <a:endParaRPr lang="ko-KR" sz="16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Type of surgery </a:t>
                      </a:r>
                      <a:endParaRPr lang="ko-KR" sz="1600" dirty="0">
                        <a:effectLst/>
                      </a:endParaRPr>
                    </a:p>
                    <a:p>
                      <a:pPr marL="3048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Elective</a:t>
                      </a:r>
                      <a:endParaRPr lang="ko-KR" sz="1600" dirty="0">
                        <a:effectLst/>
                      </a:endParaRPr>
                    </a:p>
                    <a:p>
                      <a:pPr marL="3048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Urgent</a:t>
                      </a:r>
                      <a:endParaRPr lang="ko-KR" sz="1600" dirty="0">
                        <a:effectLst/>
                      </a:endParaRPr>
                    </a:p>
                    <a:p>
                      <a:pPr marL="3048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Emergent</a:t>
                      </a:r>
                      <a:endParaRPr lang="ko-KR" sz="16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CABG </a:t>
                      </a:r>
                      <a:endParaRPr lang="ko-KR" sz="16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Maze operation </a:t>
                      </a:r>
                      <a:endParaRPr lang="ko-KR" sz="16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Myectomy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endParaRPr lang="ko-KR" sz="16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</a:rPr>
                        <a:t>Ascending aorta replacement</a:t>
                      </a:r>
                      <a:endParaRPr lang="ko-KR" sz="1600" dirty="0"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CPB time </a:t>
                      </a:r>
                      <a:endParaRPr lang="ko-KR" sz="16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ACC time </a:t>
                      </a:r>
                      <a:endParaRPr lang="ko-KR" sz="16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58 (92.1%)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 (3.2%)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 (4.8%)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17 (19.1%)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 (12.4%)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 (9.8%)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 (5.6%)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121.7</a:t>
                      </a:r>
                      <a:r>
                        <a:rPr lang="en-US" sz="1600">
                          <a:effectLst/>
                        </a:rPr>
                        <a:t>±</a:t>
                      </a:r>
                      <a:r>
                        <a:rPr lang="en-US" sz="1400" kern="1200">
                          <a:effectLst/>
                        </a:rPr>
                        <a:t>41.9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89.0</a:t>
                      </a:r>
                      <a:r>
                        <a:rPr lang="en-US" sz="1600">
                          <a:effectLst/>
                        </a:rPr>
                        <a:t>±</a:t>
                      </a:r>
                      <a:r>
                        <a:rPr lang="en-US" sz="1400" kern="1200">
                          <a:effectLst/>
                        </a:rPr>
                        <a:t>32.0</a:t>
                      </a:r>
                      <a:endParaRPr lang="ko-KR" sz="16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16 (100%)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0 (0%)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0 (0%)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6 (19.4%)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7 (22.6%)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1 (3.2%)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6 (19.4%)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160.3</a:t>
                      </a:r>
                      <a:r>
                        <a:rPr lang="en-US" sz="1600">
                          <a:effectLst/>
                        </a:rPr>
                        <a:t>±</a:t>
                      </a:r>
                      <a:r>
                        <a:rPr lang="en-US" sz="1400" kern="1200">
                          <a:effectLst/>
                        </a:rPr>
                        <a:t>51.6</a:t>
                      </a:r>
                      <a:endParaRPr lang="ko-K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kern="1200">
                          <a:effectLst/>
                        </a:rPr>
                        <a:t>121.2</a:t>
                      </a:r>
                      <a:r>
                        <a:rPr lang="en-US" sz="1600">
                          <a:effectLst/>
                        </a:rPr>
                        <a:t>±</a:t>
                      </a:r>
                      <a:r>
                        <a:rPr lang="en-US" sz="1400" kern="1200">
                          <a:effectLst/>
                        </a:rPr>
                        <a:t>42.7</a:t>
                      </a:r>
                      <a:endParaRPr lang="ko-KR" sz="16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0.508</a:t>
                      </a:r>
                      <a:endParaRPr lang="ko-KR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ko-KR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&gt;0.999</a:t>
                      </a:r>
                      <a:endParaRPr lang="ko-KR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0.280</a:t>
                      </a:r>
                      <a:endParaRPr lang="ko-KR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0.450</a:t>
                      </a:r>
                      <a:endParaRPr lang="ko-KR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0.055</a:t>
                      </a:r>
                      <a:endParaRPr lang="ko-KR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&lt;0.001</a:t>
                      </a:r>
                      <a:endParaRPr lang="ko-KR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&lt;0.001</a:t>
                      </a:r>
                      <a:endParaRPr lang="ko-KR" sz="1600" dirty="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75640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199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77" y="392297"/>
            <a:ext cx="10448379" cy="64657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67484" y="774819"/>
            <a:ext cx="153865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TAP </a:t>
            </a:r>
            <a:r>
              <a:rPr lang="en-US" altLang="ko-KR" sz="1400" b="1" dirty="0"/>
              <a:t>group: </a:t>
            </a:r>
          </a:p>
          <a:p>
            <a:r>
              <a:rPr lang="en-US" altLang="ko-KR" sz="1400" b="1" dirty="0"/>
              <a:t>5 year </a:t>
            </a:r>
            <a:r>
              <a:rPr lang="en-US" altLang="ko-KR" sz="1400" b="1" dirty="0" smtClean="0"/>
              <a:t>85.0%</a:t>
            </a:r>
            <a:endParaRPr lang="en-US" altLang="ko-KR" sz="1400" b="1" dirty="0"/>
          </a:p>
        </p:txBody>
      </p:sp>
      <p:sp>
        <p:nvSpPr>
          <p:cNvPr id="8" name="직사각형 7"/>
          <p:cNvSpPr/>
          <p:nvPr/>
        </p:nvSpPr>
        <p:spPr>
          <a:xfrm>
            <a:off x="6267484" y="2396280"/>
            <a:ext cx="153865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Non-TAP </a:t>
            </a:r>
            <a:r>
              <a:rPr lang="en-US" altLang="ko-KR" sz="1400" b="1" dirty="0"/>
              <a:t>group: </a:t>
            </a:r>
          </a:p>
          <a:p>
            <a:r>
              <a:rPr lang="en-US" altLang="ko-KR" sz="1400" b="1" dirty="0"/>
              <a:t>5 year </a:t>
            </a:r>
            <a:r>
              <a:rPr lang="en-US" altLang="ko-KR" sz="1400" b="1" dirty="0" smtClean="0"/>
              <a:t>84.0%</a:t>
            </a:r>
            <a:endParaRPr lang="ko-KR" altLang="en-US" sz="1400" b="1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235477" y="0"/>
            <a:ext cx="12803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28900" algn="l"/>
              </a:tabLst>
            </a:pP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Figure </a:t>
            </a:r>
            <a:r>
              <a:rPr lang="en-US" altLang="ko-KR" sz="2400" b="1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2</a:t>
            </a:r>
            <a:endParaRPr kumimoji="0" lang="en-US" altLang="ko-K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8381" y="4783019"/>
            <a:ext cx="145565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Log-rank test </a:t>
            </a:r>
          </a:p>
          <a:p>
            <a:r>
              <a:rPr lang="en-US" altLang="ko-KR" dirty="0"/>
              <a:t>: </a:t>
            </a:r>
            <a:r>
              <a:rPr lang="en-US" altLang="ko-KR" dirty="0" smtClean="0"/>
              <a:t>P=0.461</a:t>
            </a:r>
          </a:p>
        </p:txBody>
      </p:sp>
    </p:spTree>
    <p:extLst>
      <p:ext uri="{BB962C8B-B14F-4D97-AF65-F5344CB8AC3E}">
        <p14:creationId xmlns:p14="http://schemas.microsoft.com/office/powerpoint/2010/main" val="1701189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76" y="461665"/>
            <a:ext cx="10559647" cy="65345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67484" y="774819"/>
            <a:ext cx="153865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TAP </a:t>
            </a:r>
            <a:r>
              <a:rPr lang="en-US" altLang="ko-KR" sz="1400" b="1" dirty="0"/>
              <a:t>group: </a:t>
            </a:r>
          </a:p>
          <a:p>
            <a:r>
              <a:rPr lang="en-US" altLang="ko-KR" sz="1400" b="1" dirty="0"/>
              <a:t>5 year </a:t>
            </a:r>
            <a:r>
              <a:rPr lang="en-US" altLang="ko-KR" sz="1400" b="1" dirty="0" smtClean="0"/>
              <a:t>93.8%</a:t>
            </a:r>
            <a:endParaRPr lang="en-US" altLang="ko-KR" sz="1400" b="1" dirty="0"/>
          </a:p>
        </p:txBody>
      </p:sp>
      <p:sp>
        <p:nvSpPr>
          <p:cNvPr id="8" name="직사각형 7"/>
          <p:cNvSpPr/>
          <p:nvPr/>
        </p:nvSpPr>
        <p:spPr>
          <a:xfrm>
            <a:off x="6267484" y="2141099"/>
            <a:ext cx="153865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Non-TAP </a:t>
            </a:r>
            <a:r>
              <a:rPr lang="en-US" altLang="ko-KR" sz="1400" b="1" dirty="0"/>
              <a:t>group: </a:t>
            </a:r>
          </a:p>
          <a:p>
            <a:r>
              <a:rPr lang="en-US" altLang="ko-KR" sz="1400" b="1" dirty="0"/>
              <a:t>5 year </a:t>
            </a:r>
            <a:r>
              <a:rPr lang="en-US" altLang="ko-KR" sz="1400" b="1" dirty="0" smtClean="0"/>
              <a:t>87.0%</a:t>
            </a:r>
            <a:endParaRPr lang="ko-KR" altLang="en-US" sz="1400" b="1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235477" y="0"/>
            <a:ext cx="12803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28900" algn="l"/>
              </a:tabLst>
            </a:pP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Figure </a:t>
            </a:r>
            <a:r>
              <a:rPr lang="en-US" altLang="ko-KR" sz="2400" b="1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3</a:t>
            </a:r>
            <a:endParaRPr kumimoji="0" lang="en-US" altLang="ko-K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50483" y="4931875"/>
            <a:ext cx="145565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Log-rank test </a:t>
            </a:r>
          </a:p>
          <a:p>
            <a:r>
              <a:rPr lang="en-US" altLang="ko-KR" dirty="0"/>
              <a:t>: </a:t>
            </a:r>
            <a:r>
              <a:rPr lang="en-US" altLang="ko-KR" dirty="0" smtClean="0"/>
              <a:t>P=0.779</a:t>
            </a:r>
          </a:p>
        </p:txBody>
      </p:sp>
    </p:spTree>
    <p:extLst>
      <p:ext uri="{BB962C8B-B14F-4D97-AF65-F5344CB8AC3E}">
        <p14:creationId xmlns:p14="http://schemas.microsoft.com/office/powerpoint/2010/main" val="1789808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187" y="723018"/>
            <a:ext cx="10171127" cy="62941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67484" y="774819"/>
            <a:ext cx="153865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TAP </a:t>
            </a:r>
            <a:r>
              <a:rPr lang="en-US" altLang="ko-KR" sz="1400" b="1" dirty="0"/>
              <a:t>group: </a:t>
            </a:r>
          </a:p>
          <a:p>
            <a:r>
              <a:rPr lang="en-US" altLang="ko-KR" sz="1400" b="1" dirty="0"/>
              <a:t>5 year </a:t>
            </a:r>
            <a:r>
              <a:rPr lang="en-US" altLang="ko-KR" sz="1400" b="1" dirty="0" smtClean="0"/>
              <a:t>96.8%</a:t>
            </a:r>
            <a:endParaRPr lang="en-US" altLang="ko-KR" sz="1400" b="1" dirty="0"/>
          </a:p>
        </p:txBody>
      </p:sp>
      <p:sp>
        <p:nvSpPr>
          <p:cNvPr id="8" name="직사각형 7"/>
          <p:cNvSpPr/>
          <p:nvPr/>
        </p:nvSpPr>
        <p:spPr>
          <a:xfrm>
            <a:off x="6267484" y="2396280"/>
            <a:ext cx="153865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Non-TAP </a:t>
            </a:r>
            <a:r>
              <a:rPr lang="en-US" altLang="ko-KR" sz="1400" b="1" dirty="0"/>
              <a:t>group: </a:t>
            </a:r>
          </a:p>
          <a:p>
            <a:r>
              <a:rPr lang="en-US" altLang="ko-KR" sz="1400" b="1" dirty="0"/>
              <a:t>5 year </a:t>
            </a:r>
            <a:r>
              <a:rPr lang="en-US" altLang="ko-KR" sz="1400" b="1" dirty="0" smtClean="0"/>
              <a:t>82.7%</a:t>
            </a:r>
            <a:endParaRPr lang="ko-KR" altLang="en-US" sz="1400" b="1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235477" y="0"/>
            <a:ext cx="12803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28900" algn="l"/>
              </a:tabLst>
            </a:pPr>
            <a:r>
              <a:rPr kumimoji="0" lang="en-US" altLang="ko-K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Figure </a:t>
            </a:r>
            <a:r>
              <a:rPr lang="en-US" altLang="ko-KR" sz="2400" b="1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4</a:t>
            </a:r>
            <a:endParaRPr kumimoji="0" lang="en-US" altLang="ko-K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24316" y="5048833"/>
            <a:ext cx="145565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Log-rank test </a:t>
            </a:r>
          </a:p>
          <a:p>
            <a:r>
              <a:rPr lang="en-US" altLang="ko-KR" dirty="0"/>
              <a:t>: </a:t>
            </a:r>
            <a:r>
              <a:rPr lang="en-US" altLang="ko-KR" dirty="0" smtClean="0"/>
              <a:t>P=0.207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98921" y="50786"/>
            <a:ext cx="6124353" cy="64633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MACE (major adverse cardiovascular event : cardiac death, myocardial infarction, stroke, major bleeding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3854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7919533"/>
              </p:ext>
            </p:extLst>
          </p:nvPr>
        </p:nvGraphicFramePr>
        <p:xfrm>
          <a:off x="3806456" y="174850"/>
          <a:ext cx="5050464" cy="3036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차트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732531"/>
              </p:ext>
            </p:extLst>
          </p:nvPr>
        </p:nvGraphicFramePr>
        <p:xfrm>
          <a:off x="3806455" y="3211032"/>
          <a:ext cx="5050465" cy="3646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1386" y="174850"/>
            <a:ext cx="2785730" cy="646331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Percentage of Patients with RV dilation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1386" y="3211032"/>
            <a:ext cx="2785730" cy="646331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Percentage of Patients with RV dysfunction</a:t>
            </a:r>
          </a:p>
        </p:txBody>
      </p:sp>
    </p:spTree>
    <p:extLst>
      <p:ext uri="{BB962C8B-B14F-4D97-AF65-F5344CB8AC3E}">
        <p14:creationId xmlns:p14="http://schemas.microsoft.com/office/powerpoint/2010/main" val="2347551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602170"/>
              </p:ext>
            </p:extLst>
          </p:nvPr>
        </p:nvGraphicFramePr>
        <p:xfrm>
          <a:off x="1120492" y="2037751"/>
          <a:ext cx="6139665" cy="3304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5618">
                  <a:extLst>
                    <a:ext uri="{9D8B030D-6E8A-4147-A177-3AD203B41FA5}">
                      <a16:colId xmlns:a16="http://schemas.microsoft.com/office/drawing/2014/main" val="48418568"/>
                    </a:ext>
                  </a:extLst>
                </a:gridCol>
                <a:gridCol w="595078">
                  <a:extLst>
                    <a:ext uri="{9D8B030D-6E8A-4147-A177-3AD203B41FA5}">
                      <a16:colId xmlns:a16="http://schemas.microsoft.com/office/drawing/2014/main" val="3352444775"/>
                    </a:ext>
                  </a:extLst>
                </a:gridCol>
                <a:gridCol w="1630128">
                  <a:extLst>
                    <a:ext uri="{9D8B030D-6E8A-4147-A177-3AD203B41FA5}">
                      <a16:colId xmlns:a16="http://schemas.microsoft.com/office/drawing/2014/main" val="2371990191"/>
                    </a:ext>
                  </a:extLst>
                </a:gridCol>
                <a:gridCol w="738841">
                  <a:extLst>
                    <a:ext uri="{9D8B030D-6E8A-4147-A177-3AD203B41FA5}">
                      <a16:colId xmlns:a16="http://schemas.microsoft.com/office/drawing/2014/main" val="2124400574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j-ea"/>
                          <a:ea typeface="+mj-ea"/>
                        </a:rPr>
                        <a:t>Variable</a:t>
                      </a:r>
                      <a:endParaRPr lang="ko-KR" sz="140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Multivariable analysis </a:t>
                      </a:r>
                      <a:endParaRPr lang="ko-KR" sz="14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335134"/>
                  </a:ext>
                </a:extLst>
              </a:tr>
              <a:tr h="5473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j-ea"/>
                          <a:ea typeface="+mj-ea"/>
                        </a:rPr>
                        <a:t>Odds</a:t>
                      </a:r>
                      <a:endParaRPr lang="ko-KR" sz="140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j-ea"/>
                          <a:ea typeface="+mj-ea"/>
                        </a:rPr>
                        <a:t>Ratio</a:t>
                      </a:r>
                      <a:endParaRPr lang="ko-KR" sz="140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95% </a:t>
                      </a:r>
                      <a:endParaRPr lang="en-US" sz="140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Confidence </a:t>
                      </a: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Interval</a:t>
                      </a:r>
                      <a:endParaRPr lang="ko-KR" sz="14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  <a:latin typeface="+mj-ea"/>
                          <a:ea typeface="+mj-ea"/>
                        </a:rPr>
                        <a:t>p-value</a:t>
                      </a:r>
                      <a:endParaRPr lang="ko-KR" sz="140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extLst>
                  <a:ext uri="{0D108BD9-81ED-4DB2-BD59-A6C34878D82A}">
                    <a16:rowId xmlns:a16="http://schemas.microsoft.com/office/drawing/2014/main" val="1147565049"/>
                  </a:ext>
                </a:extLst>
              </a:tr>
              <a:tr h="699703">
                <a:tc>
                  <a:txBody>
                    <a:bodyPr/>
                    <a:lstStyle/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NYHA </a:t>
                      </a: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Functional Class </a:t>
                      </a:r>
                      <a:endParaRPr lang="en-US" sz="140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   1</a:t>
                      </a:r>
                      <a:endParaRPr lang="ko-KR" sz="1400" dirty="0">
                        <a:effectLst/>
                        <a:latin typeface="+mj-ea"/>
                        <a:ea typeface="+mj-ea"/>
                      </a:endParaRPr>
                    </a:p>
                    <a:p>
                      <a:pPr marL="3048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lang="ko-KR" sz="1400" dirty="0">
                        <a:effectLst/>
                        <a:latin typeface="+mj-ea"/>
                        <a:ea typeface="+mj-ea"/>
                      </a:endParaRPr>
                    </a:p>
                    <a:p>
                      <a:pPr marL="3048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3</a:t>
                      </a:r>
                      <a:endParaRPr lang="ko-KR" sz="1400" dirty="0">
                        <a:effectLst/>
                        <a:latin typeface="+mj-ea"/>
                        <a:ea typeface="+mj-ea"/>
                      </a:endParaRPr>
                    </a:p>
                    <a:p>
                      <a:pPr marL="3048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4</a:t>
                      </a:r>
                      <a:endParaRPr lang="ko-KR" sz="14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20520" marR="205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 </a:t>
                      </a: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ko-KR" sz="1400" dirty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0.332</a:t>
                      </a:r>
                      <a:endParaRPr lang="ko-KR" sz="1400" dirty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0.181</a:t>
                      </a:r>
                      <a:endParaRPr lang="ko-KR" sz="1400" dirty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3.342</a:t>
                      </a:r>
                      <a:endParaRPr lang="ko-KR" sz="14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 </a:t>
                      </a: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0.087-1.268</a:t>
                      </a:r>
                      <a:endParaRPr lang="ko-KR" sz="1400" dirty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0.043-0.765</a:t>
                      </a:r>
                      <a:endParaRPr lang="ko-KR" sz="1400" dirty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0.327-34.143</a:t>
                      </a:r>
                      <a:endParaRPr lang="ko-KR" sz="14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0.064</a:t>
                      </a:r>
                      <a:endParaRPr lang="en-US" altLang="ko-KR" sz="140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altLang="ko-KR" sz="140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ko-KR" sz="1400" dirty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ko-KR" sz="14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extLst>
                  <a:ext uri="{0D108BD9-81ED-4DB2-BD59-A6C34878D82A}">
                    <a16:rowId xmlns:a16="http://schemas.microsoft.com/office/drawing/2014/main" val="2146246144"/>
                  </a:ext>
                </a:extLst>
              </a:tr>
              <a:tr h="738608">
                <a:tc>
                  <a:txBody>
                    <a:bodyPr/>
                    <a:lstStyle/>
                    <a:p>
                      <a:pPr lvl="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   Preoperative </a:t>
                      </a: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echo </a:t>
                      </a:r>
                      <a:endParaRPr lang="ko-KR" sz="1400" dirty="0">
                        <a:effectLst/>
                        <a:latin typeface="+mj-ea"/>
                        <a:ea typeface="+mj-ea"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  Left 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atrial volume index </a:t>
                      </a:r>
                      <a:endParaRPr lang="ko-KR" sz="140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  Right 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atrial 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diameter</a:t>
                      </a:r>
                      <a:endParaRPr lang="ko-KR" sz="140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en-US" sz="140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1.015</a:t>
                      </a: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1.111</a:t>
                      </a:r>
                      <a:endParaRPr lang="ko-KR" sz="14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1.003-1.028</a:t>
                      </a:r>
                      <a:r>
                        <a:rPr lang="en-US" sz="1400" dirty="0"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ko-KR" sz="1400" dirty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1.012-1.219</a:t>
                      </a:r>
                      <a:endParaRPr lang="ko-KR" sz="14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0.015</a:t>
                      </a:r>
                      <a:endParaRPr lang="ko-KR" sz="1400" dirty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j-ea"/>
                          <a:ea typeface="+mj-ea"/>
                        </a:rPr>
                        <a:t>0.027</a:t>
                      </a:r>
                      <a:endParaRPr lang="ko-KR" sz="14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extLst>
                  <a:ext uri="{0D108BD9-81ED-4DB2-BD59-A6C34878D82A}">
                    <a16:rowId xmlns:a16="http://schemas.microsoft.com/office/drawing/2014/main" val="3857440628"/>
                  </a:ext>
                </a:extLst>
              </a:tr>
              <a:tr h="738608">
                <a:tc>
                  <a:txBody>
                    <a:bodyPr/>
                    <a:lstStyle/>
                    <a:p>
                      <a:pPr marL="152400" algn="just">
                        <a:spcAft>
                          <a:spcPts val="0"/>
                        </a:spcAft>
                        <a:tabLst>
                          <a:tab pos="2628900" algn="l"/>
                        </a:tabLst>
                      </a:pP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Tricuspid</a:t>
                      </a:r>
                      <a:r>
                        <a:rPr lang="en-US" altLang="ko-KR" sz="1400" b="1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400" b="1" baseline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annluoplasty</a:t>
                      </a:r>
                      <a:r>
                        <a:rPr lang="en-US" altLang="ko-KR" sz="1400" b="1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 </a:t>
                      </a:r>
                      <a:endParaRPr lang="ko-KR" sz="1400" b="1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0.959</a:t>
                      </a:r>
                      <a:endParaRPr lang="ko-KR" sz="14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0.581-1.581</a:t>
                      </a:r>
                      <a:endParaRPr lang="ko-KR" sz="14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0.869</a:t>
                      </a:r>
                      <a:endParaRPr lang="ko-KR" sz="14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20520" marR="20520" marT="0" marB="0" anchor="ctr"/>
                </a:tc>
                <a:extLst>
                  <a:ext uri="{0D108BD9-81ED-4DB2-BD59-A6C34878D82A}">
                    <a16:rowId xmlns:a16="http://schemas.microsoft.com/office/drawing/2014/main" val="900961389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331375" y="276447"/>
            <a:ext cx="8697434" cy="561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en-US" altLang="ko-KR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Univariable </a:t>
            </a:r>
            <a:r>
              <a:rPr lang="en-US" altLang="ko-KR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Multivariable analysis for </a:t>
            </a:r>
            <a:r>
              <a:rPr lang="en-US" altLang="ko-KR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RV dysfunction </a:t>
            </a:r>
            <a:r>
              <a:rPr lang="en-US" altLang="ko-KR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last follow-up</a:t>
            </a:r>
            <a:endParaRPr lang="ko-KR" altLang="ko-KR" sz="20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804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819</TotalTime>
  <Words>454</Words>
  <Application>Microsoft Office PowerPoint</Application>
  <PresentationFormat>화면 슬라이드 쇼(4:3)</PresentationFormat>
  <Paragraphs>327</Paragraphs>
  <Slides>11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0" baseType="lpstr">
      <vt:lpstr>굴림</vt:lpstr>
      <vt:lpstr>맑은 고딕</vt:lpstr>
      <vt:lpstr>Arial</vt:lpstr>
      <vt:lpstr>Calibri</vt:lpstr>
      <vt:lpstr>Calibri Light</vt:lpstr>
      <vt:lpstr>Cambria</vt:lpstr>
      <vt:lpstr>Garamond</vt:lpstr>
      <vt:lpstr>Times New Roman</vt:lpstr>
      <vt:lpstr>Office 테마</vt:lpstr>
      <vt:lpstr>The impact of prophylactic tricuspid repair in concomitant bioprosthetic aortic valve replacement</vt:lpstr>
      <vt:lpstr>Introduction</vt:lpstr>
      <vt:lpstr>Figure 1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maze operation on sinus rhythm conversion in patients with severe tricuspid regurgitation and persistent atrial fibrillation</dc:title>
  <dc:creator>박일근</dc:creator>
  <cp:lastModifiedBy>박일근</cp:lastModifiedBy>
  <cp:revision>88</cp:revision>
  <dcterms:created xsi:type="dcterms:W3CDTF">2020-07-01T03:35:04Z</dcterms:created>
  <dcterms:modified xsi:type="dcterms:W3CDTF">2020-09-06T21:19:37Z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C:\Users\samsung\Desktop\TR maze.pptx</vt:lpwstr>
  </property>
</Properties>
</file>