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D70D-0FA2-4B93-BD74-DD06E771E2B3}" type="datetimeFigureOut">
              <a:rPr lang="ko-KR" altLang="en-US" smtClean="0"/>
              <a:t>2020-09-04-Fri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659D0-346F-464C-BD9E-D037C67E5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847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2020-09-04-Fri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/>
          <a:lstStyle/>
          <a:p>
            <a:r>
              <a:rPr lang="en-US" altLang="ko-KR" b="1" dirty="0"/>
              <a:t>Right Mini-thoracotomy Approach for Infective Endocarditis</a:t>
            </a:r>
            <a:r>
              <a:rPr lang="ko-KR" altLang="en-US" dirty="0"/>
              <a:t> 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59"/>
            <a:ext cx="8640960" cy="5372923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altLang="ko-KR" sz="2800" dirty="0"/>
              <a:t>A mini-thoracotomy (MT) approach has been widely adopted in cardiac surgery, but some concerns are remained in infection control for endocarditis with this approach</a:t>
            </a:r>
          </a:p>
          <a:p>
            <a:pPr>
              <a:lnSpc>
                <a:spcPct val="170000"/>
              </a:lnSpc>
            </a:pPr>
            <a:r>
              <a:rPr lang="en-US" altLang="ko-KR" sz="2800" dirty="0"/>
              <a:t>Aims of the study was to report:</a:t>
            </a:r>
          </a:p>
          <a:p>
            <a:pPr marL="685800" lvl="1" indent="-385763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US" altLang="ko-KR" sz="2400" b="1" dirty="0">
                <a:solidFill>
                  <a:srgbClr val="0070C0"/>
                </a:solidFill>
              </a:rPr>
              <a:t>Early clinical outcomes of IE with MT approach</a:t>
            </a:r>
          </a:p>
          <a:p>
            <a:pPr marL="685800" lvl="1" indent="-385763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US" altLang="ko-KR" sz="2400" b="1" dirty="0">
                <a:solidFill>
                  <a:srgbClr val="0070C0"/>
                </a:solidFill>
              </a:rPr>
              <a:t>Mid-term follow up data for infection control</a:t>
            </a:r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DF7039C8-1081-4A15-8775-A7A989B25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68413"/>
            <a:ext cx="8713663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+mj-ea"/>
                <a:ea typeface="+mj-ea"/>
              </a:rPr>
              <a:t>R</a:t>
            </a:r>
            <a:r>
              <a:rPr lang="ko-KR" altLang="en-US" sz="1400" b="1" dirty="0" err="1">
                <a:latin typeface="+mj-ea"/>
                <a:ea typeface="+mj-ea"/>
              </a:rPr>
              <a:t>etrospective</a:t>
            </a:r>
            <a:r>
              <a:rPr lang="ko-KR" altLang="en-US" sz="1400" b="1" dirty="0">
                <a:latin typeface="+mj-ea"/>
                <a:ea typeface="+mj-ea"/>
              </a:rPr>
              <a:t> </a:t>
            </a:r>
            <a:r>
              <a:rPr lang="en-US" altLang="ko-KR" sz="1400" b="1" dirty="0">
                <a:latin typeface="+mj-ea"/>
                <a:ea typeface="+mj-ea"/>
              </a:rPr>
              <a:t>study </a:t>
            </a:r>
            <a:r>
              <a:rPr lang="ko-KR" altLang="en-US" sz="1400" b="1" dirty="0">
                <a:latin typeface="+mj-ea"/>
                <a:ea typeface="+mj-ea"/>
              </a:rPr>
              <a:t>of </a:t>
            </a:r>
            <a:r>
              <a:rPr lang="en-US" altLang="ko-KR" sz="1400" b="1" dirty="0">
                <a:latin typeface="+mj-ea"/>
                <a:ea typeface="+mj-ea"/>
              </a:rPr>
              <a:t>prospectively collected database in tertiary, referral, academic center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+mj-ea"/>
                <a:ea typeface="+mj-ea"/>
              </a:rPr>
              <a:t>MT approach was primary approach and applied whenever possible in our program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+mj-ea"/>
                <a:ea typeface="+mj-ea"/>
              </a:rPr>
              <a:t>All patients had undergone MT approach for IE was reviewed</a:t>
            </a:r>
            <a:endParaRPr lang="ko-KR" altLang="en-US" sz="1400" b="1" dirty="0"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792CB6C-57C4-44A8-A0EA-2A884BAAC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1" y="3068960"/>
            <a:ext cx="9038480" cy="305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1</a:t>
            </a:r>
            <a:endParaRPr lang="ko-KR" altLang="en-US" dirty="0"/>
          </a:p>
        </p:txBody>
      </p:sp>
      <p:graphicFrame>
        <p:nvGraphicFramePr>
          <p:cNvPr id="5" name="Group 157">
            <a:extLst>
              <a:ext uri="{FF2B5EF4-FFF2-40B4-BE49-F238E27FC236}">
                <a16:creationId xmlns:a16="http://schemas.microsoft.com/office/drawing/2014/main" id="{E4EEAE9C-D845-451B-84E6-F35DD15262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645718"/>
              </p:ext>
            </p:extLst>
          </p:nvPr>
        </p:nvGraphicFramePr>
        <p:xfrm>
          <a:off x="132708" y="1354053"/>
          <a:ext cx="4439292" cy="4737406"/>
        </p:xfrm>
        <a:graphic>
          <a:graphicData uri="http://schemas.openxmlformats.org/drawingml/2006/table">
            <a:tbl>
              <a:tblPr/>
              <a:tblGrid>
                <a:gridCol w="2570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190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466725" indent="-39688" defTabSz="935038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935038" indent="-79375" defTabSz="935038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403350" indent="-120650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1870075" indent="-160338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3272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27844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2416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36988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l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맑은 고딕" pitchFamily="50" charset="-127"/>
                          <a:cs typeface="Times New Roman" pitchFamily="18" charset="0"/>
                        </a:rPr>
                        <a:t>  Preoperative data</a:t>
                      </a:r>
                      <a:endParaRPr kumimoji="0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466725" indent="-39688" defTabSz="935038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935038" indent="-79375" defTabSz="935038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403350" indent="-120650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1870075" indent="-160338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3272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27844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2416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36988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맑은 고딕" pitchFamily="50" charset="-127"/>
                          <a:cs typeface="Times New Roman" pitchFamily="18" charset="0"/>
                        </a:rPr>
                        <a:t>Overall (n=74) </a:t>
                      </a:r>
                      <a:endParaRPr kumimoji="0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Age, years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49.9 ± 17.0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Female gender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 (28.4%)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BSA,</a:t>
                      </a:r>
                      <a:r>
                        <a:rPr lang="ko-KR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㎡</a:t>
                      </a: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</a:t>
                      </a: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 ± 0.2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HTN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 (28.4%)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DM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12 (17.2%)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Atrial fibrillation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 (16.2%)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Stroke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 (55.4%)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CRF on dialysis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(5.4%)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Chronic obstructive pulmonary disease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(10.8%)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481244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LV ejection fraction, (%)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62.8 ± 6.5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NYHA functional class, n (%)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I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 (24.3%)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7099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II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 (35.1%)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III</a:t>
                      </a:r>
                      <a:endParaRPr lang="ko-KR" sz="1200" kern="10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 (18.9%)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IV</a:t>
                      </a:r>
                      <a:endParaRPr lang="ko-KR" sz="1200" kern="10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 (21.6%)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18353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Urgency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 (37.8%)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3141122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Emergency, n (%)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 (45.9%)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331791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Previous cardiac surgery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(6.8%)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663649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CRP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8.9 ± 8.0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51780"/>
                  </a:ext>
                </a:extLst>
              </a:tr>
              <a:tr h="21619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EuroSCORE</a:t>
                      </a: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II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9785" algn="l"/>
                        </a:tabLst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 ± 11.6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3770414"/>
                  </a:ext>
                </a:extLst>
              </a:tr>
              <a:tr h="19741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Critical preoperative state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 (21.6%)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64443"/>
                  </a:ext>
                </a:extLst>
              </a:tr>
            </a:tbl>
          </a:graphicData>
        </a:graphic>
      </p:graphicFrame>
      <p:graphicFrame>
        <p:nvGraphicFramePr>
          <p:cNvPr id="7" name="Group 157">
            <a:extLst>
              <a:ext uri="{FF2B5EF4-FFF2-40B4-BE49-F238E27FC236}">
                <a16:creationId xmlns:a16="http://schemas.microsoft.com/office/drawing/2014/main" id="{EB5D314D-F841-4121-A5FE-0B4B01357B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61585"/>
              </p:ext>
            </p:extLst>
          </p:nvPr>
        </p:nvGraphicFramePr>
        <p:xfrm>
          <a:off x="4669213" y="1355899"/>
          <a:ext cx="4439291" cy="4737397"/>
        </p:xfrm>
        <a:graphic>
          <a:graphicData uri="http://schemas.openxmlformats.org/drawingml/2006/table">
            <a:tbl>
              <a:tblPr/>
              <a:tblGrid>
                <a:gridCol w="2594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985"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466725" indent="-39688" defTabSz="935038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935038" indent="-79375" defTabSz="935038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403350" indent="-120650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1870075" indent="-160338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3272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27844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2416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36988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l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맑은 고딕" pitchFamily="50" charset="-127"/>
                          <a:cs typeface="Times New Roman" pitchFamily="18" charset="0"/>
                        </a:rPr>
                        <a:t>  Operative data</a:t>
                      </a:r>
                      <a:endParaRPr kumimoji="0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35038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466725" indent="-39688" defTabSz="935038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935038" indent="-79375" defTabSz="935038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403350" indent="-120650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1870075" indent="-160338" defTabSz="935038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3272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27844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2416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3698875" indent="-160338" defTabSz="935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맑은 고딕" pitchFamily="50" charset="-127"/>
                          <a:cs typeface="Times New Roman" pitchFamily="18" charset="0"/>
                        </a:rPr>
                        <a:t>Overall (n=74) </a:t>
                      </a:r>
                      <a:endParaRPr kumimoji="0" lang="ko-KR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Days diagnosis to surgery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 [0.0;3.0]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Days symptom onset to surgery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  [7.0;30.0]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362148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Location of infection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US" altLang="ko-KR" sz="1200" dirty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012028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Mitral valve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 (82.4%)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823855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Aortic valve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(6.8%)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396351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Tricuspid valve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(5.4%)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81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Ventricular septal defect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(5.4%)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Active endocarditis 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 (83.8%)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Vegetation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 (87.8%)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Vegetation size, mm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 ± 11.6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Annular abscess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 (20.3%)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Microbiology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Culture negative endocarditis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30 (40.5%)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Staphylococcus spp.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10 (13.5%)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Streptococcus spp.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24 (32.4%)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Enterococcus spp.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5 (6.8%)</a:t>
                      </a:r>
                      <a:endParaRPr kumimoji="0" lang="ko-KR" altLang="ko-KR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Klebsiella spp.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2 (2.7%)</a:t>
                      </a:r>
                      <a:endParaRPr kumimoji="0" lang="ko-KR" altLang="ko-KR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Hemophilus spp.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2 (2.7%)</a:t>
                      </a:r>
                      <a:endParaRPr kumimoji="0" lang="ko-KR" altLang="ko-KR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  </a:t>
                      </a:r>
                      <a:r>
                        <a:rPr lang="en-US" altLang="ko-KR" sz="1200" kern="100" dirty="0" err="1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Abiotrophia</a:t>
                      </a: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 spp.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1 (%)</a:t>
                      </a:r>
                      <a:endParaRPr kumimoji="0" lang="ko-KR" altLang="ko-KR" sz="1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Replacement of infected valve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45 (60.8%)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084755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Repair of infected valve</a:t>
                      </a:r>
                      <a:endParaRPr 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29 (39.2%)</a:t>
                      </a:r>
                      <a:endParaRPr lang="ko-KR" altLang="ko-KR" sz="12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405045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Cardiopulmonary bypass time, minutes</a:t>
                      </a:r>
                      <a:endParaRPr lang="ko-KR" sz="12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120.7 ± 44.3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73870"/>
                  </a:ext>
                </a:extLst>
              </a:tr>
              <a:tr h="19452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Aortic cross-clamp time, minutes</a:t>
                      </a:r>
                      <a:endParaRPr lang="ko-KR" sz="12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82.4 ± 33.3</a:t>
                      </a:r>
                    </a:p>
                  </a:txBody>
                  <a:tcPr marL="74174" marR="74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203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6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2</a:t>
            </a:r>
            <a:endParaRPr lang="ko-KR" altLang="en-US" dirty="0"/>
          </a:p>
        </p:txBody>
      </p:sp>
      <p:graphicFrame>
        <p:nvGraphicFramePr>
          <p:cNvPr id="5" name="Group 157">
            <a:extLst>
              <a:ext uri="{FF2B5EF4-FFF2-40B4-BE49-F238E27FC236}">
                <a16:creationId xmlns:a16="http://schemas.microsoft.com/office/drawing/2014/main" id="{EB4B536B-6DE5-4F62-ACF0-2CFCBD56E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800459"/>
              </p:ext>
            </p:extLst>
          </p:nvPr>
        </p:nvGraphicFramePr>
        <p:xfrm>
          <a:off x="35496" y="1412776"/>
          <a:ext cx="4261917" cy="4858592"/>
        </p:xfrm>
        <a:graphic>
          <a:graphicData uri="http://schemas.openxmlformats.org/drawingml/2006/table">
            <a:tbl>
              <a:tblPr/>
              <a:tblGrid>
                <a:gridCol w="2727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837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Postoperative outcomes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Overall (n=74) </a:t>
                      </a:r>
                      <a:endParaRPr kumimoji="0" lang="ko-KR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1181" marR="81181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Early mortality, n (%)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(6.8%)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i="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Major complications</a:t>
                      </a:r>
                      <a:endParaRPr lang="ko-KR" altLang="ko-KR" sz="1300" i="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43495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Acute renal failure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0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Stroke, n (%)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(4.1%)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New dialysis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(4.1%)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Low cardiac output syndrome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 (17.6%)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Mechanical support 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0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Arrhythmia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 (18.9%)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Permanent pacemaker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0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445144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Pulmonary complications, 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 (13.5%)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Prolonged ventilation over 24 hours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 (10.8%)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909196"/>
                  </a:ext>
                </a:extLst>
              </a:tr>
              <a:tr h="248360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Reoperation for bleeding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 (1.4%)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501">
                <a:tc>
                  <a:txBody>
                    <a:bodyPr/>
                    <a:lstStyle/>
                    <a:p>
                      <a:pPr indent="13970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Transfusion incidence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 (66.2%)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70999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Chest tube drain within 12 h, ml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257.4 ± 216.1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ICU stay, hours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  [21.0;47.0]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3141122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Surgery department stay, days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  [3.0;8.0]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564892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Follow up duration, month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 ± 39.7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072271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Recurrent endocarditis</a:t>
                      </a:r>
                      <a:endParaRPr lang="ko-KR" alt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(2.7%)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41457"/>
                  </a:ext>
                </a:extLst>
              </a:tr>
              <a:tr h="24058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Late mortality, n (%)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 (14.9%)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663649"/>
                  </a:ext>
                </a:extLst>
              </a:tr>
            </a:tbl>
          </a:graphicData>
        </a:graphic>
      </p:graphicFrame>
      <p:graphicFrame>
        <p:nvGraphicFramePr>
          <p:cNvPr id="7" name="Group 157">
            <a:extLst>
              <a:ext uri="{FF2B5EF4-FFF2-40B4-BE49-F238E27FC236}">
                <a16:creationId xmlns:a16="http://schemas.microsoft.com/office/drawing/2014/main" id="{C8405073-DFB2-4E89-9CF7-026BEA63A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689656"/>
              </p:ext>
            </p:extLst>
          </p:nvPr>
        </p:nvGraphicFramePr>
        <p:xfrm>
          <a:off x="4264997" y="2429559"/>
          <a:ext cx="4858585" cy="2727633"/>
        </p:xfrm>
        <a:graphic>
          <a:graphicData uri="http://schemas.openxmlformats.org/drawingml/2006/table">
            <a:tbl>
              <a:tblPr/>
              <a:tblGrid>
                <a:gridCol w="3324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80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Last echocardiographic data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50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Overall (n=70) </a:t>
                      </a:r>
                      <a:endParaRPr kumimoji="0" lang="ko-KR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latin typeface="Times New Roman" panose="02020603050405020304" pitchFamily="18" charset="0"/>
                          <a:ea typeface="맑은 고딕"/>
                          <a:cs typeface="Times New Roman" panose="02020603050405020304" pitchFamily="18" charset="0"/>
                        </a:rPr>
                        <a:t>Echocardiographic follow up, months</a:t>
                      </a:r>
                      <a:endParaRPr lang="ko-KR" sz="1300" kern="100" dirty="0">
                        <a:latin typeface="Times New Roman" panose="02020603050405020304" pitchFamily="18" charset="0"/>
                        <a:ea typeface="맑은 고딕"/>
                        <a:cs typeface="Times New Roman" panose="02020603050405020304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 ± 33.0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lvl="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LV ejection fraction, (%)</a:t>
                      </a:r>
                      <a:endParaRPr 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59.7 ± 9.2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lvl="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Mitral regurgitation &gt; +1 </a:t>
                      </a:r>
                      <a:endParaRPr 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 (1.4%)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493979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Aortic regurgitation &gt; +1 </a:t>
                      </a:r>
                      <a:endParaRPr lang="ko-KR" alt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579465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Tricuspid regurgitation &gt; +1 </a:t>
                      </a:r>
                      <a:endParaRPr lang="ko-KR" alt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(2.8%)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179933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lvl="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Paravalvular regurgitation after replacement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3/43 (7.0%)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269433"/>
                  </a:ext>
                </a:extLst>
              </a:tr>
              <a:tr h="341975">
                <a:tc>
                  <a:txBody>
                    <a:bodyPr/>
                    <a:lstStyle/>
                    <a:p>
                      <a:pPr lvl="0"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kern="100" dirty="0">
                          <a:latin typeface="Times New Roman" pitchFamily="18" charset="0"/>
                          <a:ea typeface="맑은 고딕"/>
                          <a:cs typeface="Times New Roman" pitchFamily="18" charset="0"/>
                        </a:rPr>
                        <a:t>Residual regurgitation after mitral repair &gt; +1</a:t>
                      </a:r>
                      <a:endParaRPr lang="ko-KR" sz="1300" kern="100" dirty="0"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1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1/27 (3.7%)</a:t>
                      </a:r>
                    </a:p>
                  </a:txBody>
                  <a:tcPr marL="81181" marR="811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087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3</a:t>
            </a:r>
            <a:endParaRPr lang="ko-KR" altLang="en-US" dirty="0"/>
          </a:p>
        </p:txBody>
      </p:sp>
      <p:pic>
        <p:nvPicPr>
          <p:cNvPr id="1037" name="그림 1036">
            <a:extLst>
              <a:ext uri="{FF2B5EF4-FFF2-40B4-BE49-F238E27FC236}">
                <a16:creationId xmlns:a16="http://schemas.microsoft.com/office/drawing/2014/main" id="{2C71D903-0322-4309-AA52-6146407DF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" y="1268760"/>
            <a:ext cx="8950899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3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7504" y="1268760"/>
            <a:ext cx="9033164" cy="53729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altLang="ko-KR" sz="2400" dirty="0"/>
              <a:t>MT approach for IE showed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ko-KR" sz="2400" dirty="0"/>
              <a:t>Excellent early postoperative results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ko-KR" sz="2400" dirty="0"/>
              <a:t>Durable mid-term echocardiographic outcomes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ko-KR" sz="2400" dirty="0"/>
              <a:t>Acceptable overall survival in mid-term follow-up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ko-KR" sz="2400" dirty="0"/>
              <a:t>Comparable mid-term survival in complicated cases: </a:t>
            </a:r>
            <a:r>
              <a:rPr lang="en-GB" altLang="ko-KR" sz="2400" b="1" dirty="0">
                <a:solidFill>
                  <a:srgbClr val="0070C0"/>
                </a:solidFill>
              </a:rPr>
              <a:t>active, culture positive, and annular abscess formation</a:t>
            </a:r>
          </a:p>
          <a:p>
            <a:pPr>
              <a:lnSpc>
                <a:spcPct val="150000"/>
              </a:lnSpc>
            </a:pPr>
            <a:r>
              <a:rPr lang="en-US" altLang="ko-KR" sz="2400" dirty="0"/>
              <a:t>The mini-thoracotomy approach is plausible option to treat patients with infective endocarditis </a:t>
            </a: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685</Words>
  <Application>Microsoft Office PowerPoint</Application>
  <PresentationFormat>화면 슬라이드 쇼(4:3)</PresentationFormat>
  <Paragraphs>168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Times New Roman</vt:lpstr>
      <vt:lpstr>Wingdings</vt:lpstr>
      <vt:lpstr>Office 테마</vt:lpstr>
      <vt:lpstr>Right Mini-thoracotomy Approach for Infective Endocarditis </vt:lpstr>
      <vt:lpstr>Purpose</vt:lpstr>
      <vt:lpstr>Methods</vt:lpstr>
      <vt:lpstr>Results 1</vt:lpstr>
      <vt:lpstr>Results 2</vt:lpstr>
      <vt:lpstr>Results 3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제형곤</cp:lastModifiedBy>
  <cp:revision>10</cp:revision>
  <dcterms:created xsi:type="dcterms:W3CDTF">2017-07-25T23:31:23Z</dcterms:created>
  <dcterms:modified xsi:type="dcterms:W3CDTF">2020-09-04T01:30:33Z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