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2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8" r:id="rId14"/>
    <p:sldId id="277" r:id="rId15"/>
    <p:sldId id="279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584" autoAdjust="0"/>
  </p:normalViewPr>
  <p:slideViewPr>
    <p:cSldViewPr snapToGrid="0">
      <p:cViewPr varScale="1">
        <p:scale>
          <a:sx n="97" d="100"/>
          <a:sy n="97" d="100"/>
        </p:scale>
        <p:origin x="20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61E85-ADEA-4A65-8A46-D9FA7CD3B4B0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C7AC3-00EB-4064-BA70-ED1D84963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01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912E5-CE23-4343-A9B0-4505431B892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94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MACE(1) = HF</a:t>
            </a:r>
            <a:r>
              <a:rPr lang="en-US" altLang="ko-KR" baseline="0" dirty="0"/>
              <a:t> readmission, reoperation (HTPL, redo CTEPH), total death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72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MACE(2) = HF</a:t>
            </a:r>
            <a:r>
              <a:rPr lang="en-US" altLang="ko-KR" baseline="0" dirty="0"/>
              <a:t> readmission, reoperation (HTPL, redo CTEPH), total death, recurrent PTE/DVT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317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9034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4511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403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269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750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7248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318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26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46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31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865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53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67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53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0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239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0845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0440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496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ED42-E8B8-4EF7-924A-FE6CFD7E755F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26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1450" y="197443"/>
            <a:ext cx="7886700" cy="67990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altLang="ko-KR" sz="4000" b="1" dirty="0">
                <a:latin typeface="Garamond" panose="02020404030301010803" pitchFamily="18" charset="0"/>
              </a:rPr>
              <a:t>Figure</a:t>
            </a:r>
            <a:r>
              <a:rPr lang="ko-KR" altLang="en-US" sz="4000" b="1" dirty="0">
                <a:latin typeface="Garamond" panose="02020404030301010803" pitchFamily="18" charset="0"/>
              </a:rPr>
              <a:t> </a:t>
            </a:r>
            <a:r>
              <a:rPr lang="en-US" altLang="ko-KR" sz="4000" b="1" dirty="0">
                <a:latin typeface="Garamond" panose="02020404030301010803" pitchFamily="18" charset="0"/>
              </a:rPr>
              <a:t>1</a:t>
            </a:r>
            <a:r>
              <a:rPr lang="ko-KR" altLang="en-US" sz="4000" b="1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27" name="직사각형 26"/>
          <p:cNvSpPr/>
          <p:nvPr/>
        </p:nvSpPr>
        <p:spPr bwMode="auto">
          <a:xfrm>
            <a:off x="1314638" y="1124744"/>
            <a:ext cx="3977442" cy="7759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From 1997 to 2020, surgery for patients with chronic thromboembolic pulmonary hypertension</a:t>
            </a:r>
          </a:p>
        </p:txBody>
      </p:sp>
      <p:sp>
        <p:nvSpPr>
          <p:cNvPr id="38" name="직사각형 37"/>
          <p:cNvSpPr/>
          <p:nvPr/>
        </p:nvSpPr>
        <p:spPr bwMode="auto">
          <a:xfrm>
            <a:off x="3330685" y="4228667"/>
            <a:ext cx="2088214" cy="8437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Hybrid group : </a:t>
            </a:r>
          </a:p>
          <a:p>
            <a:pPr algn="ctr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46 patients</a:t>
            </a:r>
          </a:p>
        </p:txBody>
      </p:sp>
      <p:cxnSp>
        <p:nvCxnSpPr>
          <p:cNvPr id="29" name="직선 연결선 28"/>
          <p:cNvCxnSpPr/>
          <p:nvPr/>
        </p:nvCxnSpPr>
        <p:spPr bwMode="auto">
          <a:xfrm>
            <a:off x="3303359" y="1900734"/>
            <a:ext cx="0" cy="43204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 bwMode="auto">
          <a:xfrm>
            <a:off x="5418899" y="1393514"/>
            <a:ext cx="3700840" cy="1395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Exclusion</a:t>
            </a:r>
          </a:p>
          <a:p>
            <a:pPr>
              <a:defRPr/>
            </a:pPr>
            <a:r>
              <a:rPr lang="en-US" altLang="ko-KR" sz="1600" dirty="0" err="1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Reoperative</a:t>
            </a: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 pulmonary endarterectomy (n=1)</a:t>
            </a:r>
          </a:p>
        </p:txBody>
      </p:sp>
      <p:cxnSp>
        <p:nvCxnSpPr>
          <p:cNvPr id="17" name="직선 연결선 16"/>
          <p:cNvCxnSpPr/>
          <p:nvPr/>
        </p:nvCxnSpPr>
        <p:spPr bwMode="auto">
          <a:xfrm>
            <a:off x="3303359" y="2116758"/>
            <a:ext cx="2139801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 bwMode="auto">
          <a:xfrm>
            <a:off x="1673201" y="2332782"/>
            <a:ext cx="3232305" cy="9119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Primary pulmonary endarterectomy </a:t>
            </a:r>
          </a:p>
          <a:p>
            <a:pPr algn="ctr">
              <a:defRPr/>
            </a:pP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in a single center (n=78)</a:t>
            </a:r>
          </a:p>
        </p:txBody>
      </p:sp>
      <p:cxnSp>
        <p:nvCxnSpPr>
          <p:cNvPr id="22" name="직선 연결선 21"/>
          <p:cNvCxnSpPr/>
          <p:nvPr/>
        </p:nvCxnSpPr>
        <p:spPr bwMode="auto">
          <a:xfrm flipH="1">
            <a:off x="3289354" y="3231558"/>
            <a:ext cx="1904" cy="32536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 bwMode="auto">
          <a:xfrm>
            <a:off x="2123710" y="3569503"/>
            <a:ext cx="2251082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 bwMode="auto">
          <a:xfrm>
            <a:off x="4377222" y="3556919"/>
            <a:ext cx="0" cy="62025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 bwMode="auto">
          <a:xfrm>
            <a:off x="2123709" y="3581673"/>
            <a:ext cx="0" cy="60927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 bwMode="auto">
          <a:xfrm>
            <a:off x="1092887" y="4228667"/>
            <a:ext cx="2061645" cy="8437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Conventional group :</a:t>
            </a:r>
          </a:p>
          <a:p>
            <a:pPr algn="ctr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32 patients </a:t>
            </a:r>
          </a:p>
        </p:txBody>
      </p:sp>
    </p:spTree>
    <p:extLst>
      <p:ext uri="{BB962C8B-B14F-4D97-AF65-F5344CB8AC3E}">
        <p14:creationId xmlns:p14="http://schemas.microsoft.com/office/powerpoint/2010/main" val="339948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96" y="706860"/>
            <a:ext cx="9661624" cy="56833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47839" y="2039555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86.5%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443870" y="3372250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56.3%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65636" y="0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2-1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1422" y="4430455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P=0.023</a:t>
            </a:r>
          </a:p>
        </p:txBody>
      </p:sp>
    </p:spTree>
    <p:extLst>
      <p:ext uri="{BB962C8B-B14F-4D97-AF65-F5344CB8AC3E}">
        <p14:creationId xmlns:p14="http://schemas.microsoft.com/office/powerpoint/2010/main" val="593854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9811"/>
            <a:ext cx="10655767" cy="62680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90099" y="1826904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88.0%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986130" y="3553003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53.1%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9695" y="21911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2-2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729" y="4664372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P=0.011</a:t>
            </a:r>
          </a:p>
        </p:txBody>
      </p:sp>
    </p:spTree>
    <p:extLst>
      <p:ext uri="{BB962C8B-B14F-4D97-AF65-F5344CB8AC3E}">
        <p14:creationId xmlns:p14="http://schemas.microsoft.com/office/powerpoint/2010/main" val="972988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1" y="869953"/>
            <a:ext cx="9778285" cy="60510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47839" y="2655842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90.9%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443870" y="3372250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78.0%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9695" y="21911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2-3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6995" y="4675004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P=0.365</a:t>
            </a:r>
          </a:p>
        </p:txBody>
      </p:sp>
    </p:spTree>
    <p:extLst>
      <p:ext uri="{BB962C8B-B14F-4D97-AF65-F5344CB8AC3E}">
        <p14:creationId xmlns:p14="http://schemas.microsoft.com/office/powerpoint/2010/main" val="2262571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97" y="708258"/>
            <a:ext cx="10300875" cy="63744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77742" y="708258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94.4%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873773" y="1787999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93.1%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9695" y="21911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2-4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74329" y="4781329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P=0.598</a:t>
            </a:r>
          </a:p>
        </p:txBody>
      </p:sp>
    </p:spTree>
    <p:extLst>
      <p:ext uri="{BB962C8B-B14F-4D97-AF65-F5344CB8AC3E}">
        <p14:creationId xmlns:p14="http://schemas.microsoft.com/office/powerpoint/2010/main" val="2049999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93" y="658111"/>
            <a:ext cx="10018832" cy="61998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49858" y="561630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100%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645889" y="1681673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93.1%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9695" y="21911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2-5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39525" y="4600576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P=0.134</a:t>
            </a:r>
          </a:p>
        </p:txBody>
      </p:sp>
    </p:spTree>
    <p:extLst>
      <p:ext uri="{BB962C8B-B14F-4D97-AF65-F5344CB8AC3E}">
        <p14:creationId xmlns:p14="http://schemas.microsoft.com/office/powerpoint/2010/main" val="1401188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32" y="867175"/>
            <a:ext cx="9680991" cy="59908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47839" y="1749677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95.5%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443870" y="2968213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65.0%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9695" y="21911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2-6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1422" y="4675004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P=0.008</a:t>
            </a:r>
          </a:p>
        </p:txBody>
      </p:sp>
    </p:spTree>
    <p:extLst>
      <p:ext uri="{BB962C8B-B14F-4D97-AF65-F5344CB8AC3E}">
        <p14:creationId xmlns:p14="http://schemas.microsoft.com/office/powerpoint/2010/main" val="295479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55" y="715781"/>
            <a:ext cx="10276560" cy="63593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77742" y="715781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100%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873773" y="1607245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96.6%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9695" y="21911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2-7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2055" y="4738799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P=0.208</a:t>
            </a:r>
          </a:p>
        </p:txBody>
      </p:sp>
    </p:spTree>
    <p:extLst>
      <p:ext uri="{BB962C8B-B14F-4D97-AF65-F5344CB8AC3E}">
        <p14:creationId xmlns:p14="http://schemas.microsoft.com/office/powerpoint/2010/main" val="3427953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80" y="604139"/>
            <a:ext cx="10637380" cy="65826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79726" y="2347899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51.8%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075757" y="4750037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96.0%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9695" y="21911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2-8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27492" y="1134362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P&lt;0.001</a:t>
            </a:r>
          </a:p>
        </p:txBody>
      </p:sp>
    </p:spTree>
    <p:extLst>
      <p:ext uri="{BB962C8B-B14F-4D97-AF65-F5344CB8AC3E}">
        <p14:creationId xmlns:p14="http://schemas.microsoft.com/office/powerpoint/2010/main" val="645217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85" y="663704"/>
            <a:ext cx="10150719" cy="59710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77742" y="663704"/>
            <a:ext cx="126377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Hybrid group: </a:t>
            </a:r>
          </a:p>
          <a:p>
            <a:r>
              <a:rPr lang="en-US" altLang="ko-KR" sz="1400" b="1" dirty="0"/>
              <a:t>6 year 97.2%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873773" y="1777367"/>
            <a:ext cx="1667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/>
              <a:t>Conventional group: </a:t>
            </a:r>
          </a:p>
          <a:p>
            <a:r>
              <a:rPr lang="en-US" altLang="ko-KR" sz="1400" b="1" dirty="0"/>
              <a:t>6 year 92.7%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79695" y="21911"/>
            <a:ext cx="15368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2-9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3953" y="4664372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P=0.715</a:t>
            </a:r>
          </a:p>
        </p:txBody>
      </p:sp>
    </p:spTree>
    <p:extLst>
      <p:ext uri="{BB962C8B-B14F-4D97-AF65-F5344CB8AC3E}">
        <p14:creationId xmlns:p14="http://schemas.microsoft.com/office/powerpoint/2010/main" val="1045184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977" y="230832"/>
            <a:ext cx="5944935" cy="367886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977" y="3373767"/>
            <a:ext cx="5853779" cy="3622456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264" y="0"/>
            <a:ext cx="59154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3. </a:t>
            </a:r>
            <a:r>
              <a:rPr lang="en-US" altLang="ko-K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Serial change in the Hybrid group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72952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06" y="1212113"/>
            <a:ext cx="7645940" cy="4731487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2413590" y="1122030"/>
            <a:ext cx="4209816" cy="3460603"/>
            <a:chOff x="2690037" y="781788"/>
            <a:chExt cx="4209816" cy="3460603"/>
          </a:xfrm>
        </p:grpSpPr>
        <p:grpSp>
          <p:nvGrpSpPr>
            <p:cNvPr id="5" name="그룹 4"/>
            <p:cNvGrpSpPr/>
            <p:nvPr/>
          </p:nvGrpSpPr>
          <p:grpSpPr>
            <a:xfrm>
              <a:off x="2690037" y="781788"/>
              <a:ext cx="2170260" cy="2843913"/>
              <a:chOff x="2690037" y="781788"/>
              <a:chExt cx="2170260" cy="2843913"/>
            </a:xfrm>
          </p:grpSpPr>
          <p:cxnSp>
            <p:nvCxnSpPr>
              <p:cNvPr id="11" name="직선 연결선 10"/>
              <p:cNvCxnSpPr/>
              <p:nvPr/>
            </p:nvCxnSpPr>
            <p:spPr>
              <a:xfrm flipV="1">
                <a:off x="2690037" y="966455"/>
                <a:ext cx="0" cy="54336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2690037" y="966454"/>
                <a:ext cx="628540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3318577" y="781788"/>
                <a:ext cx="93566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P&lt;0.001</a:t>
                </a:r>
                <a:endParaRPr lang="ko-KR" altLang="en-US" dirty="0"/>
              </a:p>
            </p:txBody>
          </p:sp>
          <p:cxnSp>
            <p:nvCxnSpPr>
              <p:cNvPr id="14" name="직선 연결선 13"/>
              <p:cNvCxnSpPr/>
              <p:nvPr/>
            </p:nvCxnSpPr>
            <p:spPr>
              <a:xfrm flipV="1">
                <a:off x="4729594" y="966453"/>
                <a:ext cx="4330" cy="265924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연결선 14"/>
              <p:cNvCxnSpPr/>
              <p:nvPr/>
            </p:nvCxnSpPr>
            <p:spPr>
              <a:xfrm>
                <a:off x="4254242" y="966454"/>
                <a:ext cx="60605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그룹 5"/>
            <p:cNvGrpSpPr/>
            <p:nvPr/>
          </p:nvGrpSpPr>
          <p:grpSpPr>
            <a:xfrm>
              <a:off x="4850274" y="781788"/>
              <a:ext cx="2049579" cy="3460603"/>
              <a:chOff x="2664065" y="781788"/>
              <a:chExt cx="2049579" cy="3460603"/>
            </a:xfrm>
          </p:grpSpPr>
          <p:cxnSp>
            <p:nvCxnSpPr>
              <p:cNvPr id="7" name="직선 연결선 6"/>
              <p:cNvCxnSpPr/>
              <p:nvPr/>
            </p:nvCxnSpPr>
            <p:spPr>
              <a:xfrm>
                <a:off x="2664065" y="966453"/>
                <a:ext cx="4853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3140636" y="781788"/>
                <a:ext cx="93566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P=0.111</a:t>
                </a:r>
                <a:endParaRPr lang="ko-KR" altLang="en-US" dirty="0"/>
              </a:p>
            </p:txBody>
          </p:sp>
          <p:cxnSp>
            <p:nvCxnSpPr>
              <p:cNvPr id="9" name="직선 연결선 8"/>
              <p:cNvCxnSpPr/>
              <p:nvPr/>
            </p:nvCxnSpPr>
            <p:spPr>
              <a:xfrm flipH="1" flipV="1">
                <a:off x="4673551" y="966453"/>
                <a:ext cx="40093" cy="32759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4076301" y="966453"/>
                <a:ext cx="5972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75926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95" y="1121592"/>
            <a:ext cx="8084312" cy="5002762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2541181" y="994440"/>
            <a:ext cx="4391469" cy="3758314"/>
            <a:chOff x="2690037" y="781788"/>
            <a:chExt cx="4391469" cy="3758314"/>
          </a:xfrm>
        </p:grpSpPr>
        <p:grpSp>
          <p:nvGrpSpPr>
            <p:cNvPr id="11" name="그룹 10"/>
            <p:cNvGrpSpPr/>
            <p:nvPr/>
          </p:nvGrpSpPr>
          <p:grpSpPr>
            <a:xfrm>
              <a:off x="2690037" y="781788"/>
              <a:ext cx="2170260" cy="3758314"/>
              <a:chOff x="2690037" y="781788"/>
              <a:chExt cx="2170260" cy="3758314"/>
            </a:xfrm>
          </p:grpSpPr>
          <p:cxnSp>
            <p:nvCxnSpPr>
              <p:cNvPr id="17" name="직선 연결선 16"/>
              <p:cNvCxnSpPr/>
              <p:nvPr/>
            </p:nvCxnSpPr>
            <p:spPr>
              <a:xfrm flipV="1">
                <a:off x="2690037" y="966455"/>
                <a:ext cx="0" cy="35736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직선 연결선 17"/>
              <p:cNvCxnSpPr/>
              <p:nvPr/>
            </p:nvCxnSpPr>
            <p:spPr>
              <a:xfrm flipV="1">
                <a:off x="2690037" y="966454"/>
                <a:ext cx="628540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3318577" y="781788"/>
                <a:ext cx="93566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P=0.008</a:t>
                </a:r>
                <a:endParaRPr lang="ko-KR" altLang="en-US" dirty="0"/>
              </a:p>
            </p:txBody>
          </p:sp>
          <p:cxnSp>
            <p:nvCxnSpPr>
              <p:cNvPr id="20" name="직선 연결선 19"/>
              <p:cNvCxnSpPr/>
              <p:nvPr/>
            </p:nvCxnSpPr>
            <p:spPr>
              <a:xfrm flipH="1" flipV="1">
                <a:off x="4856201" y="966455"/>
                <a:ext cx="2323" cy="10005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/>
              <p:cNvCxnSpPr/>
              <p:nvPr/>
            </p:nvCxnSpPr>
            <p:spPr>
              <a:xfrm>
                <a:off x="4254242" y="966454"/>
                <a:ext cx="60605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그룹 11"/>
            <p:cNvGrpSpPr/>
            <p:nvPr/>
          </p:nvGrpSpPr>
          <p:grpSpPr>
            <a:xfrm>
              <a:off x="4850274" y="781788"/>
              <a:ext cx="2231232" cy="866257"/>
              <a:chOff x="2664065" y="781788"/>
              <a:chExt cx="2231232" cy="866257"/>
            </a:xfrm>
          </p:grpSpPr>
          <p:cxnSp>
            <p:nvCxnSpPr>
              <p:cNvPr id="13" name="직선 연결선 12"/>
              <p:cNvCxnSpPr/>
              <p:nvPr/>
            </p:nvCxnSpPr>
            <p:spPr>
              <a:xfrm>
                <a:off x="2664065" y="966453"/>
                <a:ext cx="654512" cy="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3318577" y="781788"/>
                <a:ext cx="93566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P&gt;0.999</a:t>
                </a:r>
                <a:endParaRPr lang="ko-KR" altLang="en-US" dirty="0"/>
              </a:p>
            </p:txBody>
          </p:sp>
          <p:cxnSp>
            <p:nvCxnSpPr>
              <p:cNvPr id="15" name="직선 연결선 14"/>
              <p:cNvCxnSpPr/>
              <p:nvPr/>
            </p:nvCxnSpPr>
            <p:spPr>
              <a:xfrm flipH="1" flipV="1">
                <a:off x="4891201" y="966453"/>
                <a:ext cx="4096" cy="68159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/>
              <p:cNvCxnSpPr/>
              <p:nvPr/>
            </p:nvCxnSpPr>
            <p:spPr>
              <a:xfrm flipV="1">
                <a:off x="4254242" y="966453"/>
                <a:ext cx="636959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24415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966455"/>
            <a:ext cx="8096250" cy="5010150"/>
          </a:xfrm>
          <a:prstGeom prst="rect">
            <a:avLst/>
          </a:prstGeom>
        </p:spPr>
      </p:pic>
      <p:grpSp>
        <p:nvGrpSpPr>
          <p:cNvPr id="26" name="그룹 25"/>
          <p:cNvGrpSpPr/>
          <p:nvPr/>
        </p:nvGrpSpPr>
        <p:grpSpPr>
          <a:xfrm>
            <a:off x="2690037" y="781788"/>
            <a:ext cx="4392465" cy="3460604"/>
            <a:chOff x="2690037" y="781788"/>
            <a:chExt cx="4392465" cy="3460604"/>
          </a:xfrm>
        </p:grpSpPr>
        <p:grpSp>
          <p:nvGrpSpPr>
            <p:cNvPr id="16" name="그룹 15"/>
            <p:cNvGrpSpPr/>
            <p:nvPr/>
          </p:nvGrpSpPr>
          <p:grpSpPr>
            <a:xfrm>
              <a:off x="2690037" y="781788"/>
              <a:ext cx="2206256" cy="3460604"/>
              <a:chOff x="2690037" y="781788"/>
              <a:chExt cx="2206256" cy="3460604"/>
            </a:xfrm>
          </p:grpSpPr>
          <p:cxnSp>
            <p:nvCxnSpPr>
              <p:cNvPr id="5" name="직선 연결선 4"/>
              <p:cNvCxnSpPr/>
              <p:nvPr/>
            </p:nvCxnSpPr>
            <p:spPr>
              <a:xfrm flipV="1">
                <a:off x="2690037" y="966455"/>
                <a:ext cx="0" cy="54336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직선 연결선 6"/>
              <p:cNvCxnSpPr/>
              <p:nvPr/>
            </p:nvCxnSpPr>
            <p:spPr>
              <a:xfrm flipV="1">
                <a:off x="2690037" y="966454"/>
                <a:ext cx="628540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3318577" y="781788"/>
                <a:ext cx="93566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P=0.008</a:t>
                </a:r>
                <a:endParaRPr lang="ko-KR" altLang="en-US" dirty="0"/>
              </a:p>
            </p:txBody>
          </p:sp>
          <p:cxnSp>
            <p:nvCxnSpPr>
              <p:cNvPr id="9" name="직선 연결선 8"/>
              <p:cNvCxnSpPr/>
              <p:nvPr/>
            </p:nvCxnSpPr>
            <p:spPr>
              <a:xfrm flipH="1" flipV="1">
                <a:off x="4856200" y="966454"/>
                <a:ext cx="40093" cy="32759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4254242" y="966454"/>
                <a:ext cx="60605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그룹 18"/>
            <p:cNvGrpSpPr/>
            <p:nvPr/>
          </p:nvGrpSpPr>
          <p:grpSpPr>
            <a:xfrm>
              <a:off x="4850274" y="781788"/>
              <a:ext cx="2232228" cy="3460604"/>
              <a:chOff x="2664065" y="781788"/>
              <a:chExt cx="2232228" cy="3460604"/>
            </a:xfrm>
          </p:grpSpPr>
          <p:cxnSp>
            <p:nvCxnSpPr>
              <p:cNvPr id="21" name="직선 연결선 20"/>
              <p:cNvCxnSpPr/>
              <p:nvPr/>
            </p:nvCxnSpPr>
            <p:spPr>
              <a:xfrm>
                <a:off x="2664065" y="966453"/>
                <a:ext cx="654512" cy="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3318577" y="781788"/>
                <a:ext cx="93566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P=0.009</a:t>
                </a:r>
                <a:endParaRPr lang="ko-KR" altLang="en-US" dirty="0"/>
              </a:p>
            </p:txBody>
          </p:sp>
          <p:cxnSp>
            <p:nvCxnSpPr>
              <p:cNvPr id="23" name="직선 연결선 22"/>
              <p:cNvCxnSpPr/>
              <p:nvPr/>
            </p:nvCxnSpPr>
            <p:spPr>
              <a:xfrm flipH="1" flipV="1">
                <a:off x="4856200" y="966454"/>
                <a:ext cx="40093" cy="32759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/>
              <p:cNvCxnSpPr/>
              <p:nvPr/>
            </p:nvCxnSpPr>
            <p:spPr>
              <a:xfrm>
                <a:off x="4254242" y="966454"/>
                <a:ext cx="60605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05683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923925"/>
            <a:ext cx="8096250" cy="5010150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2686771" y="781788"/>
            <a:ext cx="4359735" cy="3662621"/>
            <a:chOff x="2686771" y="781788"/>
            <a:chExt cx="4359735" cy="3662621"/>
          </a:xfrm>
        </p:grpSpPr>
        <p:grpSp>
          <p:nvGrpSpPr>
            <p:cNvPr id="4" name="그룹 3"/>
            <p:cNvGrpSpPr/>
            <p:nvPr/>
          </p:nvGrpSpPr>
          <p:grpSpPr>
            <a:xfrm>
              <a:off x="2686771" y="966455"/>
              <a:ext cx="2153561" cy="3477954"/>
              <a:chOff x="2686771" y="966455"/>
              <a:chExt cx="2153561" cy="3477954"/>
            </a:xfrm>
          </p:grpSpPr>
          <p:cxnSp>
            <p:nvCxnSpPr>
              <p:cNvPr id="10" name="직선 연결선 9"/>
              <p:cNvCxnSpPr/>
              <p:nvPr/>
            </p:nvCxnSpPr>
            <p:spPr>
              <a:xfrm flipV="1">
                <a:off x="2690037" y="966455"/>
                <a:ext cx="0" cy="347795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직선 연결선 10"/>
              <p:cNvCxnSpPr/>
              <p:nvPr/>
            </p:nvCxnSpPr>
            <p:spPr>
              <a:xfrm>
                <a:off x="2686771" y="1678836"/>
                <a:ext cx="611841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3295041" y="1470096"/>
                <a:ext cx="93566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P=0.363</a:t>
                </a:r>
                <a:endParaRPr lang="ko-KR" altLang="en-US" dirty="0"/>
              </a:p>
            </p:txBody>
          </p:sp>
          <p:cxnSp>
            <p:nvCxnSpPr>
              <p:cNvPr id="13" name="직선 연결선 12"/>
              <p:cNvCxnSpPr/>
              <p:nvPr/>
            </p:nvCxnSpPr>
            <p:spPr>
              <a:xfrm flipV="1">
                <a:off x="4835709" y="1678836"/>
                <a:ext cx="0" cy="10358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13"/>
              <p:cNvCxnSpPr/>
              <p:nvPr/>
            </p:nvCxnSpPr>
            <p:spPr>
              <a:xfrm>
                <a:off x="4234277" y="1678836"/>
                <a:ext cx="60605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그룹 4"/>
            <p:cNvGrpSpPr/>
            <p:nvPr/>
          </p:nvGrpSpPr>
          <p:grpSpPr>
            <a:xfrm>
              <a:off x="2687075" y="781788"/>
              <a:ext cx="4359431" cy="653607"/>
              <a:chOff x="500866" y="781788"/>
              <a:chExt cx="4359431" cy="653607"/>
            </a:xfrm>
          </p:grpSpPr>
          <p:cxnSp>
            <p:nvCxnSpPr>
              <p:cNvPr id="6" name="직선 연결선 5"/>
              <p:cNvCxnSpPr/>
              <p:nvPr/>
            </p:nvCxnSpPr>
            <p:spPr>
              <a:xfrm>
                <a:off x="500866" y="966454"/>
                <a:ext cx="1850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2351095" y="781788"/>
                <a:ext cx="93566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P=0.027</a:t>
                </a:r>
                <a:endParaRPr lang="ko-KR" altLang="en-US" dirty="0"/>
              </a:p>
            </p:txBody>
          </p:sp>
          <p:cxnSp>
            <p:nvCxnSpPr>
              <p:cNvPr id="8" name="직선 연결선 7"/>
              <p:cNvCxnSpPr/>
              <p:nvPr/>
            </p:nvCxnSpPr>
            <p:spPr>
              <a:xfrm flipH="1" flipV="1">
                <a:off x="4856201" y="966454"/>
                <a:ext cx="4096" cy="4689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직선 연결선 8"/>
              <p:cNvCxnSpPr>
                <a:stCxn id="7" idx="3"/>
              </p:cNvCxnSpPr>
              <p:nvPr/>
            </p:nvCxnSpPr>
            <p:spPr>
              <a:xfrm>
                <a:off x="3286760" y="966454"/>
                <a:ext cx="15735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34113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670</TotalTime>
  <Words>327</Words>
  <Application>Microsoft Office PowerPoint</Application>
  <PresentationFormat>화면 슬라이드 쇼(4:3)</PresentationFormat>
  <Paragraphs>95</Paragraphs>
  <Slides>15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맑은 고딕</vt:lpstr>
      <vt:lpstr>Arial</vt:lpstr>
      <vt:lpstr>Calibri</vt:lpstr>
      <vt:lpstr>Calibri Light</vt:lpstr>
      <vt:lpstr>Garamond</vt:lpstr>
      <vt:lpstr>Times New Roman</vt:lpstr>
      <vt:lpstr>Office 테마</vt:lpstr>
      <vt:lpstr>Figure 1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maze operation on sinus rhythm conversion in patients with severe tricuspid regurgitation and persistent atrial fibrillation</dc:title>
  <dc:creator>박일근</dc:creator>
  <cp:lastModifiedBy>박 일근</cp:lastModifiedBy>
  <cp:revision>79</cp:revision>
  <dcterms:created xsi:type="dcterms:W3CDTF">2020-07-01T03:35:04Z</dcterms:created>
  <dcterms:modified xsi:type="dcterms:W3CDTF">2020-09-05T23:02:49Z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C:\Users\samsung\Desktop\TR maze.pptx</vt:lpwstr>
  </property>
</Properties>
</file>