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65" r:id="rId2"/>
    <p:sldId id="259" r:id="rId3"/>
    <p:sldId id="264" r:id="rId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8" autoAdjust="0"/>
    <p:restoredTop sz="94689"/>
  </p:normalViewPr>
  <p:slideViewPr>
    <p:cSldViewPr snapToGrid="0" snapToObjects="1">
      <p:cViewPr varScale="1">
        <p:scale>
          <a:sx n="108" d="100"/>
          <a:sy n="108" d="100"/>
        </p:scale>
        <p:origin x="144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x-none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7538F-BE89-C44B-9BA1-A2F78CFB862E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x-none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BCF96-AC8F-1A4F-BE27-BC26406E94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65923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40E3484-6DCD-EB47-B8E3-761140374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0990B517-8670-2A4E-93A8-CD37BE244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x-none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B0DEA7F6-BDE9-1740-87E5-6B9ECC39F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3FE199B4-5B15-B143-B276-27C50853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495B1CF9-9E18-FE44-852A-6645DC0FD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643641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BF63C55-00A7-7246-856C-52FF22AB2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2F82CFE7-7BCD-3E46-A393-30BBCF984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1BA69AAF-BE87-4E4A-BE85-1A24C5716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45B2E048-B7CA-264F-A469-75BDB8C37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31EE2723-E8D7-6E48-807D-4E56E0CB6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84322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3087DA05-6D8E-D14E-B156-A09B865D7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2E03A830-6690-B041-B9F0-0C02903C7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5961046A-403B-7A4F-BD99-E547EE7F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49D4F1E8-8697-CB4D-ADD4-212458E7A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718F37AC-885B-A642-A325-1882D1F2B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1713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4ACB9383-B216-174A-AD62-2DBAAF4C3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DE676E29-582D-374C-9FF0-0D95DFDFF3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BEE91B67-590F-DD48-B8A9-696A860381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64E2468A-F82A-9C45-8F72-C5D7E9254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B235B71C-C33C-C44D-B99D-77660115A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CF212B47-DC88-F94B-A1E8-A45C3B960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92266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69ED77A6-E60E-E943-AC58-A2505FDC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BFE06A91-5981-B54D-BAC0-FB9D5828A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E93D9F41-CA0F-8444-B40B-D5FD1F575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B9687503-9B4F-CE43-B00F-2B707AEDA0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4F435AA8-906D-9045-83BE-25EC95792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0C6EAEE7-ADA5-3D48-90D2-67FD645D8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59466D97-EB62-9E41-BCAF-869E38B56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B04D8C28-AD8F-6B43-94BC-6D626B54A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404974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B03D683-F694-5943-889F-F70B89C91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5FF7C759-3269-3A4E-8CFB-3FF769D3E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046CD516-AEF0-4B4B-A28F-E1E13A15C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92022845-F2F3-6E4E-B204-8FD81403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04562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663FAEB4-99DB-E14E-8893-F4DBBEF4A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5D78EE69-350A-6546-BB89-1E697790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2E8280C6-E3E9-1B43-B892-BC0746D2C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631286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6B464EC-CA93-474F-800B-5948BA929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6602C241-5344-5145-8200-19E22A078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E63D438C-E8FF-5C4F-BA69-37BD6DD4A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427012F2-CCC3-4C4A-AFCD-330A8AC71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9CB48B5F-810B-1F4F-8F50-CB857804F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71B86493-55AA-2144-8B0A-A820853FB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620054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FBF0442-2824-5F47-A97B-40F2D0AD6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58413E10-CDE7-0348-97AB-01F404D48B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x-none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CCEBAF1B-7234-BD40-A9D5-4615733F1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3A41D9D5-118D-0C4B-B462-CA37C6BA6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F689D4D4-5EDF-6F47-A978-D57F9E980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6024DA9B-7180-864E-AE47-6184FE6BC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5194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1E87C0B-0D6A-0B46-BCFC-A06F5FAFD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61A98FD6-5CD5-B046-8760-331BBE03D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2A494D47-6C4E-BA42-A458-C64138D4B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8D1EF263-B137-3D43-AFC0-155E1DF5B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2DDB4EA8-68C0-514B-8DD0-F1DB382E8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18015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24D900A6-79CC-5846-8B70-9CA792A93C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4F0919A1-1584-814A-A239-B5C892D8B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129BB353-E9E8-1D4A-90F1-695EC13D6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62FC53DA-0649-1345-B7AE-146060A42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10B47345-907E-A74C-A9CF-33A69A65A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41494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56FB2374-F420-9248-86D4-16399DAC4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567C8897-E593-5046-BDC3-AC3889C18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E81BF725-EBFA-BC4E-91FF-3722CB8EE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7AC27-3712-A645-9B07-875C531CBA61}" type="datetimeFigureOut">
              <a:rPr kumimoji="1" lang="x-none" altLang="en-US" smtClean="0"/>
              <a:t>2020-10-05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BF1906A5-8CE2-8749-8007-B1D553944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294EA652-CDF5-704E-9624-B03952A5B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6CF33-5296-0742-8083-32AEA700E7EB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88255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98416" y="2130640"/>
            <a:ext cx="10812262" cy="1655177"/>
          </a:xfrm>
        </p:spPr>
        <p:txBody>
          <a:bodyPr>
            <a:noAutofit/>
          </a:bodyPr>
          <a:lstStyle/>
          <a:p>
            <a:r>
              <a:rPr lang="en-US" altLang="ko-KR" sz="3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Outcomes of surgical treatment </a:t>
            </a:r>
            <a:r>
              <a:rPr lang="en-US" altLang="ko-KR" sz="32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/>
            </a:r>
            <a:br>
              <a:rPr lang="en-US" altLang="ko-KR" sz="32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</a:br>
            <a:r>
              <a:rPr lang="en-US" altLang="ko-KR" sz="32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for </a:t>
            </a:r>
            <a:r>
              <a:rPr lang="en-US" altLang="ko-KR" sz="32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Non-small cell lung cancer in high-risk patients</a:t>
            </a:r>
            <a:r>
              <a:rPr lang="ko-KR" altLang="ko-KR" sz="3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/>
            </a:r>
            <a:br>
              <a:rPr lang="ko-KR" altLang="ko-KR" sz="3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</a:br>
            <a:endParaRPr lang="ko-KR" altLang="en-US" sz="32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7069" y="4918229"/>
            <a:ext cx="8833609" cy="81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1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445BC33E-70AE-1F42-8FB7-D08E07A14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97" y="1007046"/>
            <a:ext cx="5312727" cy="3958244"/>
          </a:xfrm>
          <a:prstGeom prst="rect">
            <a:avLst/>
          </a:prstGeom>
        </p:spPr>
      </p:pic>
      <p:pic>
        <p:nvPicPr>
          <p:cNvPr id="3" name="내용 개체 틀 3">
            <a:extLst>
              <a:ext uri="{FF2B5EF4-FFF2-40B4-BE49-F238E27FC236}">
                <a16:creationId xmlns="" xmlns:a16="http://schemas.microsoft.com/office/drawing/2014/main" id="{38736969-37D2-434B-A8C4-34F7FF7C8B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212" y="1007703"/>
            <a:ext cx="5312728" cy="3957587"/>
          </a:xfr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C2D0951-C91F-9D4D-9481-70C54DC3370F}"/>
              </a:ext>
            </a:extLst>
          </p:cNvPr>
          <p:cNvSpPr txBox="1"/>
          <p:nvPr/>
        </p:nvSpPr>
        <p:spPr>
          <a:xfrm>
            <a:off x="385997" y="637714"/>
            <a:ext cx="9400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x-none" dirty="0"/>
              <a:t>Figure 1. KM for overall survival according to the surgery risk and postoperative complications</a:t>
            </a:r>
            <a:endParaRPr kumimoji="1"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288681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465702"/>
              </p:ext>
            </p:extLst>
          </p:nvPr>
        </p:nvGraphicFramePr>
        <p:xfrm>
          <a:off x="2812482" y="801278"/>
          <a:ext cx="6567036" cy="56464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890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890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890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116"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OR (95 CI)</a:t>
                      </a:r>
                      <a:endParaRPr lang="ko-KR" altLang="en-US" sz="105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P value</a:t>
                      </a:r>
                      <a:endParaRPr lang="ko-KR" altLang="en-US" sz="105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Female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0.571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(0.262 – 1.243)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0.158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Age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1.015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(0.983 – 1.049)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0.346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BMI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0.973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(0.890 – 1.063)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0.554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153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Smoking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19620100"/>
                  </a:ext>
                </a:extLst>
              </a:tr>
              <a:tr h="91842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    Non-smoker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Reference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x-none" sz="10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indent="127000"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Ex-smoker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0.533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(0.274 – 1.038)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0.064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indent="127000"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Current smoker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0.622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(0.289 – 1.337)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0.224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VATS (vs. Open)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0.763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(0.428 – 1.358)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0.358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91842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Operation extent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91842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   Segmentectomy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Reference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   Lobectomy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0.389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(0.151 – 0.998)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0.049 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   Extended resection 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0.793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(0.239 – 2.625)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0.704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91842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Pathology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91842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    Squamous </a:t>
                      </a: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cell ca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Reference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indent="127000"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Adenocarcinoma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0.455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(0.229 – 0.903)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0.024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indent="127000"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Other NSCLC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0.400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(0.087 – 1.832)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0.238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75096886"/>
                  </a:ext>
                </a:extLst>
              </a:tr>
              <a:tr h="91842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Stage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25572597"/>
                  </a:ext>
                </a:extLst>
              </a:tr>
              <a:tr h="91842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   Stage I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Reference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284421393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   Stage II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1.540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(0.691 – 3.429)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0.289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02180199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   Stage III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6.105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(3.203 – 11.637)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&lt;0.001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73704871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Postop complication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3.116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(1.734 – 5.599) 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&lt;0.001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38766991"/>
                  </a:ext>
                </a:extLst>
              </a:tr>
              <a:tr h="183079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High risk </a:t>
                      </a:r>
                      <a:endParaRPr lang="x-none" sz="1000" kern="10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1.783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(0.917 – 3.294)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34" charset="-127"/>
                          <a:cs typeface="Times New Roman" panose="02020603050405020304" pitchFamily="18" charset="0"/>
                        </a:rPr>
                        <a:t>0.090</a:t>
                      </a:r>
                      <a:endParaRPr lang="x-none" sz="1000" kern="100" dirty="0">
                        <a:effectLst/>
                        <a:latin typeface="Calibri" panose="020F0502020204030204" pitchFamily="34" charset="0"/>
                        <a:ea typeface="맑은 고딕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9638311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5D9C5E5-7FFB-5E4D-B093-66C8FA84BB65}"/>
              </a:ext>
            </a:extLst>
          </p:cNvPr>
          <p:cNvSpPr txBox="1"/>
          <p:nvPr/>
        </p:nvSpPr>
        <p:spPr>
          <a:xfrm>
            <a:off x="310583" y="338399"/>
            <a:ext cx="9400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x-none" dirty="0"/>
              <a:t>Table 1. Multivariate analysis for overall survival</a:t>
            </a:r>
            <a:endParaRPr kumimoji="1"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110163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184</Words>
  <Application>Microsoft Office PowerPoint</Application>
  <PresentationFormat>와이드스크린</PresentationFormat>
  <Paragraphs>84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0" baseType="lpstr">
      <vt:lpstr>맑은 고딕</vt:lpstr>
      <vt:lpstr>함초롬바탕</vt:lpstr>
      <vt:lpstr>Arial</vt:lpstr>
      <vt:lpstr>Calibri</vt:lpstr>
      <vt:lpstr>Calibri Light</vt:lpstr>
      <vt:lpstr>Times New Roman</vt:lpstr>
      <vt:lpstr>Office 테마</vt:lpstr>
      <vt:lpstr>Outcomes of surgical treatment  for Non-small cell lung cancer in high-risk patients 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유 우식</dc:creator>
  <cp:lastModifiedBy>ajoumc</cp:lastModifiedBy>
  <cp:revision>16</cp:revision>
  <dcterms:created xsi:type="dcterms:W3CDTF">2020-10-04T07:00:36Z</dcterms:created>
  <dcterms:modified xsi:type="dcterms:W3CDTF">2020-10-04T23:46:58Z</dcterms:modified>
</cp:coreProperties>
</file>