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kim0\Desktop\lvad%20on%20ecmo\f%20LVAD%20CRF(on%2020200803%20to%20&#51076;&#49437;&#44221;&#49440;&#49373;&#45784;)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/>
              <a:t>Postoperative</a:t>
            </a:r>
            <a:r>
              <a:rPr lang="en-US" altLang="ko-KR" baseline="0"/>
              <a:t> complications</a:t>
            </a:r>
            <a:endParaRPr lang="en-US" altLang="ko-K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graph!$B$43</c:f>
              <c:strCache>
                <c:ptCount val="1"/>
                <c:pt idx="0">
                  <c:v>no ECMO to LVAD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82A380A8-81D6-466E-8339-7040D96DC23C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0359-4E8C-A66F-A023CAA995A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834233B3-FEEE-437C-B360-671274D7CE2B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359-4E8C-A66F-A023CAA995A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19E9340-F272-4EED-8051-B55C8B1EDA16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359-4E8C-A66F-A023CAA995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graph!$C$42:$E$42</c:f>
              <c:strCache>
                <c:ptCount val="3"/>
                <c:pt idx="0">
                  <c:v>RVF</c:v>
                </c:pt>
                <c:pt idx="1">
                  <c:v>Bleeding</c:v>
                </c:pt>
                <c:pt idx="2">
                  <c:v>Stroke </c:v>
                </c:pt>
              </c:strCache>
            </c:strRef>
          </c:cat>
          <c:val>
            <c:numRef>
              <c:f>graph!$C$43:$E$43</c:f>
              <c:numCache>
                <c:formatCode>General</c:formatCode>
                <c:ptCount val="3"/>
                <c:pt idx="0">
                  <c:v>18.399999999999999</c:v>
                </c:pt>
                <c:pt idx="1">
                  <c:v>20.399999999999999</c:v>
                </c:pt>
                <c:pt idx="2">
                  <c:v>28.6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59-4E8C-A66F-A023CAA995A7}"/>
            </c:ext>
          </c:extLst>
        </c:ser>
        <c:ser>
          <c:idx val="1"/>
          <c:order val="1"/>
          <c:tx>
            <c:strRef>
              <c:f>graph!$B$44</c:f>
              <c:strCache>
                <c:ptCount val="1"/>
                <c:pt idx="0">
                  <c:v>ECMO to LVAD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5E794511-EA85-4F12-9C47-60012DB864DA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359-4E8C-A66F-A023CAA995A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F3263C3-D1CF-46FA-BC59-11431EE4BA99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359-4E8C-A66F-A023CAA995A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03BAAC6-3087-42D8-857F-4CCDCA50233E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0359-4E8C-A66F-A023CAA995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graph!$C$42:$E$42</c:f>
              <c:strCache>
                <c:ptCount val="3"/>
                <c:pt idx="0">
                  <c:v>RVF</c:v>
                </c:pt>
                <c:pt idx="1">
                  <c:v>Bleeding</c:v>
                </c:pt>
                <c:pt idx="2">
                  <c:v>Stroke </c:v>
                </c:pt>
              </c:strCache>
            </c:strRef>
          </c:cat>
          <c:val>
            <c:numRef>
              <c:f>graph!$C$44:$E$44</c:f>
              <c:numCache>
                <c:formatCode>General</c:formatCode>
                <c:ptCount val="3"/>
                <c:pt idx="0">
                  <c:v>17.600000000000001</c:v>
                </c:pt>
                <c:pt idx="1">
                  <c:v>23.5</c:v>
                </c:pt>
                <c:pt idx="2">
                  <c:v>29.4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359-4E8C-A66F-A023CAA995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62061183"/>
        <c:axId val="1508222239"/>
      </c:barChart>
      <c:catAx>
        <c:axId val="166206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508222239"/>
        <c:crosses val="autoZero"/>
        <c:auto val="1"/>
        <c:lblAlgn val="ctr"/>
        <c:lblOffset val="100"/>
        <c:noMultiLvlLbl val="0"/>
      </c:catAx>
      <c:valAx>
        <c:axId val="1508222239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/>
                  <a:t>Incidenc</a:t>
                </a:r>
                <a:r>
                  <a:rPr lang="en-US" altLang="ko-KR" baseline="0"/>
                  <a:t>e percentage</a:t>
                </a:r>
                <a:endParaRPr lang="ko-KR" alt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62061183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0.18761</cdr:x>
      <cdr:y>0.50396</cdr:y>
    </cdr:from>
    <cdr:to>
      <cdr:x>0.38057</cdr:x>
      <cdr:y>0.56449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9B1D039-BAC2-4EC1-99BA-9EBB48CEE09E}"/>
            </a:ext>
          </a:extLst>
        </cdr:cNvPr>
        <cdr:cNvSpPr txBox="1"/>
      </cdr:nvSpPr>
      <cdr:spPr>
        <a:xfrm xmlns:a="http://schemas.openxmlformats.org/drawingml/2006/main">
          <a:off x="1075270" y="1811282"/>
          <a:ext cx="1105955" cy="2175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900"/>
            <a:t>P value 1.000 </a:t>
          </a:r>
          <a:endParaRPr lang="ko-KR" altLang="en-US" sz="900"/>
        </a:p>
      </cdr:txBody>
    </cdr:sp>
  </cdr:relSizeAnchor>
  <cdr:relSizeAnchor xmlns:cdr="http://schemas.openxmlformats.org/drawingml/2006/chartDrawing">
    <cdr:from>
      <cdr:x>0.46979</cdr:x>
      <cdr:y>0.46766</cdr:y>
    </cdr:from>
    <cdr:to>
      <cdr:x>0.67638</cdr:x>
      <cdr:y>0.54594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A11461EF-8FEE-4EFF-B70F-D7A61F8B3606}"/>
            </a:ext>
          </a:extLst>
        </cdr:cNvPr>
        <cdr:cNvSpPr txBox="1"/>
      </cdr:nvSpPr>
      <cdr:spPr>
        <a:xfrm xmlns:a="http://schemas.openxmlformats.org/drawingml/2006/main">
          <a:off x="2692595" y="1680815"/>
          <a:ext cx="1184080" cy="2813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sz="900"/>
            <a:t>P value 0.744</a:t>
          </a:r>
          <a:endParaRPr lang="ko-KR" altLang="en-US" sz="900"/>
        </a:p>
      </cdr:txBody>
    </cdr:sp>
  </cdr:relSizeAnchor>
  <cdr:relSizeAnchor xmlns:cdr="http://schemas.openxmlformats.org/drawingml/2006/chartDrawing">
    <cdr:from>
      <cdr:x>0.76174</cdr:x>
      <cdr:y>0.42405</cdr:y>
    </cdr:from>
    <cdr:to>
      <cdr:x>0.93895</cdr:x>
      <cdr:y>0.53004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A11461EF-8FEE-4EFF-B70F-D7A61F8B3606}"/>
            </a:ext>
          </a:extLst>
        </cdr:cNvPr>
        <cdr:cNvSpPr txBox="1"/>
      </cdr:nvSpPr>
      <cdr:spPr>
        <a:xfrm xmlns:a="http://schemas.openxmlformats.org/drawingml/2006/main">
          <a:off x="4365939" y="1524077"/>
          <a:ext cx="1015686" cy="380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sz="900"/>
            <a:t>P value 1.000 </a:t>
          </a:r>
          <a:endParaRPr lang="ko-KR" altLang="en-US" sz="900"/>
        </a:p>
      </cdr:txBody>
    </cdr:sp>
  </cdr:relSizeAnchor>
  <cdr:relSizeAnchor xmlns:cdr="http://schemas.openxmlformats.org/drawingml/2006/chartDrawing">
    <cdr:from>
      <cdr:x>0.01001</cdr:x>
      <cdr:y>0</cdr:y>
    </cdr:from>
    <cdr:to>
      <cdr:x>0.2725</cdr:x>
      <cdr:y>0.07433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F9A60659-CA7E-431D-A45B-D6860085C05E}"/>
            </a:ext>
          </a:extLst>
        </cdr:cNvPr>
        <cdr:cNvSpPr txBox="1"/>
      </cdr:nvSpPr>
      <cdr:spPr>
        <a:xfrm xmlns:a="http://schemas.openxmlformats.org/drawingml/2006/main">
          <a:off x="82352" y="-1268413"/>
          <a:ext cx="216024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dirty="0"/>
            <a:t>Figure 2 </a:t>
          </a:r>
          <a:endParaRPr lang="ko-KR" altLang="en-US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0213126-F920-4EAA-AFFF-C46FC769B2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9288" t="27802" r="51575" b="51306"/>
          <a:stretch/>
        </p:blipFill>
        <p:spPr>
          <a:xfrm>
            <a:off x="7308304" y="1"/>
            <a:ext cx="1835696" cy="7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412776"/>
            <a:ext cx="8640960" cy="1440160"/>
          </a:xfrm>
        </p:spPr>
        <p:txBody>
          <a:bodyPr/>
          <a:lstStyle/>
          <a:p>
            <a:pPr algn="just" latinLnBrk="1"/>
            <a:r>
              <a:rPr lang="en-US" altLang="ko-KR" sz="18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Clinical Outcome of extracorporeal membrane oxygenation bridged left </a:t>
            </a:r>
            <a:br>
              <a:rPr lang="ko-KR" altLang="ko-KR" sz="18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</a:br>
            <a:r>
              <a:rPr lang="en-US" altLang="ko-KR" sz="18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ventricular assist device implantation </a:t>
            </a: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3EED833E-6843-4218-8476-47F9B254105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01471"/>
            <a:ext cx="8642350" cy="437419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A60659-CA7E-431D-A45B-D6860085C05E}"/>
              </a:ext>
            </a:extLst>
          </p:cNvPr>
          <p:cNvSpPr txBox="1"/>
          <p:nvPr/>
        </p:nvSpPr>
        <p:spPr>
          <a:xfrm>
            <a:off x="539552" y="1416805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Figure 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graphicFrame>
        <p:nvGraphicFramePr>
          <p:cNvPr id="6" name="내용 개체 틀 5">
            <a:extLst>
              <a:ext uri="{FF2B5EF4-FFF2-40B4-BE49-F238E27FC236}">
                <a16:creationId xmlns:a16="http://schemas.microsoft.com/office/drawing/2014/main" id="{36DD0E62-2E5F-4B6F-BDCE-2679EB3EF2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1291507"/>
              </p:ext>
            </p:extLst>
          </p:nvPr>
        </p:nvGraphicFramePr>
        <p:xfrm>
          <a:off x="457200" y="1268413"/>
          <a:ext cx="8229600" cy="496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7118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44</Words>
  <Application>Microsoft Office PowerPoint</Application>
  <PresentationFormat>화면 슬라이드 쇼(4:3)</PresentationFormat>
  <Paragraphs>16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Clinical Outcome of extracorporeal membrane oxygenation bridged left  ventricular assist device implantation </vt:lpstr>
      <vt:lpstr>Results</vt:lpstr>
      <vt:lpstr>Results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임 석경</cp:lastModifiedBy>
  <cp:revision>10</cp:revision>
  <dcterms:created xsi:type="dcterms:W3CDTF">2017-07-25T23:31:23Z</dcterms:created>
  <dcterms:modified xsi:type="dcterms:W3CDTF">2020-09-06T08:03:25Z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