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9" d="100"/>
          <a:sy n="89" d="100"/>
        </p:scale>
        <p:origin x="60" y="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0213126-F920-4EAA-AFFF-C46FC769B2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9288" t="27802" r="51575" b="51306"/>
          <a:stretch/>
        </p:blipFill>
        <p:spPr>
          <a:xfrm>
            <a:off x="7308304" y="1"/>
            <a:ext cx="1835696" cy="7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3744416"/>
          </a:xfrm>
        </p:spPr>
        <p:txBody>
          <a:bodyPr>
            <a:normAutofit/>
          </a:bodyPr>
          <a:lstStyle/>
          <a:p>
            <a:r>
              <a:rPr lang="en-US" altLang="ko-KR" dirty="0">
                <a:effectLst/>
              </a:rPr>
              <a:t>Surgical Repair of Ventricular Septal Defect in </a:t>
            </a:r>
            <a:r>
              <a:rPr lang="en-US" altLang="ko-KR" dirty="0" smtClean="0">
                <a:effectLst/>
              </a:rPr>
              <a:t>Adult</a:t>
            </a:r>
            <a:br>
              <a:rPr lang="en-US" altLang="ko-KR" dirty="0" smtClean="0">
                <a:effectLst/>
              </a:rPr>
            </a:br>
            <a:r>
              <a:rPr lang="en-US" altLang="ko-KR" dirty="0" smtClean="0">
                <a:effectLst/>
              </a:rPr>
              <a:t>: </a:t>
            </a:r>
            <a:r>
              <a:rPr lang="en-US" altLang="ko-KR" dirty="0">
                <a:effectLst/>
              </a:rPr>
              <a:t>The Fate of Aortic Valve</a:t>
            </a:r>
            <a:endParaRPr lang="ko-KR" altLang="ko-K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endParaRPr lang="ko-KR" altLang="en-US" sz="2100" dirty="0"/>
          </a:p>
          <a:p>
            <a:r>
              <a:rPr lang="en-US" altLang="ko-KR" sz="2100" dirty="0"/>
              <a:t>Outcome data of VSD (ventricular septal defect) closure in adults on which to base recommendations are limited. </a:t>
            </a:r>
          </a:p>
          <a:p>
            <a:endParaRPr lang="en-US" altLang="ko-KR" sz="2100" dirty="0"/>
          </a:p>
          <a:p>
            <a:r>
              <a:rPr lang="en-US" altLang="ko-KR" sz="2100" dirty="0"/>
              <a:t>We sought to review our experience with surgical VSD closure in adults.</a:t>
            </a:r>
            <a:endParaRPr lang="ko-KR" altLang="ko-KR" sz="2100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endParaRPr lang="ko-KR" altLang="en-US" sz="2100" dirty="0"/>
          </a:p>
          <a:p>
            <a:pPr marL="184150">
              <a:buFont typeface="Arial"/>
              <a:buChar char="•"/>
              <a:tabLst>
                <a:tab pos="184150" algn="l"/>
              </a:tabLst>
            </a:pPr>
            <a:r>
              <a:rPr lang="en-US" altLang="ko-KR" sz="2100" spc="-5" dirty="0">
                <a:cs typeface="Calibri"/>
              </a:rPr>
              <a:t>F</a:t>
            </a:r>
            <a:r>
              <a:rPr lang="en-US" altLang="ko-KR" sz="2100" spc="-30" dirty="0">
                <a:cs typeface="Calibri"/>
              </a:rPr>
              <a:t>r</a:t>
            </a:r>
            <a:r>
              <a:rPr lang="en-US" altLang="ko-KR" sz="2100" spc="5" dirty="0">
                <a:cs typeface="Calibri"/>
              </a:rPr>
              <a:t>o</a:t>
            </a:r>
            <a:r>
              <a:rPr lang="en-US" altLang="ko-KR" sz="2100" spc="-20" dirty="0">
                <a:cs typeface="Calibri"/>
              </a:rPr>
              <a:t>m</a:t>
            </a:r>
            <a:r>
              <a:rPr lang="en-US" altLang="ko-KR" sz="2100" spc="-5" dirty="0">
                <a:cs typeface="Calibri"/>
              </a:rPr>
              <a:t> J</a:t>
            </a:r>
            <a:r>
              <a:rPr lang="en-US" altLang="ko-KR" sz="2100" spc="-20" dirty="0">
                <a:cs typeface="Calibri"/>
              </a:rPr>
              <a:t>a</a:t>
            </a:r>
            <a:r>
              <a:rPr lang="en-US" altLang="ko-KR" sz="2100" spc="-5" dirty="0">
                <a:cs typeface="Calibri"/>
              </a:rPr>
              <a:t>nu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dirty="0">
                <a:cs typeface="Calibri"/>
              </a:rPr>
              <a:t>r</a:t>
            </a:r>
            <a:r>
              <a:rPr lang="en-US" altLang="ko-KR" sz="2100" spc="-10" dirty="0">
                <a:cs typeface="Calibri"/>
              </a:rPr>
              <a:t>y</a:t>
            </a:r>
            <a:r>
              <a:rPr lang="en-US" altLang="ko-KR" sz="2100" dirty="0">
                <a:cs typeface="Calibri"/>
              </a:rPr>
              <a:t> </a:t>
            </a:r>
            <a:r>
              <a:rPr lang="en-US" altLang="ko-KR" sz="2100" spc="-20" dirty="0">
                <a:cs typeface="Calibri"/>
              </a:rPr>
              <a:t>199</a:t>
            </a:r>
            <a:r>
              <a:rPr lang="en-US" altLang="ko-KR" sz="2100" spc="-15" dirty="0">
                <a:cs typeface="Calibri"/>
              </a:rPr>
              <a:t>6</a:t>
            </a:r>
            <a:r>
              <a:rPr lang="en-US" altLang="ko-KR" sz="2100" dirty="0">
                <a:cs typeface="Calibri"/>
              </a:rPr>
              <a:t> </a:t>
            </a:r>
            <a:r>
              <a:rPr lang="en-US" altLang="ko-KR" sz="2100" spc="-35" dirty="0">
                <a:cs typeface="Calibri"/>
              </a:rPr>
              <a:t>t</a:t>
            </a:r>
            <a:r>
              <a:rPr lang="en-US" altLang="ko-KR" sz="2100" dirty="0">
                <a:cs typeface="Calibri"/>
              </a:rPr>
              <a:t>o</a:t>
            </a:r>
            <a:r>
              <a:rPr lang="en-US" altLang="ko-KR" sz="2100" spc="5" dirty="0">
                <a:cs typeface="Calibri"/>
              </a:rPr>
              <a:t> </a:t>
            </a:r>
            <a:r>
              <a:rPr lang="en-US" altLang="ko-KR" sz="2100" spc="-20" dirty="0">
                <a:cs typeface="Calibri"/>
              </a:rPr>
              <a:t>A</a:t>
            </a:r>
            <a:r>
              <a:rPr lang="en-US" altLang="ko-KR" sz="2100" spc="-5" dirty="0">
                <a:cs typeface="Calibri"/>
              </a:rPr>
              <a:t>p</a:t>
            </a:r>
            <a:r>
              <a:rPr lang="en-US" altLang="ko-KR" sz="2100" spc="5" dirty="0">
                <a:cs typeface="Calibri"/>
              </a:rPr>
              <a:t>ri</a:t>
            </a:r>
            <a:r>
              <a:rPr lang="en-US" altLang="ko-KR" sz="2100" dirty="0">
                <a:cs typeface="Calibri"/>
              </a:rPr>
              <a:t>l</a:t>
            </a:r>
            <a:r>
              <a:rPr lang="en-US" altLang="ko-KR" sz="2100" spc="5" dirty="0">
                <a:cs typeface="Calibri"/>
              </a:rPr>
              <a:t> </a:t>
            </a:r>
            <a:r>
              <a:rPr lang="en-US" altLang="ko-KR" sz="2100" spc="-20" dirty="0">
                <a:cs typeface="Calibri"/>
              </a:rPr>
              <a:t>202</a:t>
            </a:r>
            <a:r>
              <a:rPr lang="en-US" altLang="ko-KR" sz="2100" spc="-25" dirty="0">
                <a:cs typeface="Calibri"/>
              </a:rPr>
              <a:t>0</a:t>
            </a:r>
            <a:r>
              <a:rPr lang="en-US" altLang="ko-KR" sz="2100" dirty="0" smtClean="0">
                <a:cs typeface="Calibri"/>
              </a:rPr>
              <a:t>.</a:t>
            </a:r>
          </a:p>
          <a:p>
            <a:pPr marL="184150">
              <a:buFont typeface="Arial"/>
              <a:buChar char="•"/>
              <a:tabLst>
                <a:tab pos="184150" algn="l"/>
              </a:tabLst>
            </a:pPr>
            <a:endParaRPr lang="en-US" altLang="ko-KR" sz="2100" dirty="0">
              <a:latin typeface="Times New Roman"/>
              <a:cs typeface="Times New Roman"/>
            </a:endParaRPr>
          </a:p>
          <a:p>
            <a:pPr marL="184150">
              <a:buFont typeface="Arial"/>
              <a:buChar char="•"/>
              <a:tabLst>
                <a:tab pos="184150" algn="l"/>
              </a:tabLst>
            </a:pPr>
            <a:r>
              <a:rPr lang="en-US" altLang="ko-KR" sz="2100" spc="-185" dirty="0">
                <a:cs typeface="Calibri"/>
              </a:rPr>
              <a:t>T</a:t>
            </a:r>
            <a:r>
              <a:rPr lang="en-US" altLang="ko-KR" sz="2100" spc="5" dirty="0">
                <a:cs typeface="Calibri"/>
              </a:rPr>
              <a:t>o</a:t>
            </a:r>
            <a:r>
              <a:rPr lang="en-US" altLang="ko-KR" sz="2100" spc="-40" dirty="0">
                <a:cs typeface="Calibri"/>
              </a:rPr>
              <a:t>t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dirty="0">
                <a:cs typeface="Calibri"/>
              </a:rPr>
              <a:t>l </a:t>
            </a:r>
            <a:r>
              <a:rPr lang="en-US" altLang="ko-KR" sz="2100" spc="-20" dirty="0">
                <a:cs typeface="Calibri"/>
              </a:rPr>
              <a:t>15</a:t>
            </a:r>
            <a:r>
              <a:rPr lang="en-US" altLang="ko-KR" sz="2100" spc="-15" dirty="0">
                <a:cs typeface="Calibri"/>
              </a:rPr>
              <a:t>2</a:t>
            </a:r>
            <a:r>
              <a:rPr lang="en-US" altLang="ko-KR" sz="2100" spc="-5" dirty="0">
                <a:cs typeface="Calibri"/>
              </a:rPr>
              <a:t> p</a:t>
            </a:r>
            <a:r>
              <a:rPr lang="en-US" altLang="ko-KR" sz="2100" spc="-30" dirty="0">
                <a:cs typeface="Calibri"/>
              </a:rPr>
              <a:t>a</a:t>
            </a:r>
            <a:r>
              <a:rPr lang="en-US" altLang="ko-KR" sz="2100" spc="-15" dirty="0">
                <a:cs typeface="Calibri"/>
              </a:rPr>
              <a:t>t</a:t>
            </a:r>
            <a:r>
              <a:rPr lang="en-US" altLang="ko-KR" sz="2100" dirty="0">
                <a:cs typeface="Calibri"/>
              </a:rPr>
              <a:t>i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-25" dirty="0">
                <a:cs typeface="Calibri"/>
              </a:rPr>
              <a:t>n</a:t>
            </a:r>
            <a:r>
              <a:rPr lang="en-US" altLang="ko-KR" sz="2100" spc="-15" dirty="0">
                <a:cs typeface="Calibri"/>
              </a:rPr>
              <a:t>t</a:t>
            </a:r>
            <a:r>
              <a:rPr lang="en-US" altLang="ko-KR" sz="2100" dirty="0">
                <a:cs typeface="Calibri"/>
              </a:rPr>
              <a:t>s </a:t>
            </a:r>
            <a:r>
              <a:rPr lang="en-US" altLang="ko-KR" sz="2100" spc="-15" dirty="0">
                <a:cs typeface="Calibri"/>
              </a:rPr>
              <a:t>w</a:t>
            </a:r>
            <a:r>
              <a:rPr lang="en-US" altLang="ko-KR" sz="2100" spc="-5" dirty="0">
                <a:cs typeface="Calibri"/>
              </a:rPr>
              <a:t>h</a:t>
            </a:r>
            <a:r>
              <a:rPr lang="en-US" altLang="ko-KR" sz="2100" dirty="0">
                <a:cs typeface="Calibri"/>
              </a:rPr>
              <a:t>o </a:t>
            </a:r>
            <a:r>
              <a:rPr lang="en-US" altLang="ko-KR" sz="2100" spc="-5" dirty="0">
                <a:cs typeface="Calibri"/>
              </a:rPr>
              <a:t>und</a:t>
            </a:r>
            <a:r>
              <a:rPr lang="en-US" altLang="ko-KR" sz="2100" dirty="0">
                <a:cs typeface="Calibri"/>
              </a:rPr>
              <a:t>er</a:t>
            </a:r>
            <a:r>
              <a:rPr lang="en-US" altLang="ko-KR" sz="2100" spc="-35" dirty="0">
                <a:cs typeface="Calibri"/>
              </a:rPr>
              <a:t>w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-25" dirty="0">
                <a:cs typeface="Calibri"/>
              </a:rPr>
              <a:t>n</a:t>
            </a:r>
            <a:r>
              <a:rPr lang="en-US" altLang="ko-KR" sz="2100" spc="-10" dirty="0">
                <a:cs typeface="Calibri"/>
              </a:rPr>
              <a:t>t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20" dirty="0">
                <a:cs typeface="Calibri"/>
              </a:rPr>
              <a:t>V</a:t>
            </a:r>
            <a:r>
              <a:rPr lang="en-US" altLang="ko-KR" sz="2100" spc="-5" dirty="0">
                <a:cs typeface="Calibri"/>
              </a:rPr>
              <a:t>S</a:t>
            </a:r>
            <a:r>
              <a:rPr lang="en-US" altLang="ko-KR" sz="2100" dirty="0">
                <a:cs typeface="Calibri"/>
              </a:rPr>
              <a:t>D</a:t>
            </a:r>
            <a:r>
              <a:rPr lang="en-US" altLang="ko-KR" sz="2100" spc="-10" dirty="0">
                <a:cs typeface="Calibri"/>
              </a:rPr>
              <a:t> </a:t>
            </a:r>
            <a:r>
              <a:rPr lang="en-US" altLang="ko-KR" sz="2100" spc="-35" dirty="0">
                <a:cs typeface="Calibri"/>
              </a:rPr>
              <a:t>r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-5" dirty="0">
                <a:cs typeface="Calibri"/>
              </a:rPr>
              <a:t>p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dirty="0">
                <a:cs typeface="Calibri"/>
              </a:rPr>
              <a:t>i</a:t>
            </a:r>
            <a:r>
              <a:rPr lang="en-US" altLang="ko-KR" sz="2100" spc="-10" dirty="0">
                <a:cs typeface="Calibri"/>
              </a:rPr>
              <a:t>r</a:t>
            </a:r>
            <a:r>
              <a:rPr lang="en-US" altLang="ko-KR" sz="2100" dirty="0">
                <a:cs typeface="Calibri"/>
              </a:rPr>
              <a:t> </a:t>
            </a:r>
            <a:r>
              <a:rPr lang="en-US" altLang="ko-KR" sz="2100" spc="-30" dirty="0">
                <a:cs typeface="Calibri"/>
              </a:rPr>
              <a:t>a</a:t>
            </a:r>
            <a:r>
              <a:rPr lang="en-US" altLang="ko-KR" sz="2100" spc="-10" dirty="0">
                <a:cs typeface="Calibri"/>
              </a:rPr>
              <a:t>t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spc="-5" dirty="0">
                <a:cs typeface="Calibri"/>
              </a:rPr>
              <a:t>du</a:t>
            </a:r>
            <a:r>
              <a:rPr lang="en-US" altLang="ko-KR" sz="2100" dirty="0">
                <a:cs typeface="Calibri"/>
              </a:rPr>
              <a:t>l</a:t>
            </a:r>
            <a:r>
              <a:rPr lang="en-US" altLang="ko-KR" sz="2100" spc="-10" dirty="0">
                <a:cs typeface="Calibri"/>
              </a:rPr>
              <a:t>t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spc="-30" dirty="0">
                <a:cs typeface="Calibri"/>
              </a:rPr>
              <a:t>g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dirty="0" smtClean="0">
                <a:cs typeface="Calibri"/>
              </a:rPr>
              <a:t>.</a:t>
            </a:r>
          </a:p>
          <a:p>
            <a:pPr marL="184150">
              <a:buFont typeface="Arial"/>
              <a:buChar char="•"/>
              <a:tabLst>
                <a:tab pos="184150" algn="l"/>
              </a:tabLst>
            </a:pPr>
            <a:endParaRPr lang="en-US" altLang="ko-KR" sz="2100" dirty="0">
              <a:latin typeface="Times New Roman"/>
              <a:cs typeface="Times New Roman"/>
            </a:endParaRPr>
          </a:p>
          <a:p>
            <a:pPr marL="184150">
              <a:spcBef>
                <a:spcPts val="1280"/>
              </a:spcBef>
              <a:buFont typeface="Arial"/>
              <a:buChar char="•"/>
              <a:tabLst>
                <a:tab pos="184150" algn="l"/>
              </a:tabLst>
            </a:pPr>
            <a:r>
              <a:rPr lang="en-US" altLang="ko-KR" sz="2100" spc="-20" dirty="0">
                <a:cs typeface="Calibri"/>
              </a:rPr>
              <a:t>M</a:t>
            </a:r>
            <a:r>
              <a:rPr lang="en-US" altLang="ko-KR" sz="2100" spc="-10" dirty="0">
                <a:cs typeface="Calibri"/>
              </a:rPr>
              <a:t>e</a:t>
            </a:r>
            <a:r>
              <a:rPr lang="en-US" altLang="ko-KR" sz="2100" spc="-20" dirty="0">
                <a:cs typeface="Calibri"/>
              </a:rPr>
              <a:t>d</a:t>
            </a:r>
            <a:r>
              <a:rPr lang="en-US" altLang="ko-KR" sz="2100" spc="5" dirty="0">
                <a:cs typeface="Calibri"/>
              </a:rPr>
              <a:t>i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dirty="0">
                <a:cs typeface="Calibri"/>
              </a:rPr>
              <a:t>n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20" dirty="0">
                <a:cs typeface="Calibri"/>
              </a:rPr>
              <a:t>a</a:t>
            </a:r>
            <a:r>
              <a:rPr lang="en-US" altLang="ko-KR" sz="2100" spc="-30" dirty="0">
                <a:cs typeface="Calibri"/>
              </a:rPr>
              <a:t>g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5" dirty="0">
                <a:cs typeface="Calibri"/>
              </a:rPr>
              <a:t> </a:t>
            </a:r>
            <a:r>
              <a:rPr lang="en-US" altLang="ko-KR" sz="2100" spc="-10" dirty="0">
                <a:cs typeface="Calibri"/>
              </a:rPr>
              <a:t>:</a:t>
            </a:r>
            <a:r>
              <a:rPr lang="en-US" altLang="ko-KR" sz="2100" dirty="0">
                <a:cs typeface="Calibri"/>
              </a:rPr>
              <a:t> </a:t>
            </a:r>
            <a:r>
              <a:rPr lang="en-US" altLang="ko-KR" sz="2100" spc="-5" dirty="0">
                <a:cs typeface="Calibri"/>
              </a:rPr>
              <a:t>30</a:t>
            </a:r>
            <a:r>
              <a:rPr lang="en-US" altLang="ko-KR" sz="2100" spc="-10" dirty="0">
                <a:cs typeface="Calibri"/>
              </a:rPr>
              <a:t>.</a:t>
            </a:r>
            <a:r>
              <a:rPr lang="en-US" altLang="ko-KR" sz="2100" spc="-15" dirty="0">
                <a:cs typeface="Calibri"/>
              </a:rPr>
              <a:t>5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40" dirty="0">
                <a:cs typeface="Calibri"/>
              </a:rPr>
              <a:t>y</a:t>
            </a:r>
            <a:r>
              <a:rPr lang="en-US" altLang="ko-KR" sz="2100" spc="-10" dirty="0">
                <a:cs typeface="Calibri"/>
              </a:rPr>
              <a:t>ea</a:t>
            </a:r>
            <a:r>
              <a:rPr lang="en-US" altLang="ko-KR" sz="2100" spc="-45" dirty="0">
                <a:cs typeface="Calibri"/>
              </a:rPr>
              <a:t>r</a:t>
            </a:r>
            <a:r>
              <a:rPr lang="en-US" altLang="ko-KR" sz="2100" dirty="0">
                <a:cs typeface="Calibri"/>
              </a:rPr>
              <a:t>s</a:t>
            </a:r>
            <a:r>
              <a:rPr lang="en-US" altLang="ko-KR" sz="2100" spc="5" dirty="0">
                <a:cs typeface="Calibri"/>
              </a:rPr>
              <a:t> </a:t>
            </a:r>
            <a:r>
              <a:rPr lang="en-US" altLang="ko-KR" sz="2100" dirty="0">
                <a:cs typeface="Calibri"/>
              </a:rPr>
              <a:t>(</a:t>
            </a:r>
            <a:r>
              <a:rPr lang="en-US" altLang="ko-KR" sz="2100" spc="-5" dirty="0">
                <a:cs typeface="Calibri"/>
              </a:rPr>
              <a:t>I</a:t>
            </a:r>
            <a:r>
              <a:rPr lang="en-US" altLang="ko-KR" sz="2100" spc="-15" dirty="0">
                <a:cs typeface="Calibri"/>
              </a:rPr>
              <a:t>QR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10" dirty="0">
                <a:cs typeface="Calibri"/>
              </a:rPr>
              <a:t>:</a:t>
            </a:r>
            <a:r>
              <a:rPr lang="en-US" altLang="ko-KR" sz="2100" dirty="0">
                <a:cs typeface="Calibri"/>
              </a:rPr>
              <a:t> </a:t>
            </a:r>
            <a:r>
              <a:rPr lang="en-US" altLang="ko-KR" sz="2100" spc="-20" dirty="0">
                <a:cs typeface="Calibri"/>
              </a:rPr>
              <a:t>23</a:t>
            </a:r>
            <a:r>
              <a:rPr lang="en-US" altLang="ko-KR" sz="2100" spc="-10" dirty="0">
                <a:cs typeface="Calibri"/>
              </a:rPr>
              <a:t>.</a:t>
            </a:r>
            <a:r>
              <a:rPr lang="en-US" altLang="ko-KR" sz="2100" spc="-20" dirty="0">
                <a:cs typeface="Calibri"/>
              </a:rPr>
              <a:t>1</a:t>
            </a:r>
            <a:r>
              <a:rPr lang="en-US" altLang="ko-KR" sz="2100" dirty="0">
                <a:cs typeface="Calibri"/>
              </a:rPr>
              <a:t>-</a:t>
            </a:r>
            <a:r>
              <a:rPr lang="en-US" altLang="ko-KR" sz="2100" spc="-5" dirty="0">
                <a:cs typeface="Calibri"/>
              </a:rPr>
              <a:t> 42</a:t>
            </a:r>
            <a:r>
              <a:rPr lang="en-US" altLang="ko-KR" sz="2100" spc="-10" dirty="0">
                <a:cs typeface="Calibri"/>
              </a:rPr>
              <a:t>.</a:t>
            </a:r>
            <a:r>
              <a:rPr lang="en-US" altLang="ko-KR" sz="2100" spc="-15" dirty="0">
                <a:cs typeface="Calibri"/>
              </a:rPr>
              <a:t>7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40" dirty="0">
                <a:cs typeface="Calibri"/>
              </a:rPr>
              <a:t>y</a:t>
            </a:r>
            <a:r>
              <a:rPr lang="en-US" altLang="ko-KR" sz="2100" spc="-10" dirty="0">
                <a:cs typeface="Calibri"/>
              </a:rPr>
              <a:t>ea</a:t>
            </a:r>
            <a:r>
              <a:rPr lang="en-US" altLang="ko-KR" sz="2100" spc="-45" dirty="0">
                <a:cs typeface="Calibri"/>
              </a:rPr>
              <a:t>r</a:t>
            </a:r>
            <a:r>
              <a:rPr lang="en-US" altLang="ko-KR" sz="2100" dirty="0">
                <a:cs typeface="Calibri"/>
              </a:rPr>
              <a:t>s</a:t>
            </a:r>
            <a:r>
              <a:rPr lang="en-US" altLang="ko-KR" sz="2100" dirty="0" smtClean="0">
                <a:cs typeface="Calibri"/>
              </a:rPr>
              <a:t>).</a:t>
            </a:r>
          </a:p>
          <a:p>
            <a:pPr marL="184150">
              <a:spcBef>
                <a:spcPts val="1280"/>
              </a:spcBef>
              <a:buFont typeface="Arial"/>
              <a:buChar char="•"/>
              <a:tabLst>
                <a:tab pos="184150" algn="l"/>
              </a:tabLst>
            </a:pPr>
            <a:endParaRPr lang="en-US" altLang="ko-KR" sz="2100" dirty="0">
              <a:latin typeface="Times New Roman"/>
              <a:cs typeface="Times New Roman"/>
            </a:endParaRPr>
          </a:p>
          <a:p>
            <a:pPr marL="184150">
              <a:buFont typeface="Arial"/>
              <a:buChar char="•"/>
              <a:tabLst>
                <a:tab pos="184150" algn="l"/>
              </a:tabLst>
            </a:pPr>
            <a:r>
              <a:rPr lang="en-US" altLang="ko-KR" sz="2100" spc="-20" dirty="0">
                <a:cs typeface="Calibri"/>
              </a:rPr>
              <a:t>9</a:t>
            </a:r>
            <a:r>
              <a:rPr lang="en-US" altLang="ko-KR" sz="2100" spc="-15" dirty="0">
                <a:cs typeface="Calibri"/>
              </a:rPr>
              <a:t>5</a:t>
            </a:r>
            <a:r>
              <a:rPr lang="en-US" altLang="ko-KR" sz="2100" spc="-5" dirty="0">
                <a:cs typeface="Calibri"/>
              </a:rPr>
              <a:t> p</a:t>
            </a:r>
            <a:r>
              <a:rPr lang="en-US" altLang="ko-KR" sz="2100" spc="-30" dirty="0">
                <a:cs typeface="Calibri"/>
              </a:rPr>
              <a:t>a</a:t>
            </a:r>
            <a:r>
              <a:rPr lang="en-US" altLang="ko-KR" sz="2100" spc="-15" dirty="0">
                <a:cs typeface="Calibri"/>
              </a:rPr>
              <a:t>t</a:t>
            </a:r>
            <a:r>
              <a:rPr lang="en-US" altLang="ko-KR" sz="2100" dirty="0">
                <a:cs typeface="Calibri"/>
              </a:rPr>
              <a:t>i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-25" dirty="0">
                <a:cs typeface="Calibri"/>
              </a:rPr>
              <a:t>n</a:t>
            </a:r>
            <a:r>
              <a:rPr lang="en-US" altLang="ko-KR" sz="2100" spc="-15" dirty="0">
                <a:cs typeface="Calibri"/>
              </a:rPr>
              <a:t>t</a:t>
            </a:r>
            <a:r>
              <a:rPr lang="en-US" altLang="ko-KR" sz="2100" dirty="0">
                <a:cs typeface="Calibri"/>
              </a:rPr>
              <a:t>s </a:t>
            </a:r>
            <a:r>
              <a:rPr lang="en-US" altLang="ko-KR" sz="2100" spc="-35" dirty="0">
                <a:cs typeface="Calibri"/>
              </a:rPr>
              <a:t>w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-35" dirty="0">
                <a:cs typeface="Calibri"/>
              </a:rPr>
              <a:t>r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dirty="0">
                <a:cs typeface="Calibri"/>
              </a:rPr>
              <a:t> </a:t>
            </a:r>
            <a:r>
              <a:rPr lang="en-US" altLang="ko-KR" sz="2100" spc="-25" dirty="0">
                <a:cs typeface="Calibri"/>
              </a:rPr>
              <a:t>m</a:t>
            </a:r>
            <a:r>
              <a:rPr lang="en-US" altLang="ko-KR" sz="2100" spc="-20" dirty="0">
                <a:cs typeface="Calibri"/>
              </a:rPr>
              <a:t>a</a:t>
            </a:r>
            <a:r>
              <a:rPr lang="en-US" altLang="ko-KR" sz="2100" dirty="0">
                <a:cs typeface="Calibri"/>
              </a:rPr>
              <a:t>l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dirty="0">
                <a:cs typeface="Calibri"/>
              </a:rPr>
              <a:t> (</a:t>
            </a:r>
            <a:r>
              <a:rPr lang="en-US" altLang="ko-KR" sz="2100" spc="-5" dirty="0">
                <a:cs typeface="Calibri"/>
              </a:rPr>
              <a:t>62</a:t>
            </a:r>
            <a:r>
              <a:rPr lang="en-US" altLang="ko-KR" sz="2100" spc="-10" dirty="0">
                <a:cs typeface="Calibri"/>
              </a:rPr>
              <a:t>.</a:t>
            </a:r>
            <a:r>
              <a:rPr lang="en-US" altLang="ko-KR" sz="2100" spc="-20" dirty="0">
                <a:cs typeface="Calibri"/>
              </a:rPr>
              <a:t>5</a:t>
            </a:r>
            <a:r>
              <a:rPr lang="en-US" altLang="ko-KR" sz="2100" spc="-15" dirty="0" smtClean="0">
                <a:cs typeface="Calibri"/>
              </a:rPr>
              <a:t>%</a:t>
            </a:r>
            <a:r>
              <a:rPr lang="en-US" altLang="ko-KR" sz="2100" dirty="0" smtClean="0">
                <a:cs typeface="Calibri"/>
              </a:rPr>
              <a:t>).</a:t>
            </a:r>
          </a:p>
          <a:p>
            <a:pPr marL="184150">
              <a:buFont typeface="Arial"/>
              <a:buChar char="•"/>
              <a:tabLst>
                <a:tab pos="184150" algn="l"/>
              </a:tabLst>
            </a:pPr>
            <a:endParaRPr lang="en-US" altLang="ko-KR" sz="2100" dirty="0">
              <a:latin typeface="Times New Roman"/>
              <a:cs typeface="Times New Roman"/>
            </a:endParaRPr>
          </a:p>
          <a:p>
            <a:pPr marL="184150">
              <a:spcBef>
                <a:spcPts val="1255"/>
              </a:spcBef>
              <a:buFont typeface="Arial"/>
              <a:buChar char="•"/>
              <a:tabLst>
                <a:tab pos="184150" algn="l"/>
              </a:tabLst>
            </a:pPr>
            <a:r>
              <a:rPr lang="en-US" altLang="ko-KR" sz="2100" spc="-15" dirty="0">
                <a:cs typeface="Calibri"/>
              </a:rPr>
              <a:t>Me</a:t>
            </a:r>
            <a:r>
              <a:rPr lang="en-US" altLang="ko-KR" sz="2100" spc="-20" dirty="0">
                <a:cs typeface="Calibri"/>
              </a:rPr>
              <a:t>d</a:t>
            </a:r>
            <a:r>
              <a:rPr lang="en-US" altLang="ko-KR" sz="2100" spc="5" dirty="0">
                <a:cs typeface="Calibri"/>
              </a:rPr>
              <a:t>i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dirty="0">
                <a:cs typeface="Calibri"/>
              </a:rPr>
              <a:t>n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50" dirty="0">
                <a:cs typeface="Calibri"/>
              </a:rPr>
              <a:t>f</a:t>
            </a:r>
            <a:r>
              <a:rPr lang="en-US" altLang="ko-KR" sz="2100" dirty="0">
                <a:cs typeface="Calibri"/>
              </a:rPr>
              <a:t>o</a:t>
            </a:r>
            <a:r>
              <a:rPr lang="en-US" altLang="ko-KR" sz="2100" spc="5" dirty="0">
                <a:cs typeface="Calibri"/>
              </a:rPr>
              <a:t>ll</a:t>
            </a:r>
            <a:r>
              <a:rPr lang="en-US" altLang="ko-KR" sz="2100" spc="-5" dirty="0">
                <a:cs typeface="Calibri"/>
              </a:rPr>
              <a:t>o</a:t>
            </a:r>
            <a:r>
              <a:rPr lang="en-US" altLang="ko-KR" sz="2100" spc="-15" dirty="0">
                <a:cs typeface="Calibri"/>
              </a:rPr>
              <a:t>w</a:t>
            </a:r>
            <a:r>
              <a:rPr lang="en-US" altLang="ko-KR" sz="2100" dirty="0">
                <a:cs typeface="Calibri"/>
              </a:rPr>
              <a:t> </a:t>
            </a:r>
            <a:r>
              <a:rPr lang="en-US" altLang="ko-KR" sz="2100" spc="-5" dirty="0">
                <a:cs typeface="Calibri"/>
              </a:rPr>
              <a:t>u</a:t>
            </a:r>
            <a:r>
              <a:rPr lang="en-US" altLang="ko-KR" sz="2100" dirty="0">
                <a:cs typeface="Calibri"/>
              </a:rPr>
              <a:t>p</a:t>
            </a:r>
            <a:r>
              <a:rPr lang="en-US" altLang="ko-KR" sz="2100" spc="-5" dirty="0">
                <a:cs typeface="Calibri"/>
              </a:rPr>
              <a:t> du</a:t>
            </a:r>
            <a:r>
              <a:rPr lang="en-US" altLang="ko-KR" sz="2100" spc="-50" dirty="0">
                <a:cs typeface="Calibri"/>
              </a:rPr>
              <a:t>r</a:t>
            </a:r>
            <a:r>
              <a:rPr lang="en-US" altLang="ko-KR" sz="2100" spc="-30" dirty="0">
                <a:cs typeface="Calibri"/>
              </a:rPr>
              <a:t>a</a:t>
            </a:r>
            <a:r>
              <a:rPr lang="en-US" altLang="ko-KR" sz="2100" spc="-15" dirty="0">
                <a:cs typeface="Calibri"/>
              </a:rPr>
              <a:t>t</a:t>
            </a:r>
            <a:r>
              <a:rPr lang="en-US" altLang="ko-KR" sz="2100" spc="5" dirty="0">
                <a:cs typeface="Calibri"/>
              </a:rPr>
              <a:t>i</a:t>
            </a:r>
            <a:r>
              <a:rPr lang="en-US" altLang="ko-KR" sz="2100" dirty="0">
                <a:cs typeface="Calibri"/>
              </a:rPr>
              <a:t>on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10" dirty="0">
                <a:cs typeface="Calibri"/>
              </a:rPr>
              <a:t>: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5" dirty="0" smtClean="0">
                <a:cs typeface="Calibri"/>
              </a:rPr>
              <a:t>10.9 </a:t>
            </a:r>
            <a:r>
              <a:rPr lang="en-US" altLang="ko-KR" sz="2100" spc="-40" dirty="0">
                <a:cs typeface="Calibri"/>
              </a:rPr>
              <a:t>y</a:t>
            </a:r>
            <a:r>
              <a:rPr lang="en-US" altLang="ko-KR" sz="2100" spc="-10" dirty="0">
                <a:cs typeface="Calibri"/>
              </a:rPr>
              <a:t>ea</a:t>
            </a:r>
            <a:r>
              <a:rPr lang="en-US" altLang="ko-KR" sz="2100" spc="-45" dirty="0">
                <a:cs typeface="Calibri"/>
              </a:rPr>
              <a:t>r</a:t>
            </a:r>
            <a:r>
              <a:rPr lang="en-US" altLang="ko-KR" sz="2100" dirty="0">
                <a:cs typeface="Calibri"/>
              </a:rPr>
              <a:t>s (</a:t>
            </a:r>
            <a:r>
              <a:rPr lang="en-US" altLang="ko-KR" sz="2100" spc="-15" dirty="0">
                <a:cs typeface="Calibri"/>
              </a:rPr>
              <a:t>IQR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10" dirty="0">
                <a:cs typeface="Calibri"/>
              </a:rPr>
              <a:t>:</a:t>
            </a:r>
            <a:r>
              <a:rPr lang="en-US" altLang="ko-KR" sz="2100" dirty="0">
                <a:cs typeface="Calibri"/>
              </a:rPr>
              <a:t> </a:t>
            </a:r>
            <a:r>
              <a:rPr lang="en-US" altLang="ko-KR" sz="2100" dirty="0" smtClean="0">
                <a:cs typeface="Calibri"/>
              </a:rPr>
              <a:t>4.8</a:t>
            </a:r>
            <a:r>
              <a:rPr lang="en-US" altLang="ko-KR" sz="2100" spc="-5" dirty="0" smtClean="0">
                <a:cs typeface="Calibri"/>
              </a:rPr>
              <a:t> </a:t>
            </a:r>
            <a:r>
              <a:rPr lang="en-US" altLang="ko-KR" sz="2100" dirty="0">
                <a:cs typeface="Calibri"/>
              </a:rPr>
              <a:t>– </a:t>
            </a:r>
            <a:r>
              <a:rPr lang="en-US" altLang="ko-KR" sz="2100" dirty="0" smtClean="0">
                <a:cs typeface="Calibri"/>
              </a:rPr>
              <a:t>16.1</a:t>
            </a:r>
            <a:r>
              <a:rPr lang="en-US" altLang="ko-KR" sz="2100" spc="-5" dirty="0" smtClean="0">
                <a:cs typeface="Calibri"/>
              </a:rPr>
              <a:t> </a:t>
            </a:r>
            <a:r>
              <a:rPr lang="en-US" altLang="ko-KR" sz="2100" spc="-40" dirty="0">
                <a:cs typeface="Calibri"/>
              </a:rPr>
              <a:t>y</a:t>
            </a:r>
            <a:r>
              <a:rPr lang="en-US" altLang="ko-KR" sz="2100" spc="-10" dirty="0">
                <a:cs typeface="Calibri"/>
              </a:rPr>
              <a:t>ea</a:t>
            </a:r>
            <a:r>
              <a:rPr lang="en-US" altLang="ko-KR" sz="2100" spc="-45" dirty="0">
                <a:cs typeface="Calibri"/>
              </a:rPr>
              <a:t>r</a:t>
            </a:r>
            <a:r>
              <a:rPr lang="en-US" altLang="ko-KR" sz="2100" dirty="0">
                <a:cs typeface="Calibri"/>
              </a:rPr>
              <a:t>s).</a:t>
            </a:r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184150" algn="l"/>
              </a:tabLst>
            </a:pPr>
            <a:r>
              <a:rPr lang="en-US" altLang="ko-KR" sz="2100" spc="-105" dirty="0">
                <a:cs typeface="Calibri"/>
              </a:rPr>
              <a:t>W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5" dirty="0">
                <a:cs typeface="Calibri"/>
              </a:rPr>
              <a:t> </a:t>
            </a:r>
            <a:r>
              <a:rPr lang="en-US" altLang="ko-KR" sz="2100" spc="-35" dirty="0">
                <a:cs typeface="Calibri"/>
              </a:rPr>
              <a:t>r</a:t>
            </a:r>
            <a:r>
              <a:rPr lang="en-US" altLang="ko-KR" sz="2100" spc="-25" dirty="0">
                <a:cs typeface="Calibri"/>
              </a:rPr>
              <a:t>e</a:t>
            </a:r>
            <a:r>
              <a:rPr lang="en-US" altLang="ko-KR" sz="2100" spc="-15" dirty="0">
                <a:cs typeface="Calibri"/>
              </a:rPr>
              <a:t>t</a:t>
            </a:r>
            <a:r>
              <a:rPr lang="en-US" altLang="ko-KR" sz="2100" spc="-40" dirty="0">
                <a:cs typeface="Calibri"/>
              </a:rPr>
              <a:t>r</a:t>
            </a:r>
            <a:r>
              <a:rPr lang="en-US" altLang="ko-KR" sz="2100" spc="5" dirty="0">
                <a:cs typeface="Calibri"/>
              </a:rPr>
              <a:t>o</a:t>
            </a:r>
            <a:r>
              <a:rPr lang="en-US" altLang="ko-KR" sz="2100" dirty="0">
                <a:cs typeface="Calibri"/>
              </a:rPr>
              <a:t>s</a:t>
            </a:r>
            <a:r>
              <a:rPr lang="en-US" altLang="ko-KR" sz="2100" spc="-5" dirty="0">
                <a:cs typeface="Calibri"/>
              </a:rPr>
              <a:t>p</a:t>
            </a:r>
            <a:r>
              <a:rPr lang="en-US" altLang="ko-KR" sz="2100" spc="-10" dirty="0">
                <a:cs typeface="Calibri"/>
              </a:rPr>
              <a:t>e</a:t>
            </a:r>
            <a:r>
              <a:rPr lang="en-US" altLang="ko-KR" sz="2100" spc="-15" dirty="0">
                <a:cs typeface="Calibri"/>
              </a:rPr>
              <a:t>ct</a:t>
            </a:r>
            <a:r>
              <a:rPr lang="en-US" altLang="ko-KR" sz="2100" spc="5" dirty="0">
                <a:cs typeface="Calibri"/>
              </a:rPr>
              <a:t>i</a:t>
            </a:r>
            <a:r>
              <a:rPr lang="en-US" altLang="ko-KR" sz="2100" spc="-30" dirty="0">
                <a:cs typeface="Calibri"/>
              </a:rPr>
              <a:t>v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dirty="0">
                <a:cs typeface="Calibri"/>
              </a:rPr>
              <a:t> </a:t>
            </a:r>
            <a:r>
              <a:rPr lang="en-US" altLang="ko-KR" sz="2100" spc="-35" dirty="0">
                <a:cs typeface="Calibri"/>
              </a:rPr>
              <a:t>r</a:t>
            </a:r>
            <a:r>
              <a:rPr lang="en-US" altLang="ko-KR" sz="2100" spc="-25" dirty="0">
                <a:cs typeface="Calibri"/>
              </a:rPr>
              <a:t>e</a:t>
            </a:r>
            <a:r>
              <a:rPr lang="en-US" altLang="ko-KR" sz="2100" spc="-10" dirty="0">
                <a:cs typeface="Calibri"/>
              </a:rPr>
              <a:t>v</a:t>
            </a:r>
            <a:r>
              <a:rPr lang="en-US" altLang="ko-KR" sz="2100" spc="5" dirty="0">
                <a:cs typeface="Calibri"/>
              </a:rPr>
              <a:t>i</a:t>
            </a:r>
            <a:r>
              <a:rPr lang="en-US" altLang="ko-KR" sz="2100" spc="-25" dirty="0">
                <a:cs typeface="Calibri"/>
              </a:rPr>
              <a:t>e</a:t>
            </a:r>
            <a:r>
              <a:rPr lang="en-US" altLang="ko-KR" sz="2100" spc="-35" dirty="0">
                <a:cs typeface="Calibri"/>
              </a:rPr>
              <a:t>w</a:t>
            </a:r>
            <a:r>
              <a:rPr lang="en-US" altLang="ko-KR" sz="2100" spc="-10" dirty="0">
                <a:cs typeface="Calibri"/>
              </a:rPr>
              <a:t>e</a:t>
            </a:r>
            <a:r>
              <a:rPr lang="en-US" altLang="ko-KR" sz="2100" spc="-5" dirty="0">
                <a:cs typeface="Calibri"/>
              </a:rPr>
              <a:t>d</a:t>
            </a:r>
            <a:r>
              <a:rPr lang="en-US" altLang="ko-KR" sz="2100" spc="-10" dirty="0">
                <a:cs typeface="Calibri"/>
              </a:rPr>
              <a:t>,</a:t>
            </a:r>
            <a:r>
              <a:rPr lang="en-US" altLang="ko-KR" sz="2100" dirty="0">
                <a:cs typeface="Calibri"/>
              </a:rPr>
              <a:t> </a:t>
            </a:r>
            <a:r>
              <a:rPr lang="en-US" altLang="ko-KR" sz="2100" spc="-5" dirty="0">
                <a:solidFill>
                  <a:srgbClr val="FF0000"/>
                </a:solidFill>
                <a:cs typeface="Calibri"/>
              </a:rPr>
              <a:t>S</a:t>
            </a:r>
            <a:r>
              <a:rPr lang="en-US" altLang="ko-KR" sz="2100" spc="5" dirty="0">
                <a:solidFill>
                  <a:srgbClr val="FF0000"/>
                </a:solidFill>
                <a:cs typeface="Calibri"/>
              </a:rPr>
              <a:t>i</a:t>
            </a:r>
            <a:r>
              <a:rPr lang="en-US" altLang="ko-KR" sz="2100" spc="-5" dirty="0">
                <a:solidFill>
                  <a:srgbClr val="FF0000"/>
                </a:solidFill>
                <a:cs typeface="Calibri"/>
              </a:rPr>
              <a:t>gn</a:t>
            </a:r>
            <a:r>
              <a:rPr lang="en-US" altLang="ko-KR" sz="2100" spc="5" dirty="0">
                <a:solidFill>
                  <a:srgbClr val="FF0000"/>
                </a:solidFill>
                <a:cs typeface="Calibri"/>
              </a:rPr>
              <a:t>i</a:t>
            </a:r>
            <a:r>
              <a:rPr lang="en-US" altLang="ko-KR" sz="2100" spc="-5" dirty="0">
                <a:solidFill>
                  <a:srgbClr val="FF0000"/>
                </a:solidFill>
                <a:cs typeface="Calibri"/>
              </a:rPr>
              <a:t>f</a:t>
            </a:r>
            <a:r>
              <a:rPr lang="en-US" altLang="ko-KR" sz="2100" spc="5" dirty="0">
                <a:solidFill>
                  <a:srgbClr val="FF0000"/>
                </a:solidFill>
                <a:cs typeface="Calibri"/>
              </a:rPr>
              <a:t>i</a:t>
            </a:r>
            <a:r>
              <a:rPr lang="en-US" altLang="ko-KR" sz="2100" spc="-30" dirty="0">
                <a:solidFill>
                  <a:srgbClr val="FF0000"/>
                </a:solidFill>
                <a:cs typeface="Calibri"/>
              </a:rPr>
              <a:t>c</a:t>
            </a:r>
            <a:r>
              <a:rPr lang="en-US" altLang="ko-KR" sz="2100" spc="-10" dirty="0">
                <a:solidFill>
                  <a:srgbClr val="FF0000"/>
                </a:solidFill>
                <a:cs typeface="Calibri"/>
              </a:rPr>
              <a:t>a</a:t>
            </a:r>
            <a:r>
              <a:rPr lang="en-US" altLang="ko-KR" sz="2100" spc="-25" dirty="0">
                <a:solidFill>
                  <a:srgbClr val="FF0000"/>
                </a:solidFill>
                <a:cs typeface="Calibri"/>
              </a:rPr>
              <a:t>n</a:t>
            </a:r>
            <a:r>
              <a:rPr lang="en-US" altLang="ko-KR" sz="2100" spc="-10" dirty="0">
                <a:solidFill>
                  <a:srgbClr val="FF0000"/>
                </a:solidFill>
                <a:cs typeface="Calibri"/>
              </a:rPr>
              <a:t>t</a:t>
            </a:r>
            <a:r>
              <a:rPr lang="en-US" altLang="ko-KR" sz="2100" spc="-5" dirty="0">
                <a:solidFill>
                  <a:srgbClr val="FF0000"/>
                </a:solidFill>
                <a:cs typeface="Calibri"/>
              </a:rPr>
              <a:t> </a:t>
            </a:r>
            <a:r>
              <a:rPr lang="en-US" altLang="ko-KR" sz="2100" spc="-20" dirty="0">
                <a:solidFill>
                  <a:srgbClr val="FF0000"/>
                </a:solidFill>
                <a:cs typeface="Calibri"/>
              </a:rPr>
              <a:t>A</a:t>
            </a:r>
            <a:r>
              <a:rPr lang="en-US" altLang="ko-KR" sz="2100" spc="-15" dirty="0">
                <a:solidFill>
                  <a:srgbClr val="FF0000"/>
                </a:solidFill>
                <a:cs typeface="Calibri"/>
              </a:rPr>
              <a:t>R</a:t>
            </a:r>
            <a:r>
              <a:rPr lang="en-US" altLang="ko-KR" sz="2100" spc="-5" dirty="0">
                <a:solidFill>
                  <a:srgbClr val="FF0000"/>
                </a:solidFill>
                <a:cs typeface="Calibri"/>
              </a:rPr>
              <a:t> d</a:t>
            </a:r>
            <a:r>
              <a:rPr lang="en-US" altLang="ko-KR" sz="2100" spc="-30" dirty="0">
                <a:solidFill>
                  <a:srgbClr val="FF0000"/>
                </a:solidFill>
                <a:cs typeface="Calibri"/>
              </a:rPr>
              <a:t>e</a:t>
            </a:r>
            <a:r>
              <a:rPr lang="en-US" altLang="ko-KR" sz="2100" spc="-5" dirty="0">
                <a:solidFill>
                  <a:srgbClr val="FF0000"/>
                </a:solidFill>
                <a:cs typeface="Calibri"/>
              </a:rPr>
              <a:t>f</a:t>
            </a:r>
            <a:r>
              <a:rPr lang="en-US" altLang="ko-KR" sz="2100" spc="5" dirty="0">
                <a:solidFill>
                  <a:srgbClr val="FF0000"/>
                </a:solidFill>
                <a:cs typeface="Calibri"/>
              </a:rPr>
              <a:t>i</a:t>
            </a:r>
            <a:r>
              <a:rPr lang="en-US" altLang="ko-KR" sz="2100" spc="-5" dirty="0">
                <a:solidFill>
                  <a:srgbClr val="FF0000"/>
                </a:solidFill>
                <a:cs typeface="Calibri"/>
              </a:rPr>
              <a:t>n</a:t>
            </a:r>
            <a:r>
              <a:rPr lang="en-US" altLang="ko-KR" sz="2100" spc="-10" dirty="0">
                <a:solidFill>
                  <a:srgbClr val="FF0000"/>
                </a:solidFill>
                <a:cs typeface="Calibri"/>
              </a:rPr>
              <a:t>e</a:t>
            </a:r>
            <a:r>
              <a:rPr lang="en-US" altLang="ko-KR" sz="2100" dirty="0">
                <a:solidFill>
                  <a:srgbClr val="FF0000"/>
                </a:solidFill>
                <a:cs typeface="Calibri"/>
              </a:rPr>
              <a:t>d</a:t>
            </a:r>
            <a:r>
              <a:rPr lang="en-US" altLang="ko-KR" sz="2100" spc="-5" dirty="0">
                <a:solidFill>
                  <a:srgbClr val="FF0000"/>
                </a:solidFill>
                <a:cs typeface="Calibri"/>
              </a:rPr>
              <a:t> </a:t>
            </a:r>
            <a:r>
              <a:rPr lang="en-US" altLang="ko-KR" sz="2100" spc="-25" dirty="0">
                <a:solidFill>
                  <a:srgbClr val="FF0000"/>
                </a:solidFill>
                <a:cs typeface="Calibri"/>
              </a:rPr>
              <a:t>m</a:t>
            </a:r>
            <a:r>
              <a:rPr lang="en-US" altLang="ko-KR" sz="2100" spc="5" dirty="0">
                <a:solidFill>
                  <a:srgbClr val="FF0000"/>
                </a:solidFill>
                <a:cs typeface="Calibri"/>
              </a:rPr>
              <a:t>o</a:t>
            </a:r>
            <a:r>
              <a:rPr lang="en-US" altLang="ko-KR" sz="2100" spc="-5" dirty="0">
                <a:solidFill>
                  <a:srgbClr val="FF0000"/>
                </a:solidFill>
                <a:cs typeface="Calibri"/>
              </a:rPr>
              <a:t>d</a:t>
            </a:r>
            <a:r>
              <a:rPr lang="en-US" altLang="ko-KR" sz="2100" spc="-10" dirty="0">
                <a:solidFill>
                  <a:srgbClr val="FF0000"/>
                </a:solidFill>
                <a:cs typeface="Calibri"/>
              </a:rPr>
              <a:t>e</a:t>
            </a:r>
            <a:r>
              <a:rPr lang="en-US" altLang="ko-KR" sz="2100" spc="-50" dirty="0">
                <a:solidFill>
                  <a:srgbClr val="FF0000"/>
                </a:solidFill>
                <a:cs typeface="Calibri"/>
              </a:rPr>
              <a:t>r</a:t>
            </a:r>
            <a:r>
              <a:rPr lang="en-US" altLang="ko-KR" sz="2100" spc="-25" dirty="0">
                <a:solidFill>
                  <a:srgbClr val="FF0000"/>
                </a:solidFill>
                <a:cs typeface="Calibri"/>
              </a:rPr>
              <a:t>a</a:t>
            </a:r>
            <a:r>
              <a:rPr lang="en-US" altLang="ko-KR" sz="2100" spc="-40" dirty="0">
                <a:solidFill>
                  <a:srgbClr val="FF0000"/>
                </a:solidFill>
                <a:cs typeface="Calibri"/>
              </a:rPr>
              <a:t>t</a:t>
            </a:r>
            <a:r>
              <a:rPr lang="en-US" altLang="ko-KR" sz="2100" spc="-15" dirty="0">
                <a:solidFill>
                  <a:srgbClr val="FF0000"/>
                </a:solidFill>
                <a:cs typeface="Calibri"/>
              </a:rPr>
              <a:t>e</a:t>
            </a:r>
            <a:r>
              <a:rPr lang="en-US" altLang="ko-KR" sz="2100" spc="5" dirty="0">
                <a:solidFill>
                  <a:srgbClr val="FF0000"/>
                </a:solidFill>
                <a:cs typeface="Calibri"/>
              </a:rPr>
              <a:t> </a:t>
            </a:r>
            <a:r>
              <a:rPr lang="en-US" altLang="ko-KR" sz="2100" spc="5" dirty="0" smtClean="0">
                <a:solidFill>
                  <a:srgbClr val="FF0000"/>
                </a:solidFill>
                <a:cs typeface="Calibri"/>
              </a:rPr>
              <a:t>o</a:t>
            </a:r>
            <a:r>
              <a:rPr lang="en-US" altLang="ko-KR" sz="2100" spc="-10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lang="en-US" altLang="ko-KR" sz="2100" spc="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lang="en-US" altLang="ko-KR" sz="2100" spc="-25" dirty="0" smtClean="0">
                <a:solidFill>
                  <a:srgbClr val="FF0000"/>
                </a:solidFill>
                <a:cs typeface="Calibri"/>
              </a:rPr>
              <a:t>m</a:t>
            </a:r>
            <a:r>
              <a:rPr lang="en-US" altLang="ko-KR" sz="2100" spc="5" dirty="0" smtClean="0">
                <a:solidFill>
                  <a:srgbClr val="FF0000"/>
                </a:solidFill>
                <a:cs typeface="Calibri"/>
              </a:rPr>
              <a:t>o</a:t>
            </a:r>
            <a:r>
              <a:rPr lang="en-US" altLang="ko-KR" sz="2100" spc="-35" dirty="0" smtClean="0">
                <a:solidFill>
                  <a:srgbClr val="FF0000"/>
                </a:solidFill>
                <a:cs typeface="Calibri"/>
              </a:rPr>
              <a:t>r</a:t>
            </a:r>
            <a:r>
              <a:rPr lang="en-US" altLang="ko-KR" sz="2100" spc="-15" dirty="0" smtClean="0">
                <a:solidFill>
                  <a:srgbClr val="FF0000"/>
                </a:solidFill>
                <a:cs typeface="Calibri"/>
              </a:rPr>
              <a:t>e</a:t>
            </a:r>
            <a:r>
              <a:rPr lang="en-US" altLang="ko-KR" sz="2100" spc="5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lang="en-US" altLang="ko-KR" sz="2100" spc="-20" dirty="0">
                <a:solidFill>
                  <a:srgbClr val="FF0000"/>
                </a:solidFill>
                <a:cs typeface="Calibri"/>
              </a:rPr>
              <a:t>A</a:t>
            </a:r>
            <a:r>
              <a:rPr lang="en-US" altLang="ko-KR" sz="2100" spc="-15" dirty="0">
                <a:solidFill>
                  <a:srgbClr val="FF0000"/>
                </a:solidFill>
                <a:cs typeface="Calibri"/>
              </a:rPr>
              <a:t>R</a:t>
            </a:r>
            <a:endParaRPr lang="en-US" altLang="ko-KR" sz="2100" dirty="0">
              <a:cs typeface="Calibri"/>
            </a:endParaRPr>
          </a:p>
          <a:p>
            <a:r>
              <a:rPr lang="en-US" altLang="ko-KR" sz="2100" dirty="0"/>
              <a:t>VSDs were classified according to the Society of Thoracic Surgeons as type 2(n=66, 43.4%), type 1(n=59, 38.8%), and type 4(n=27, 17.8%). </a:t>
            </a:r>
          </a:p>
          <a:p>
            <a:r>
              <a:rPr lang="en-US" altLang="ko-KR" sz="2100" dirty="0" smtClean="0"/>
              <a:t>Coronary cusp deformity (n=88, 57.9%), Aortic </a:t>
            </a:r>
            <a:r>
              <a:rPr lang="en-US" altLang="ko-KR" sz="2100" dirty="0"/>
              <a:t>cusp prolapse (</a:t>
            </a:r>
            <a:r>
              <a:rPr lang="en-US" altLang="ko-KR" sz="2100" dirty="0" smtClean="0"/>
              <a:t>n=86, 56.6%), </a:t>
            </a:r>
            <a:r>
              <a:rPr lang="en-US" altLang="ko-KR" sz="2100" dirty="0"/>
              <a:t>aortic regurgitation (AR) (n=51, 33.6%), </a:t>
            </a:r>
            <a:r>
              <a:rPr lang="en-US" altLang="ko-KR" sz="2100" dirty="0" err="1"/>
              <a:t>Qp</a:t>
            </a:r>
            <a:r>
              <a:rPr lang="en-US" altLang="ko-KR" sz="2100" dirty="0"/>
              <a:t>/Qs ratio ≥2 (n=25, 16.4%), pulmonary hypertension (</a:t>
            </a:r>
            <a:r>
              <a:rPr lang="en-US" altLang="ko-KR" sz="2100" dirty="0" smtClean="0"/>
              <a:t>n=15, 9.9%), </a:t>
            </a:r>
            <a:r>
              <a:rPr lang="en-US" altLang="ko-KR" sz="2100" dirty="0"/>
              <a:t>left ventricular volume overload (n=19, 12.5%), sinus of Valsalva rupture (n=12, 7.9%), and infective endocarditis (n=10, 6.6%) </a:t>
            </a:r>
            <a:r>
              <a:rPr lang="en-US" altLang="ko-KR" sz="2100" smtClean="0"/>
              <a:t>LV dysfunction </a:t>
            </a:r>
            <a:r>
              <a:rPr lang="en-US" altLang="ko-KR" sz="2100" dirty="0" smtClean="0"/>
              <a:t>1 (0.7%) were </a:t>
            </a:r>
            <a:r>
              <a:rPr lang="en-US" altLang="ko-KR" sz="2100" dirty="0"/>
              <a:t>indications for closure. </a:t>
            </a:r>
            <a:endParaRPr lang="en-GB" altLang="ko-KR" sz="2100" dirty="0"/>
          </a:p>
          <a:p>
            <a:endParaRPr lang="ko-KR" altLang="en-US" sz="2100" dirty="0"/>
          </a:p>
        </p:txBody>
      </p:sp>
    </p:spTree>
    <p:extLst>
      <p:ext uri="{BB962C8B-B14F-4D97-AF65-F5344CB8AC3E}">
        <p14:creationId xmlns:p14="http://schemas.microsoft.com/office/powerpoint/2010/main" val="3832956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856984" cy="50405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tabLst>
                <a:tab pos="184150" algn="l"/>
              </a:tabLst>
            </a:pPr>
            <a:r>
              <a:rPr lang="en-US" altLang="ko-KR" sz="2100" spc="5" dirty="0">
                <a:cs typeface="Calibri"/>
              </a:rPr>
              <a:t>Co</a:t>
            </a:r>
            <a:r>
              <a:rPr lang="en-US" altLang="ko-KR" sz="2100" spc="-5" dirty="0">
                <a:cs typeface="Calibri"/>
              </a:rPr>
              <a:t>n</a:t>
            </a:r>
            <a:r>
              <a:rPr lang="en-US" altLang="ko-KR" sz="2100" spc="-30" dirty="0">
                <a:cs typeface="Calibri"/>
              </a:rPr>
              <a:t>c</a:t>
            </a:r>
            <a:r>
              <a:rPr lang="en-US" altLang="ko-KR" sz="2100" spc="5" dirty="0">
                <a:cs typeface="Calibri"/>
              </a:rPr>
              <a:t>o</a:t>
            </a:r>
            <a:r>
              <a:rPr lang="en-US" altLang="ko-KR" sz="2100" spc="-5" dirty="0">
                <a:cs typeface="Calibri"/>
              </a:rPr>
              <a:t>m</a:t>
            </a:r>
            <a:r>
              <a:rPr lang="en-US" altLang="ko-KR" sz="2100" dirty="0">
                <a:cs typeface="Calibri"/>
              </a:rPr>
              <a:t>i</a:t>
            </a:r>
            <a:r>
              <a:rPr lang="en-US" altLang="ko-KR" sz="2100" spc="-30" dirty="0">
                <a:cs typeface="Calibri"/>
              </a:rPr>
              <a:t>t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spc="-25" dirty="0">
                <a:cs typeface="Calibri"/>
              </a:rPr>
              <a:t>n</a:t>
            </a:r>
            <a:r>
              <a:rPr lang="en-US" altLang="ko-KR" sz="2100" spc="-10" dirty="0">
                <a:cs typeface="Calibri"/>
              </a:rPr>
              <a:t>t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20" dirty="0">
                <a:cs typeface="Calibri"/>
              </a:rPr>
              <a:t>A</a:t>
            </a:r>
            <a:r>
              <a:rPr lang="en-US" altLang="ko-KR" sz="2100" spc="-10" dirty="0">
                <a:cs typeface="Calibri"/>
              </a:rPr>
              <a:t>or</a:t>
            </a:r>
            <a:r>
              <a:rPr lang="en-US" altLang="ko-KR" sz="2100" spc="-15" dirty="0">
                <a:cs typeface="Calibri"/>
              </a:rPr>
              <a:t>t</a:t>
            </a:r>
            <a:r>
              <a:rPr lang="en-US" altLang="ko-KR" sz="2100" dirty="0">
                <a:cs typeface="Calibri"/>
              </a:rPr>
              <a:t>ic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40" dirty="0">
                <a:cs typeface="Calibri"/>
              </a:rPr>
              <a:t>v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dirty="0">
                <a:cs typeface="Calibri"/>
              </a:rPr>
              <a:t>l</a:t>
            </a:r>
            <a:r>
              <a:rPr lang="en-US" altLang="ko-KR" sz="2100" spc="-20" dirty="0">
                <a:cs typeface="Calibri"/>
              </a:rPr>
              <a:t>v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dirty="0">
                <a:cs typeface="Calibri"/>
              </a:rPr>
              <a:t> (</a:t>
            </a:r>
            <a:r>
              <a:rPr lang="en-US" altLang="ko-KR" sz="2100" spc="-110" dirty="0">
                <a:cs typeface="Calibri"/>
              </a:rPr>
              <a:t>A</a:t>
            </a:r>
            <a:r>
              <a:rPr lang="en-US" altLang="ko-KR" sz="2100" spc="-5" dirty="0">
                <a:cs typeface="Calibri"/>
              </a:rPr>
              <a:t>V</a:t>
            </a:r>
            <a:r>
              <a:rPr lang="en-US" altLang="ko-KR" sz="2100" dirty="0">
                <a:cs typeface="Calibri"/>
              </a:rPr>
              <a:t>) </a:t>
            </a:r>
            <a:r>
              <a:rPr lang="en-US" altLang="ko-KR" sz="2100" spc="-35" dirty="0">
                <a:cs typeface="Calibri"/>
              </a:rPr>
              <a:t>r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-5" dirty="0">
                <a:cs typeface="Calibri"/>
              </a:rPr>
              <a:t>p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dirty="0">
                <a:cs typeface="Calibri"/>
              </a:rPr>
              <a:t>ir in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20" dirty="0">
                <a:cs typeface="Calibri"/>
              </a:rPr>
              <a:t>2</a:t>
            </a:r>
            <a:r>
              <a:rPr lang="en-US" altLang="ko-KR" sz="2100" spc="-15" dirty="0">
                <a:cs typeface="Calibri"/>
              </a:rPr>
              <a:t>1</a:t>
            </a:r>
            <a:r>
              <a:rPr lang="en-US" altLang="ko-KR" sz="2100" spc="10" dirty="0">
                <a:cs typeface="Calibri"/>
              </a:rPr>
              <a:t> 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spc="-5" dirty="0">
                <a:cs typeface="Calibri"/>
              </a:rPr>
              <a:t>n</a:t>
            </a:r>
            <a:r>
              <a:rPr lang="en-US" altLang="ko-KR" sz="2100" dirty="0">
                <a:cs typeface="Calibri"/>
              </a:rPr>
              <a:t>d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110" dirty="0">
                <a:cs typeface="Calibri"/>
              </a:rPr>
              <a:t>A</a:t>
            </a:r>
            <a:r>
              <a:rPr lang="en-US" altLang="ko-KR" sz="2100" spc="-15" dirty="0">
                <a:cs typeface="Calibri"/>
              </a:rPr>
              <a:t>V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35" dirty="0">
                <a:cs typeface="Calibri"/>
              </a:rPr>
              <a:t>r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-5" dirty="0">
                <a:cs typeface="Calibri"/>
              </a:rPr>
              <a:t>p</a:t>
            </a:r>
            <a:r>
              <a:rPr lang="en-US" altLang="ko-KR" sz="2100" dirty="0">
                <a:cs typeface="Calibri"/>
              </a:rPr>
              <a:t>l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spc="-15" dirty="0">
                <a:cs typeface="Calibri"/>
              </a:rPr>
              <a:t>ce</a:t>
            </a:r>
            <a:r>
              <a:rPr lang="en-US" altLang="ko-KR" sz="2100" spc="-25" dirty="0">
                <a:cs typeface="Calibri"/>
              </a:rPr>
              <a:t>m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-25" dirty="0">
                <a:cs typeface="Calibri"/>
              </a:rPr>
              <a:t>n</a:t>
            </a:r>
            <a:r>
              <a:rPr lang="en-US" altLang="ko-KR" sz="2100" spc="-10" dirty="0">
                <a:cs typeface="Calibri"/>
              </a:rPr>
              <a:t>t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dirty="0">
                <a:cs typeface="Calibri"/>
              </a:rPr>
              <a:t>in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i="1" spc="-15" dirty="0">
                <a:cs typeface="Calibri"/>
              </a:rPr>
              <a:t>5</a:t>
            </a:r>
            <a:endParaRPr lang="en-US" altLang="ko-KR" sz="2100" dirty="0">
              <a:cs typeface="Calibri"/>
            </a:endParaRPr>
          </a:p>
          <a:p>
            <a:pPr marL="184150">
              <a:lnSpc>
                <a:spcPct val="150000"/>
              </a:lnSpc>
              <a:spcBef>
                <a:spcPts val="575"/>
              </a:spcBef>
              <a:buFont typeface="Arial"/>
              <a:buChar char="•"/>
              <a:tabLst>
                <a:tab pos="184150" algn="l"/>
              </a:tabLst>
            </a:pPr>
            <a:r>
              <a:rPr lang="en-US" altLang="ko-KR" sz="2100" spc="-105" dirty="0">
                <a:cs typeface="Calibri"/>
              </a:rPr>
              <a:t>W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5" dirty="0">
                <a:cs typeface="Calibri"/>
              </a:rPr>
              <a:t> </a:t>
            </a:r>
            <a:r>
              <a:rPr lang="en-US" altLang="ko-KR" sz="2100" spc="-5" dirty="0">
                <a:cs typeface="Calibri"/>
              </a:rPr>
              <a:t>h</a:t>
            </a:r>
            <a:r>
              <a:rPr lang="en-US" altLang="ko-KR" sz="2100" spc="-45" dirty="0">
                <a:cs typeface="Calibri"/>
              </a:rPr>
              <a:t>a</a:t>
            </a:r>
            <a:r>
              <a:rPr lang="en-US" altLang="ko-KR" sz="2100" spc="-30" dirty="0">
                <a:cs typeface="Calibri"/>
              </a:rPr>
              <a:t>v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dirty="0">
                <a:cs typeface="Calibri"/>
              </a:rPr>
              <a:t> </a:t>
            </a:r>
            <a:r>
              <a:rPr lang="en-US" altLang="ko-KR" sz="2100" spc="-15" dirty="0">
                <a:cs typeface="Calibri"/>
              </a:rPr>
              <a:t>t</a:t>
            </a:r>
            <a:r>
              <a:rPr lang="en-US" altLang="ko-KR" sz="2100" spc="-40" dirty="0">
                <a:cs typeface="Calibri"/>
              </a:rPr>
              <a:t>w</a:t>
            </a:r>
            <a:r>
              <a:rPr lang="en-US" altLang="ko-KR" sz="2100" dirty="0">
                <a:cs typeface="Calibri"/>
              </a:rPr>
              <a:t>o in</a:t>
            </a:r>
            <a:r>
              <a:rPr lang="en-US" altLang="ko-KR" sz="2100" spc="-5" dirty="0">
                <a:cs typeface="Calibri"/>
              </a:rPr>
              <a:t> h</a:t>
            </a:r>
            <a:r>
              <a:rPr lang="en-US" altLang="ko-KR" sz="2100" spc="5" dirty="0">
                <a:cs typeface="Calibri"/>
              </a:rPr>
              <a:t>o</a:t>
            </a:r>
            <a:r>
              <a:rPr lang="en-US" altLang="ko-KR" sz="2100" dirty="0">
                <a:cs typeface="Calibri"/>
              </a:rPr>
              <a:t>s</a:t>
            </a:r>
            <a:r>
              <a:rPr lang="en-US" altLang="ko-KR" sz="2100" spc="-5" dirty="0">
                <a:cs typeface="Calibri"/>
              </a:rPr>
              <a:t>p</a:t>
            </a:r>
            <a:r>
              <a:rPr lang="en-US" altLang="ko-KR" sz="2100" dirty="0">
                <a:cs typeface="Calibri"/>
              </a:rPr>
              <a:t>i</a:t>
            </a:r>
            <a:r>
              <a:rPr lang="en-US" altLang="ko-KR" sz="2100" spc="-40" dirty="0">
                <a:cs typeface="Calibri"/>
              </a:rPr>
              <a:t>t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dirty="0">
                <a:cs typeface="Calibri"/>
              </a:rPr>
              <a:t>l </a:t>
            </a:r>
            <a:r>
              <a:rPr lang="en-US" altLang="ko-KR" sz="2100" spc="-5" dirty="0">
                <a:cs typeface="Calibri"/>
              </a:rPr>
              <a:t>m</a:t>
            </a:r>
            <a:r>
              <a:rPr lang="en-US" altLang="ko-KR" sz="2100" spc="5" dirty="0">
                <a:cs typeface="Calibri"/>
              </a:rPr>
              <a:t>o</a:t>
            </a:r>
            <a:r>
              <a:rPr lang="en-US" altLang="ko-KR" sz="2100" spc="-10" dirty="0">
                <a:cs typeface="Calibri"/>
              </a:rPr>
              <a:t>r</a:t>
            </a:r>
            <a:r>
              <a:rPr lang="en-US" altLang="ko-KR" sz="2100" spc="-40" dirty="0">
                <a:cs typeface="Calibri"/>
              </a:rPr>
              <a:t>t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dirty="0">
                <a:cs typeface="Calibri"/>
              </a:rPr>
              <a:t>li</a:t>
            </a:r>
            <a:r>
              <a:rPr lang="en-US" altLang="ko-KR" sz="2100" spc="-15" dirty="0">
                <a:cs typeface="Calibri"/>
              </a:rPr>
              <a:t>t</a:t>
            </a:r>
            <a:r>
              <a:rPr lang="en-US" altLang="ko-KR" sz="2100" spc="-10" dirty="0">
                <a:cs typeface="Calibri"/>
              </a:rPr>
              <a:t>y</a:t>
            </a:r>
            <a:r>
              <a:rPr lang="en-US" altLang="ko-KR" sz="2100" spc="10" dirty="0">
                <a:cs typeface="Calibri"/>
              </a:rPr>
              <a:t> </a:t>
            </a:r>
            <a:r>
              <a:rPr lang="en-US" altLang="ko-KR" sz="2100" spc="-30" dirty="0">
                <a:cs typeface="Calibri"/>
              </a:rPr>
              <a:t>c</a:t>
            </a:r>
            <a:r>
              <a:rPr lang="en-US" altLang="ko-KR" sz="2100" spc="-20" dirty="0">
                <a:cs typeface="Calibri"/>
              </a:rPr>
              <a:t>a</a:t>
            </a:r>
            <a:r>
              <a:rPr lang="en-US" altLang="ko-KR" sz="2100" dirty="0">
                <a:cs typeface="Calibri"/>
              </a:rPr>
              <a:t>s</a:t>
            </a:r>
            <a:r>
              <a:rPr lang="en-US" altLang="ko-KR" sz="2100" spc="-10" dirty="0">
                <a:cs typeface="Calibri"/>
              </a:rPr>
              <a:t>e</a:t>
            </a:r>
            <a:r>
              <a:rPr lang="en-US" altLang="ko-KR" sz="2100" dirty="0">
                <a:cs typeface="Calibri"/>
              </a:rPr>
              <a:t>s</a:t>
            </a:r>
          </a:p>
          <a:p>
            <a:pPr marL="184150">
              <a:lnSpc>
                <a:spcPct val="150000"/>
              </a:lnSpc>
              <a:spcBef>
                <a:spcPts val="575"/>
              </a:spcBef>
              <a:buFont typeface="Arial"/>
              <a:buChar char="•"/>
              <a:tabLst>
                <a:tab pos="184150" algn="l"/>
              </a:tabLst>
            </a:pPr>
            <a:r>
              <a:rPr lang="en-US" altLang="ko-KR" sz="2100" spc="-75" dirty="0">
                <a:cs typeface="Calibri"/>
              </a:rPr>
              <a:t>A</a:t>
            </a:r>
            <a:r>
              <a:rPr lang="en-US" altLang="ko-KR" sz="2100" spc="-10" dirty="0">
                <a:cs typeface="Calibri"/>
              </a:rPr>
              <a:t>t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20" dirty="0">
                <a:cs typeface="Calibri"/>
              </a:rPr>
              <a:t>1</a:t>
            </a:r>
            <a:r>
              <a:rPr lang="en-US" altLang="ko-KR" sz="2100" spc="-15" dirty="0">
                <a:cs typeface="Calibri"/>
              </a:rPr>
              <a:t>0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40" dirty="0">
                <a:cs typeface="Calibri"/>
              </a:rPr>
              <a:t>y</a:t>
            </a:r>
            <a:r>
              <a:rPr lang="en-US" altLang="ko-KR" sz="2100" spc="-10" dirty="0">
                <a:cs typeface="Calibri"/>
              </a:rPr>
              <a:t>ea</a:t>
            </a:r>
            <a:r>
              <a:rPr lang="en-US" altLang="ko-KR" sz="2100" spc="-45" dirty="0">
                <a:cs typeface="Calibri"/>
              </a:rPr>
              <a:t>r</a:t>
            </a:r>
            <a:r>
              <a:rPr lang="en-US" altLang="ko-KR" sz="2100" dirty="0">
                <a:cs typeface="Calibri"/>
              </a:rPr>
              <a:t>s</a:t>
            </a:r>
            <a:r>
              <a:rPr lang="en-US" altLang="ko-KR" sz="2100" spc="-10" dirty="0">
                <a:cs typeface="Calibri"/>
              </a:rPr>
              <a:t>,</a:t>
            </a:r>
            <a:r>
              <a:rPr lang="en-US" altLang="ko-KR" sz="2100" dirty="0">
                <a:cs typeface="Calibri"/>
              </a:rPr>
              <a:t> </a:t>
            </a:r>
            <a:r>
              <a:rPr lang="en-US" altLang="ko-KR" sz="2100" spc="-5" dirty="0">
                <a:cs typeface="Calibri"/>
              </a:rPr>
              <a:t>f</a:t>
            </a:r>
            <a:r>
              <a:rPr lang="en-US" altLang="ko-KR" sz="2100" spc="-35" dirty="0">
                <a:cs typeface="Calibri"/>
              </a:rPr>
              <a:t>r</a:t>
            </a:r>
            <a:r>
              <a:rPr lang="en-US" altLang="ko-KR" sz="2100" spc="-10" dirty="0">
                <a:cs typeface="Calibri"/>
              </a:rPr>
              <a:t>ee</a:t>
            </a:r>
            <a:r>
              <a:rPr lang="en-US" altLang="ko-KR" sz="2100" spc="-5" dirty="0">
                <a:cs typeface="Calibri"/>
              </a:rPr>
              <a:t>d</a:t>
            </a:r>
            <a:r>
              <a:rPr lang="en-US" altLang="ko-KR" sz="2100" spc="5" dirty="0">
                <a:cs typeface="Calibri"/>
              </a:rPr>
              <a:t>o</a:t>
            </a:r>
            <a:r>
              <a:rPr lang="en-US" altLang="ko-KR" sz="2100" spc="-20" dirty="0">
                <a:cs typeface="Calibri"/>
              </a:rPr>
              <a:t>m</a:t>
            </a:r>
            <a:r>
              <a:rPr lang="en-US" altLang="ko-KR" sz="2100" spc="-5" dirty="0">
                <a:cs typeface="Calibri"/>
              </a:rPr>
              <a:t> f</a:t>
            </a:r>
            <a:r>
              <a:rPr lang="en-US" altLang="ko-KR" sz="2100" spc="-40" dirty="0">
                <a:cs typeface="Calibri"/>
              </a:rPr>
              <a:t>r</a:t>
            </a:r>
            <a:r>
              <a:rPr lang="en-US" altLang="ko-KR" sz="2100" spc="5" dirty="0">
                <a:cs typeface="Calibri"/>
              </a:rPr>
              <a:t>o</a:t>
            </a:r>
            <a:r>
              <a:rPr lang="en-US" altLang="ko-KR" sz="2100" spc="-20" dirty="0">
                <a:cs typeface="Calibri"/>
              </a:rPr>
              <a:t>m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35" dirty="0" smtClean="0">
                <a:cs typeface="Calibri"/>
              </a:rPr>
              <a:t>r</a:t>
            </a:r>
            <a:r>
              <a:rPr lang="en-US" altLang="ko-KR" sz="2100" spc="-10" dirty="0" smtClean="0">
                <a:cs typeface="Calibri"/>
              </a:rPr>
              <a:t>e</a:t>
            </a:r>
            <a:r>
              <a:rPr lang="en-US" altLang="ko-KR" sz="2100" spc="5" dirty="0" smtClean="0">
                <a:cs typeface="Calibri"/>
              </a:rPr>
              <a:t>o</a:t>
            </a:r>
            <a:r>
              <a:rPr lang="en-US" altLang="ko-KR" sz="2100" spc="-5" dirty="0" smtClean="0">
                <a:cs typeface="Calibri"/>
              </a:rPr>
              <a:t>p</a:t>
            </a:r>
            <a:r>
              <a:rPr lang="en-US" altLang="ko-KR" sz="2100" spc="-10" dirty="0" smtClean="0">
                <a:cs typeface="Calibri"/>
              </a:rPr>
              <a:t>e</a:t>
            </a:r>
            <a:r>
              <a:rPr lang="en-US" altLang="ko-KR" sz="2100" spc="-50" dirty="0" smtClean="0">
                <a:cs typeface="Calibri"/>
              </a:rPr>
              <a:t>r</a:t>
            </a:r>
            <a:r>
              <a:rPr lang="en-US" altLang="ko-KR" sz="2100" spc="-30" dirty="0" smtClean="0">
                <a:cs typeface="Calibri"/>
              </a:rPr>
              <a:t>a</a:t>
            </a:r>
            <a:r>
              <a:rPr lang="en-US" altLang="ko-KR" sz="2100" spc="-15" dirty="0" smtClean="0">
                <a:cs typeface="Calibri"/>
              </a:rPr>
              <a:t>t</a:t>
            </a:r>
            <a:r>
              <a:rPr lang="en-US" altLang="ko-KR" sz="2100" spc="5" dirty="0" smtClean="0">
                <a:cs typeface="Calibri"/>
              </a:rPr>
              <a:t>io</a:t>
            </a:r>
            <a:r>
              <a:rPr lang="en-US" altLang="ko-KR" sz="2100" dirty="0" smtClean="0">
                <a:cs typeface="Calibri"/>
              </a:rPr>
              <a:t>n</a:t>
            </a:r>
            <a:r>
              <a:rPr lang="en-US" altLang="ko-KR" sz="2100" spc="-5" dirty="0" smtClean="0">
                <a:cs typeface="Calibri"/>
              </a:rPr>
              <a:t> </a:t>
            </a:r>
            <a:r>
              <a:rPr lang="en-US" altLang="ko-KR" sz="2100" spc="-40" dirty="0">
                <a:cs typeface="Calibri"/>
              </a:rPr>
              <a:t>w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dirty="0">
                <a:cs typeface="Calibri"/>
              </a:rPr>
              <a:t>s </a:t>
            </a:r>
            <a:r>
              <a:rPr lang="en-US" altLang="ko-KR" sz="2100" spc="-20" dirty="0" smtClean="0">
                <a:cs typeface="Calibri"/>
              </a:rPr>
              <a:t>96.6</a:t>
            </a:r>
            <a:r>
              <a:rPr lang="en-US" altLang="ko-KR" sz="2100" spc="-15" dirty="0" smtClean="0">
                <a:cs typeface="맑은 고딕"/>
              </a:rPr>
              <a:t>±</a:t>
            </a:r>
            <a:r>
              <a:rPr lang="en-US" altLang="ko-KR" sz="2100" spc="-5" dirty="0" smtClean="0">
                <a:cs typeface="Calibri"/>
              </a:rPr>
              <a:t>0</a:t>
            </a:r>
            <a:r>
              <a:rPr lang="en-US" altLang="ko-KR" sz="2100" spc="-10" dirty="0" smtClean="0">
                <a:cs typeface="Calibri"/>
              </a:rPr>
              <a:t>.</a:t>
            </a:r>
            <a:r>
              <a:rPr lang="en-US" altLang="ko-KR" sz="2100" spc="-20" dirty="0" smtClean="0">
                <a:cs typeface="Calibri"/>
              </a:rPr>
              <a:t>02</a:t>
            </a:r>
            <a:r>
              <a:rPr lang="en-US" altLang="ko-KR" sz="2100" spc="-15" dirty="0" smtClean="0">
                <a:cs typeface="Calibri"/>
              </a:rPr>
              <a:t>%</a:t>
            </a:r>
            <a:endParaRPr lang="en-US" altLang="ko-KR" sz="2100" dirty="0">
              <a:cs typeface="Calibri"/>
            </a:endParaRPr>
          </a:p>
          <a:p>
            <a:pPr marL="184150">
              <a:lnSpc>
                <a:spcPct val="150000"/>
              </a:lnSpc>
              <a:spcBef>
                <a:spcPts val="480"/>
              </a:spcBef>
              <a:buFont typeface="Arial"/>
              <a:buChar char="•"/>
              <a:tabLst>
                <a:tab pos="184150" algn="l"/>
              </a:tabLst>
            </a:pPr>
            <a:r>
              <a:rPr lang="en-US" altLang="ko-KR" sz="2100" spc="-185" dirty="0">
                <a:cs typeface="Calibri"/>
              </a:rPr>
              <a:t>T</a:t>
            </a:r>
            <a:r>
              <a:rPr lang="en-US" altLang="ko-KR" sz="2100" spc="5" dirty="0">
                <a:cs typeface="Calibri"/>
              </a:rPr>
              <a:t>o</a:t>
            </a:r>
            <a:r>
              <a:rPr lang="en-US" altLang="ko-KR" sz="2100" spc="-40" dirty="0">
                <a:cs typeface="Calibri"/>
              </a:rPr>
              <a:t>t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dirty="0">
                <a:cs typeface="Calibri"/>
              </a:rPr>
              <a:t>l </a:t>
            </a:r>
            <a:r>
              <a:rPr lang="en-US" altLang="ko-KR" sz="2100" spc="-15" dirty="0" smtClean="0">
                <a:cs typeface="Calibri"/>
              </a:rPr>
              <a:t>5</a:t>
            </a:r>
            <a:r>
              <a:rPr lang="en-US" altLang="ko-KR" sz="2100" spc="-5" dirty="0" smtClean="0">
                <a:cs typeface="Calibri"/>
              </a:rPr>
              <a:t> </a:t>
            </a:r>
            <a:r>
              <a:rPr lang="en-US" altLang="ko-KR" sz="2100" spc="-5" dirty="0">
                <a:cs typeface="Calibri"/>
              </a:rPr>
              <a:t>p</a:t>
            </a:r>
            <a:r>
              <a:rPr lang="en-US" altLang="ko-KR" sz="2100" spc="-30" dirty="0">
                <a:cs typeface="Calibri"/>
              </a:rPr>
              <a:t>a</a:t>
            </a:r>
            <a:r>
              <a:rPr lang="en-US" altLang="ko-KR" sz="2100" spc="-15" dirty="0">
                <a:cs typeface="Calibri"/>
              </a:rPr>
              <a:t>t</a:t>
            </a:r>
            <a:r>
              <a:rPr lang="en-US" altLang="ko-KR" sz="2100" spc="5" dirty="0">
                <a:cs typeface="Calibri"/>
              </a:rPr>
              <a:t>i</a:t>
            </a:r>
            <a:r>
              <a:rPr lang="en-US" altLang="ko-KR" sz="2100" spc="-10" dirty="0">
                <a:cs typeface="Calibri"/>
              </a:rPr>
              <a:t>e</a:t>
            </a:r>
            <a:r>
              <a:rPr lang="en-US" altLang="ko-KR" sz="2100" spc="-25" dirty="0">
                <a:cs typeface="Calibri"/>
              </a:rPr>
              <a:t>n</a:t>
            </a:r>
            <a:r>
              <a:rPr lang="en-US" altLang="ko-KR" sz="2100" spc="-15" dirty="0">
                <a:cs typeface="Calibri"/>
              </a:rPr>
              <a:t>t</a:t>
            </a:r>
            <a:r>
              <a:rPr lang="en-US" altLang="ko-KR" sz="2100" dirty="0">
                <a:cs typeface="Calibri"/>
              </a:rPr>
              <a:t>s </a:t>
            </a:r>
            <a:r>
              <a:rPr lang="en-US" altLang="ko-KR" sz="2100" spc="-5" dirty="0" smtClean="0">
                <a:cs typeface="Calibri"/>
              </a:rPr>
              <a:t>und</a:t>
            </a:r>
            <a:r>
              <a:rPr lang="en-US" altLang="ko-KR" sz="2100" spc="5" dirty="0" smtClean="0">
                <a:cs typeface="Calibri"/>
              </a:rPr>
              <a:t>e</a:t>
            </a:r>
            <a:r>
              <a:rPr lang="en-US" altLang="ko-KR" sz="2100" dirty="0" smtClean="0">
                <a:cs typeface="Calibri"/>
              </a:rPr>
              <a:t>r</a:t>
            </a:r>
            <a:r>
              <a:rPr lang="en-US" altLang="ko-KR" sz="2100" spc="-40" dirty="0" smtClean="0">
                <a:cs typeface="Calibri"/>
              </a:rPr>
              <a:t>w</a:t>
            </a:r>
            <a:r>
              <a:rPr lang="en-US" altLang="ko-KR" sz="2100" spc="-10" dirty="0" smtClean="0">
                <a:cs typeface="Calibri"/>
              </a:rPr>
              <a:t>e</a:t>
            </a:r>
            <a:r>
              <a:rPr lang="en-US" altLang="ko-KR" sz="2100" spc="-25" dirty="0" smtClean="0">
                <a:cs typeface="Calibri"/>
              </a:rPr>
              <a:t>n</a:t>
            </a:r>
            <a:r>
              <a:rPr lang="en-US" altLang="ko-KR" sz="2100" spc="-10" dirty="0" smtClean="0">
                <a:cs typeface="Calibri"/>
              </a:rPr>
              <a:t>t</a:t>
            </a:r>
            <a:r>
              <a:rPr lang="en-US" altLang="ko-KR" sz="2100" spc="-5" dirty="0" smtClean="0">
                <a:cs typeface="Calibri"/>
              </a:rPr>
              <a:t> late </a:t>
            </a:r>
            <a:r>
              <a:rPr lang="en-US" altLang="ko-KR" sz="2100" spc="-35" dirty="0" smtClean="0">
                <a:cs typeface="Calibri"/>
              </a:rPr>
              <a:t>r</a:t>
            </a:r>
            <a:r>
              <a:rPr lang="en-US" altLang="ko-KR" sz="2100" spc="-10" dirty="0" smtClean="0">
                <a:cs typeface="Calibri"/>
              </a:rPr>
              <a:t>e</a:t>
            </a:r>
            <a:r>
              <a:rPr lang="en-US" altLang="ko-KR" sz="2100" spc="5" dirty="0" smtClean="0">
                <a:cs typeface="Calibri"/>
              </a:rPr>
              <a:t>o</a:t>
            </a:r>
            <a:r>
              <a:rPr lang="en-US" altLang="ko-KR" sz="2100" spc="-5" dirty="0" smtClean="0">
                <a:cs typeface="Calibri"/>
              </a:rPr>
              <a:t>p</a:t>
            </a:r>
            <a:r>
              <a:rPr lang="en-US" altLang="ko-KR" sz="2100" spc="-10" dirty="0" smtClean="0">
                <a:cs typeface="Calibri"/>
              </a:rPr>
              <a:t>e</a:t>
            </a:r>
            <a:r>
              <a:rPr lang="en-US" altLang="ko-KR" sz="2100" spc="-50" dirty="0" smtClean="0">
                <a:cs typeface="Calibri"/>
              </a:rPr>
              <a:t>r</a:t>
            </a:r>
            <a:r>
              <a:rPr lang="en-US" altLang="ko-KR" sz="2100" spc="-25" dirty="0" smtClean="0">
                <a:cs typeface="Calibri"/>
              </a:rPr>
              <a:t>a</a:t>
            </a:r>
            <a:r>
              <a:rPr lang="en-US" altLang="ko-KR" sz="2100" spc="-15" dirty="0" smtClean="0">
                <a:cs typeface="Calibri"/>
              </a:rPr>
              <a:t>t</a:t>
            </a:r>
            <a:r>
              <a:rPr lang="en-US" altLang="ko-KR" sz="2100" spc="5" dirty="0" smtClean="0">
                <a:cs typeface="Calibri"/>
              </a:rPr>
              <a:t>io</a:t>
            </a:r>
            <a:r>
              <a:rPr lang="en-US" altLang="ko-KR" sz="2100" dirty="0" smtClean="0">
                <a:cs typeface="Calibri"/>
              </a:rPr>
              <a:t>n</a:t>
            </a:r>
          </a:p>
          <a:p>
            <a:pPr marL="584200" lvl="1">
              <a:lnSpc>
                <a:spcPct val="150000"/>
              </a:lnSpc>
              <a:spcBef>
                <a:spcPts val="480"/>
              </a:spcBef>
              <a:buFont typeface="Arial"/>
              <a:buChar char="•"/>
              <a:tabLst>
                <a:tab pos="184150" algn="l"/>
              </a:tabLst>
            </a:pPr>
            <a:r>
              <a:rPr lang="en-US" altLang="ko-KR" sz="2100" spc="-15" dirty="0" smtClean="0">
                <a:cs typeface="Calibri"/>
              </a:rPr>
              <a:t>2</a:t>
            </a:r>
            <a:r>
              <a:rPr lang="en-US" altLang="ko-KR" sz="2100" spc="-5" dirty="0" smtClean="0">
                <a:cs typeface="Calibri"/>
              </a:rPr>
              <a:t> </a:t>
            </a:r>
            <a:r>
              <a:rPr lang="en-US" altLang="ko-KR" sz="2100" spc="-110" dirty="0">
                <a:cs typeface="Calibri"/>
              </a:rPr>
              <a:t>A</a:t>
            </a:r>
            <a:r>
              <a:rPr lang="en-US" altLang="ko-KR" sz="2100" dirty="0">
                <a:cs typeface="Calibri"/>
              </a:rPr>
              <a:t>V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35" dirty="0">
                <a:cs typeface="Calibri"/>
              </a:rPr>
              <a:t>r</a:t>
            </a:r>
            <a:r>
              <a:rPr lang="en-US" altLang="ko-KR" sz="2100" spc="-10" dirty="0">
                <a:cs typeface="Calibri"/>
              </a:rPr>
              <a:t>e</a:t>
            </a:r>
            <a:r>
              <a:rPr lang="en-US" altLang="ko-KR" sz="2100" spc="-5" dirty="0">
                <a:cs typeface="Calibri"/>
              </a:rPr>
              <a:t>p</a:t>
            </a:r>
            <a:r>
              <a:rPr lang="en-US" altLang="ko-KR" sz="2100" spc="5" dirty="0">
                <a:cs typeface="Calibri"/>
              </a:rPr>
              <a:t>l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spc="-15" dirty="0">
                <a:cs typeface="Calibri"/>
              </a:rPr>
              <a:t>c</a:t>
            </a:r>
            <a:r>
              <a:rPr lang="en-US" altLang="ko-KR" sz="2100" spc="-10" dirty="0">
                <a:cs typeface="Calibri"/>
              </a:rPr>
              <a:t>e</a:t>
            </a:r>
            <a:r>
              <a:rPr lang="en-US" altLang="ko-KR" sz="2100" spc="-25" dirty="0">
                <a:cs typeface="Calibri"/>
              </a:rPr>
              <a:t>m</a:t>
            </a:r>
            <a:r>
              <a:rPr lang="en-US" altLang="ko-KR" sz="2100" spc="-10" dirty="0">
                <a:cs typeface="Calibri"/>
              </a:rPr>
              <a:t>e</a:t>
            </a:r>
            <a:r>
              <a:rPr lang="en-US" altLang="ko-KR" sz="2100" spc="-25" dirty="0">
                <a:cs typeface="Calibri"/>
              </a:rPr>
              <a:t>n</a:t>
            </a:r>
            <a:r>
              <a:rPr lang="en-US" altLang="ko-KR" sz="2100" spc="-15" dirty="0">
                <a:cs typeface="Calibri"/>
              </a:rPr>
              <a:t>t</a:t>
            </a:r>
            <a:r>
              <a:rPr lang="en-US" altLang="ko-KR" sz="2100" spc="-10" dirty="0">
                <a:cs typeface="Calibri"/>
              </a:rPr>
              <a:t>,</a:t>
            </a:r>
            <a:r>
              <a:rPr lang="en-US" altLang="ko-KR" sz="2100" dirty="0">
                <a:cs typeface="Calibri"/>
              </a:rPr>
              <a:t> </a:t>
            </a:r>
            <a:r>
              <a:rPr lang="en-US" altLang="ko-KR" sz="2100" dirty="0" smtClean="0">
                <a:cs typeface="Calibri"/>
              </a:rPr>
              <a:t>1 AV repair, 1</a:t>
            </a:r>
            <a:r>
              <a:rPr lang="en-US" altLang="ko-KR" sz="2100" spc="-5" dirty="0" smtClean="0">
                <a:cs typeface="Calibri"/>
              </a:rPr>
              <a:t> </a:t>
            </a:r>
            <a:r>
              <a:rPr lang="en-US" altLang="ko-KR" sz="2100" spc="-55" dirty="0">
                <a:cs typeface="Calibri"/>
              </a:rPr>
              <a:t>R</a:t>
            </a:r>
            <a:r>
              <a:rPr lang="en-US" altLang="ko-KR" sz="2100" spc="-10" dirty="0">
                <a:cs typeface="Calibri"/>
              </a:rPr>
              <a:t>e</a:t>
            </a:r>
            <a:r>
              <a:rPr lang="en-US" altLang="ko-KR" sz="2100" dirty="0">
                <a:cs typeface="Calibri"/>
              </a:rPr>
              <a:t>s</a:t>
            </a:r>
            <a:r>
              <a:rPr lang="en-US" altLang="ko-KR" sz="2100" spc="5" dirty="0">
                <a:cs typeface="Calibri"/>
              </a:rPr>
              <a:t>i</a:t>
            </a:r>
            <a:r>
              <a:rPr lang="en-US" altLang="ko-KR" sz="2100" spc="-5" dirty="0">
                <a:cs typeface="Calibri"/>
              </a:rPr>
              <a:t>du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dirty="0">
                <a:cs typeface="Calibri"/>
              </a:rPr>
              <a:t>l</a:t>
            </a:r>
            <a:r>
              <a:rPr lang="en-US" altLang="ko-KR" sz="2100" spc="5" dirty="0">
                <a:cs typeface="Calibri"/>
              </a:rPr>
              <a:t> </a:t>
            </a:r>
            <a:r>
              <a:rPr lang="en-US" altLang="ko-KR" sz="2100" spc="-20" dirty="0">
                <a:cs typeface="Calibri"/>
              </a:rPr>
              <a:t>V</a:t>
            </a:r>
            <a:r>
              <a:rPr lang="en-US" altLang="ko-KR" sz="2100" spc="-5" dirty="0">
                <a:cs typeface="Calibri"/>
              </a:rPr>
              <a:t>S</a:t>
            </a:r>
            <a:r>
              <a:rPr lang="en-US" altLang="ko-KR" sz="2100" dirty="0">
                <a:cs typeface="Calibri"/>
              </a:rPr>
              <a:t>D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15" dirty="0">
                <a:cs typeface="Calibri"/>
              </a:rPr>
              <a:t>c</a:t>
            </a:r>
            <a:r>
              <a:rPr lang="en-US" altLang="ko-KR" sz="2100" spc="5" dirty="0">
                <a:cs typeface="Calibri"/>
              </a:rPr>
              <a:t>lo</a:t>
            </a:r>
            <a:r>
              <a:rPr lang="en-US" altLang="ko-KR" sz="2100" dirty="0">
                <a:cs typeface="Calibri"/>
              </a:rPr>
              <a:t>s</a:t>
            </a:r>
            <a:r>
              <a:rPr lang="en-US" altLang="ko-KR" sz="2100" spc="-5" dirty="0">
                <a:cs typeface="Calibri"/>
              </a:rPr>
              <a:t>u</a:t>
            </a:r>
            <a:r>
              <a:rPr lang="en-US" altLang="ko-KR" sz="2100" spc="-35" dirty="0">
                <a:cs typeface="Calibri"/>
              </a:rPr>
              <a:t>r</a:t>
            </a:r>
            <a:r>
              <a:rPr lang="en-US" altLang="ko-KR" sz="2100" spc="-10" dirty="0">
                <a:cs typeface="Calibri"/>
              </a:rPr>
              <a:t>e,</a:t>
            </a:r>
            <a:r>
              <a:rPr lang="en-US" altLang="ko-KR" sz="2100" dirty="0">
                <a:cs typeface="Calibri"/>
              </a:rPr>
              <a:t> </a:t>
            </a:r>
            <a:r>
              <a:rPr lang="en-US" altLang="ko-KR" sz="2100" spc="-10" dirty="0" smtClean="0">
                <a:cs typeface="Calibri"/>
              </a:rPr>
              <a:t>a</a:t>
            </a:r>
            <a:r>
              <a:rPr lang="en-US" altLang="ko-KR" sz="2100" spc="-5" dirty="0" smtClean="0">
                <a:cs typeface="Calibri"/>
              </a:rPr>
              <a:t>n</a:t>
            </a:r>
            <a:r>
              <a:rPr lang="en-US" altLang="ko-KR" sz="2100" dirty="0" smtClean="0">
                <a:cs typeface="Calibri"/>
              </a:rPr>
              <a:t>d</a:t>
            </a:r>
            <a:r>
              <a:rPr lang="en-US" altLang="ko-KR" sz="2100" spc="-5" dirty="0" smtClean="0">
                <a:cs typeface="Calibri"/>
              </a:rPr>
              <a:t> </a:t>
            </a:r>
            <a:r>
              <a:rPr lang="en-US" altLang="ko-KR" sz="2100" spc="-15" dirty="0">
                <a:cs typeface="Calibri"/>
              </a:rPr>
              <a:t>1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25" dirty="0">
                <a:cs typeface="Calibri"/>
              </a:rPr>
              <a:t>m</a:t>
            </a:r>
            <a:r>
              <a:rPr lang="en-US" altLang="ko-KR" sz="2100" spc="5" dirty="0">
                <a:cs typeface="Calibri"/>
              </a:rPr>
              <a:t>i</a:t>
            </a:r>
            <a:r>
              <a:rPr lang="en-US" altLang="ko-KR" sz="2100" spc="-15" dirty="0">
                <a:cs typeface="Calibri"/>
              </a:rPr>
              <a:t>t</a:t>
            </a:r>
            <a:r>
              <a:rPr lang="en-US" altLang="ko-KR" sz="2100" spc="-50" dirty="0">
                <a:cs typeface="Calibri"/>
              </a:rPr>
              <a:t>r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dirty="0">
                <a:cs typeface="Calibri"/>
              </a:rPr>
              <a:t>l</a:t>
            </a:r>
            <a:r>
              <a:rPr lang="en-US" altLang="ko-KR" sz="2100" spc="5" dirty="0">
                <a:cs typeface="Calibri"/>
              </a:rPr>
              <a:t> </a:t>
            </a:r>
            <a:r>
              <a:rPr lang="en-US" altLang="ko-KR" sz="2100" spc="-40" dirty="0">
                <a:cs typeface="Calibri"/>
              </a:rPr>
              <a:t>v</a:t>
            </a:r>
            <a:r>
              <a:rPr lang="en-US" altLang="ko-KR" sz="2100" spc="-15" dirty="0">
                <a:cs typeface="Calibri"/>
              </a:rPr>
              <a:t>a</a:t>
            </a:r>
            <a:r>
              <a:rPr lang="en-US" altLang="ko-KR" sz="2100" spc="5" dirty="0">
                <a:cs typeface="Calibri"/>
              </a:rPr>
              <a:t>l</a:t>
            </a:r>
            <a:r>
              <a:rPr lang="en-US" altLang="ko-KR" sz="2100" spc="-30" dirty="0">
                <a:cs typeface="Calibri"/>
              </a:rPr>
              <a:t>v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dirty="0">
                <a:cs typeface="Calibri"/>
              </a:rPr>
              <a:t> </a:t>
            </a:r>
            <a:r>
              <a:rPr lang="en-US" altLang="ko-KR" sz="2100" spc="-35" dirty="0">
                <a:cs typeface="Calibri"/>
              </a:rPr>
              <a:t>r</a:t>
            </a:r>
            <a:r>
              <a:rPr lang="en-US" altLang="ko-KR" sz="2100" spc="-10" dirty="0">
                <a:cs typeface="Calibri"/>
              </a:rPr>
              <a:t>e</a:t>
            </a:r>
            <a:r>
              <a:rPr lang="en-US" altLang="ko-KR" sz="2100" spc="-5" dirty="0">
                <a:cs typeface="Calibri"/>
              </a:rPr>
              <a:t>p</a:t>
            </a:r>
            <a:r>
              <a:rPr lang="en-US" altLang="ko-KR" sz="2100" spc="5" dirty="0">
                <a:cs typeface="Calibri"/>
              </a:rPr>
              <a:t>l</a:t>
            </a:r>
            <a:r>
              <a:rPr lang="en-US" altLang="ko-KR" sz="2100" spc="-10" dirty="0">
                <a:cs typeface="Calibri"/>
              </a:rPr>
              <a:t>ace</a:t>
            </a:r>
            <a:r>
              <a:rPr lang="en-US" altLang="ko-KR" sz="2100" spc="-25" dirty="0">
                <a:cs typeface="Calibri"/>
              </a:rPr>
              <a:t>m</a:t>
            </a:r>
            <a:r>
              <a:rPr lang="en-US" altLang="ko-KR" sz="2100" spc="-10" dirty="0">
                <a:cs typeface="Calibri"/>
              </a:rPr>
              <a:t>e</a:t>
            </a:r>
            <a:r>
              <a:rPr lang="en-US" altLang="ko-KR" sz="2100" spc="-25" dirty="0">
                <a:cs typeface="Calibri"/>
              </a:rPr>
              <a:t>n</a:t>
            </a:r>
            <a:r>
              <a:rPr lang="en-US" altLang="ko-KR" sz="2100" dirty="0">
                <a:cs typeface="Calibri"/>
              </a:rPr>
              <a:t>t</a:t>
            </a:r>
            <a:r>
              <a:rPr lang="en-US" altLang="ko-KR" sz="2100" spc="-5" dirty="0">
                <a:cs typeface="Calibri"/>
              </a:rPr>
              <a:t> d</a:t>
            </a:r>
            <a:r>
              <a:rPr lang="en-US" altLang="ko-KR" sz="2100" dirty="0">
                <a:cs typeface="Calibri"/>
              </a:rPr>
              <a:t>/</a:t>
            </a:r>
            <a:r>
              <a:rPr lang="en-US" altLang="ko-KR" sz="2100" spc="-10" dirty="0">
                <a:cs typeface="Calibri"/>
              </a:rPr>
              <a:t>t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5" dirty="0">
                <a:cs typeface="Calibri"/>
              </a:rPr>
              <a:t>i</a:t>
            </a:r>
            <a:r>
              <a:rPr lang="en-US" altLang="ko-KR" sz="2100" spc="-20" dirty="0">
                <a:cs typeface="Calibri"/>
              </a:rPr>
              <a:t>n</a:t>
            </a:r>
            <a:r>
              <a:rPr lang="en-US" altLang="ko-KR" sz="2100" spc="-55" dirty="0">
                <a:cs typeface="Calibri"/>
              </a:rPr>
              <a:t>f</a:t>
            </a:r>
            <a:r>
              <a:rPr lang="en-US" altLang="ko-KR" sz="2100" spc="-10" dirty="0">
                <a:cs typeface="Calibri"/>
              </a:rPr>
              <a:t>ec</a:t>
            </a:r>
            <a:r>
              <a:rPr lang="en-US" altLang="ko-KR" sz="2100" spc="-15" dirty="0">
                <a:cs typeface="Calibri"/>
              </a:rPr>
              <a:t>t</a:t>
            </a:r>
            <a:r>
              <a:rPr lang="en-US" altLang="ko-KR" sz="2100" spc="5" dirty="0">
                <a:cs typeface="Calibri"/>
              </a:rPr>
              <a:t>i</a:t>
            </a:r>
            <a:r>
              <a:rPr lang="en-US" altLang="ko-KR" sz="2100" spc="-30" dirty="0">
                <a:cs typeface="Calibri"/>
              </a:rPr>
              <a:t>v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10" dirty="0">
                <a:cs typeface="Calibri"/>
              </a:rPr>
              <a:t>e</a:t>
            </a:r>
            <a:r>
              <a:rPr lang="en-US" altLang="ko-KR" sz="2100" spc="-20" dirty="0">
                <a:cs typeface="Calibri"/>
              </a:rPr>
              <a:t>n</a:t>
            </a:r>
            <a:r>
              <a:rPr lang="en-US" altLang="ko-KR" sz="2100" spc="-5" dirty="0">
                <a:cs typeface="Calibri"/>
              </a:rPr>
              <a:t>d</a:t>
            </a:r>
            <a:r>
              <a:rPr lang="en-US" altLang="ko-KR" sz="2100" spc="5" dirty="0">
                <a:cs typeface="Calibri"/>
              </a:rPr>
              <a:t>o</a:t>
            </a:r>
            <a:r>
              <a:rPr lang="en-US" altLang="ko-KR" sz="2100" spc="-30" dirty="0">
                <a:cs typeface="Calibri"/>
              </a:rPr>
              <a:t>c</a:t>
            </a:r>
            <a:r>
              <a:rPr lang="en-US" altLang="ko-KR" sz="2100" spc="-10" dirty="0">
                <a:cs typeface="Calibri"/>
              </a:rPr>
              <a:t>a</a:t>
            </a:r>
            <a:r>
              <a:rPr lang="en-US" altLang="ko-KR" sz="2100" spc="-35" dirty="0">
                <a:cs typeface="Calibri"/>
              </a:rPr>
              <a:t>r</a:t>
            </a:r>
            <a:r>
              <a:rPr lang="en-US" altLang="ko-KR" sz="2100" spc="-5" dirty="0">
                <a:cs typeface="Calibri"/>
              </a:rPr>
              <a:t>d</a:t>
            </a:r>
            <a:r>
              <a:rPr lang="en-US" altLang="ko-KR" sz="2100" spc="5" dirty="0">
                <a:cs typeface="Calibri"/>
              </a:rPr>
              <a:t>i</a:t>
            </a:r>
            <a:r>
              <a:rPr lang="en-US" altLang="ko-KR" sz="2100" spc="-15" dirty="0">
                <a:cs typeface="Calibri"/>
              </a:rPr>
              <a:t>t</a:t>
            </a:r>
            <a:r>
              <a:rPr lang="en-US" altLang="ko-KR" sz="2100" spc="5" dirty="0">
                <a:cs typeface="Calibri"/>
              </a:rPr>
              <a:t>i</a:t>
            </a:r>
            <a:r>
              <a:rPr lang="en-US" altLang="ko-KR" sz="2100" dirty="0">
                <a:cs typeface="Calibri"/>
              </a:rPr>
              <a:t>s</a:t>
            </a:r>
          </a:p>
          <a:p>
            <a:pPr>
              <a:lnSpc>
                <a:spcPct val="150000"/>
              </a:lnSpc>
              <a:spcBef>
                <a:spcPts val="575"/>
              </a:spcBef>
              <a:tabLst>
                <a:tab pos="184150" algn="l"/>
              </a:tabLst>
            </a:pPr>
            <a:r>
              <a:rPr lang="en-US" altLang="ko-KR" sz="2100" dirty="0">
                <a:cs typeface="Calibri"/>
              </a:rPr>
              <a:t>L</a:t>
            </a:r>
            <a:r>
              <a:rPr lang="en-US" altLang="ko-KR" sz="2100" spc="-30" dirty="0">
                <a:cs typeface="Calibri"/>
              </a:rPr>
              <a:t>a</a:t>
            </a:r>
            <a:r>
              <a:rPr lang="en-US" altLang="ko-KR" sz="2100" spc="-40" dirty="0">
                <a:cs typeface="Calibri"/>
              </a:rPr>
              <a:t>t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5" dirty="0">
                <a:cs typeface="Calibri"/>
              </a:rPr>
              <a:t> </a:t>
            </a:r>
            <a:r>
              <a:rPr lang="en-US" altLang="ko-KR" sz="2100" spc="-25" dirty="0">
                <a:cs typeface="Calibri"/>
              </a:rPr>
              <a:t>m</a:t>
            </a:r>
            <a:r>
              <a:rPr lang="en-US" altLang="ko-KR" sz="2100" dirty="0">
                <a:cs typeface="Calibri"/>
              </a:rPr>
              <a:t>o</a:t>
            </a:r>
            <a:r>
              <a:rPr lang="en-US" altLang="ko-KR" sz="2100" spc="-5" dirty="0">
                <a:cs typeface="Calibri"/>
              </a:rPr>
              <a:t>d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-50" dirty="0">
                <a:cs typeface="Calibri"/>
              </a:rPr>
              <a:t>r</a:t>
            </a:r>
            <a:r>
              <a:rPr lang="en-US" altLang="ko-KR" sz="2100" spc="-30" dirty="0">
                <a:cs typeface="Calibri"/>
              </a:rPr>
              <a:t>a</a:t>
            </a:r>
            <a:r>
              <a:rPr lang="en-US" altLang="ko-KR" sz="2100" spc="-40" dirty="0">
                <a:cs typeface="Calibri"/>
              </a:rPr>
              <a:t>t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5" dirty="0">
                <a:cs typeface="Calibri"/>
              </a:rPr>
              <a:t> </a:t>
            </a:r>
            <a:r>
              <a:rPr lang="en-US" altLang="ko-KR" sz="2100" spc="-10" dirty="0">
                <a:cs typeface="Calibri"/>
              </a:rPr>
              <a:t>or</a:t>
            </a:r>
            <a:r>
              <a:rPr lang="en-US" altLang="ko-KR" sz="2100" spc="5" dirty="0">
                <a:cs typeface="Calibri"/>
              </a:rPr>
              <a:t> </a:t>
            </a:r>
            <a:r>
              <a:rPr lang="en-US" altLang="ko-KR" sz="2100" spc="-25" dirty="0">
                <a:cs typeface="Calibri"/>
              </a:rPr>
              <a:t>m</a:t>
            </a:r>
            <a:r>
              <a:rPr lang="en-US" altLang="ko-KR" sz="2100" spc="-15" dirty="0">
                <a:cs typeface="Calibri"/>
              </a:rPr>
              <a:t>o</a:t>
            </a:r>
            <a:r>
              <a:rPr lang="en-US" altLang="ko-KR" sz="2100" spc="-35" dirty="0">
                <a:cs typeface="Calibri"/>
              </a:rPr>
              <a:t>r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5" dirty="0">
                <a:cs typeface="Calibri"/>
              </a:rPr>
              <a:t> </a:t>
            </a:r>
            <a:r>
              <a:rPr lang="en-US" altLang="ko-KR" sz="2100" spc="-20" dirty="0">
                <a:cs typeface="Calibri"/>
              </a:rPr>
              <a:t>A</a:t>
            </a:r>
            <a:r>
              <a:rPr lang="en-US" altLang="ko-KR" sz="2100" spc="-15" dirty="0">
                <a:cs typeface="Calibri"/>
              </a:rPr>
              <a:t>R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5" dirty="0">
                <a:cs typeface="Calibri"/>
              </a:rPr>
              <a:t>i</a:t>
            </a:r>
            <a:r>
              <a:rPr lang="en-US" altLang="ko-KR" sz="2100" dirty="0">
                <a:cs typeface="Calibri"/>
              </a:rPr>
              <a:t>n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20" dirty="0" smtClean="0">
                <a:cs typeface="Calibri"/>
              </a:rPr>
              <a:t>1</a:t>
            </a:r>
            <a:r>
              <a:rPr lang="en-US" altLang="ko-KR" sz="2100" spc="-15" dirty="0" smtClean="0">
                <a:cs typeface="Calibri"/>
              </a:rPr>
              <a:t>0</a:t>
            </a:r>
            <a:r>
              <a:rPr lang="en-US" altLang="ko-KR" sz="2100" spc="-5" dirty="0" smtClean="0">
                <a:cs typeface="Calibri"/>
              </a:rPr>
              <a:t> </a:t>
            </a:r>
            <a:r>
              <a:rPr lang="en-US" altLang="ko-KR" sz="2100" spc="-30" dirty="0">
                <a:cs typeface="Calibri"/>
              </a:rPr>
              <a:t>a</a:t>
            </a:r>
            <a:r>
              <a:rPr lang="en-US" altLang="ko-KR" sz="2100" spc="-10" dirty="0">
                <a:cs typeface="Calibri"/>
              </a:rPr>
              <a:t>t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25" dirty="0">
                <a:cs typeface="Calibri"/>
              </a:rPr>
              <a:t>m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-5" dirty="0">
                <a:cs typeface="Calibri"/>
              </a:rPr>
              <a:t>d</a:t>
            </a:r>
            <a:r>
              <a:rPr lang="en-US" altLang="ko-KR" sz="2100" spc="5" dirty="0">
                <a:cs typeface="Calibri"/>
              </a:rPr>
              <a:t>i</a:t>
            </a:r>
            <a:r>
              <a:rPr lang="en-US" altLang="ko-KR" sz="2100" spc="-5" dirty="0">
                <a:cs typeface="Calibri"/>
              </a:rPr>
              <a:t>a</a:t>
            </a:r>
            <a:r>
              <a:rPr lang="en-US" altLang="ko-KR" sz="2100" dirty="0">
                <a:cs typeface="Calibri"/>
              </a:rPr>
              <a:t>n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20" dirty="0">
                <a:cs typeface="Calibri"/>
              </a:rPr>
              <a:t>6</a:t>
            </a:r>
            <a:r>
              <a:rPr lang="en-US" altLang="ko-KR" sz="2100" spc="-10" dirty="0">
                <a:cs typeface="Calibri"/>
              </a:rPr>
              <a:t>.</a:t>
            </a:r>
            <a:r>
              <a:rPr lang="en-US" altLang="ko-KR" sz="2100" spc="-15" dirty="0">
                <a:cs typeface="Calibri"/>
              </a:rPr>
              <a:t>7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40" dirty="0">
                <a:cs typeface="Calibri"/>
              </a:rPr>
              <a:t>y</a:t>
            </a:r>
            <a:r>
              <a:rPr lang="en-US" altLang="ko-KR" sz="2100" spc="-15" dirty="0">
                <a:cs typeface="Calibri"/>
              </a:rPr>
              <a:t>e</a:t>
            </a:r>
            <a:r>
              <a:rPr lang="en-US" altLang="ko-KR" sz="2100" spc="-5" dirty="0">
                <a:cs typeface="Calibri"/>
              </a:rPr>
              <a:t>a</a:t>
            </a:r>
            <a:r>
              <a:rPr lang="en-US" altLang="ko-KR" sz="2100" spc="-45" dirty="0">
                <a:cs typeface="Calibri"/>
              </a:rPr>
              <a:t>r</a:t>
            </a:r>
            <a:r>
              <a:rPr lang="en-US" altLang="ko-KR" sz="2100" dirty="0">
                <a:cs typeface="Calibri"/>
              </a:rPr>
              <a:t>s (</a:t>
            </a:r>
            <a:r>
              <a:rPr lang="en-US" altLang="ko-KR" sz="2100" spc="-15" dirty="0">
                <a:cs typeface="Calibri"/>
              </a:rPr>
              <a:t>I</a:t>
            </a:r>
            <a:r>
              <a:rPr lang="en-US" altLang="ko-KR" sz="2100" spc="-20" dirty="0">
                <a:cs typeface="Calibri"/>
              </a:rPr>
              <a:t>Q</a:t>
            </a:r>
            <a:r>
              <a:rPr lang="en-US" altLang="ko-KR" sz="2100" spc="-15" dirty="0">
                <a:cs typeface="Calibri"/>
              </a:rPr>
              <a:t>R</a:t>
            </a:r>
            <a:r>
              <a:rPr lang="en-US" altLang="ko-KR" sz="2100" spc="-5" dirty="0">
                <a:cs typeface="Calibri"/>
              </a:rPr>
              <a:t> </a:t>
            </a:r>
            <a:r>
              <a:rPr lang="en-US" altLang="ko-KR" sz="2100" spc="-20" dirty="0" smtClean="0">
                <a:cs typeface="Calibri"/>
              </a:rPr>
              <a:t>0</a:t>
            </a:r>
            <a:r>
              <a:rPr lang="en-US" altLang="ko-KR" sz="2100" spc="-10" dirty="0" smtClean="0">
                <a:cs typeface="Calibri"/>
              </a:rPr>
              <a:t>.</a:t>
            </a:r>
            <a:r>
              <a:rPr lang="en-US" altLang="ko-KR" sz="2100" spc="-15" dirty="0" smtClean="0">
                <a:cs typeface="Calibri"/>
              </a:rPr>
              <a:t>2</a:t>
            </a:r>
            <a:r>
              <a:rPr lang="en-US" altLang="ko-KR" sz="2100" dirty="0" smtClean="0">
                <a:cs typeface="Calibri"/>
              </a:rPr>
              <a:t> </a:t>
            </a:r>
            <a:r>
              <a:rPr lang="en-US" altLang="ko-KR" sz="2100" dirty="0">
                <a:cs typeface="Calibri"/>
              </a:rPr>
              <a:t>– </a:t>
            </a:r>
            <a:r>
              <a:rPr lang="en-US" altLang="ko-KR" sz="2100" spc="-5" dirty="0">
                <a:cs typeface="Calibri"/>
              </a:rPr>
              <a:t>11</a:t>
            </a:r>
            <a:r>
              <a:rPr lang="en-US" altLang="ko-KR" sz="2100" spc="-10" dirty="0">
                <a:cs typeface="Calibri"/>
              </a:rPr>
              <a:t>.</a:t>
            </a:r>
            <a:r>
              <a:rPr lang="en-US" altLang="ko-KR" sz="2100" spc="-5" dirty="0">
                <a:cs typeface="Calibri"/>
              </a:rPr>
              <a:t>5)</a:t>
            </a:r>
            <a:endParaRPr lang="en-US" altLang="ko-KR" sz="2100" dirty="0">
              <a:cs typeface="Calibri"/>
            </a:endParaRPr>
          </a:p>
          <a:p>
            <a:pPr>
              <a:lnSpc>
                <a:spcPct val="150000"/>
              </a:lnSpc>
            </a:pPr>
            <a:endParaRPr lang="ko-KR" altLang="en-US" sz="2100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Late </a:t>
            </a:r>
            <a:r>
              <a:rPr lang="en-US" altLang="ko-KR" sz="2000" dirty="0"/>
              <a:t>moderate or more AR developed in </a:t>
            </a:r>
            <a:r>
              <a:rPr lang="en-US" altLang="ko-KR" sz="2000" dirty="0" smtClean="0"/>
              <a:t>10 </a:t>
            </a:r>
            <a:r>
              <a:rPr lang="en-US" altLang="ko-KR" sz="2000" dirty="0"/>
              <a:t>patients at median 6.7 years (IQR </a:t>
            </a:r>
            <a:r>
              <a:rPr lang="en-US" altLang="ko-KR" sz="2000" dirty="0" smtClean="0"/>
              <a:t>0.2 </a:t>
            </a:r>
            <a:r>
              <a:rPr lang="en-US" altLang="ko-KR" sz="2000" dirty="0"/>
              <a:t>– 11.5 years). Preoperative </a:t>
            </a:r>
            <a:r>
              <a:rPr lang="en-US" altLang="ko-KR" sz="2000" dirty="0" smtClean="0"/>
              <a:t>more than trivial </a:t>
            </a:r>
            <a:r>
              <a:rPr lang="en-US" altLang="ko-KR" sz="2000" dirty="0"/>
              <a:t>AR and coronary cusp prolapse or deformity were risk factors for late moderate or more AR in univariate analysis (</a:t>
            </a:r>
            <a:r>
              <a:rPr lang="en-US" altLang="ko-KR" sz="2000" dirty="0" smtClean="0"/>
              <a:t>p=0.004, p=0.031</a:t>
            </a:r>
            <a:r>
              <a:rPr lang="en-US" altLang="ko-KR" sz="2000" dirty="0"/>
              <a:t>). Preoperative moderate AR or more was the risk factor of reoperation (</a:t>
            </a:r>
            <a:r>
              <a:rPr lang="en-US" altLang="ko-KR" sz="2000" dirty="0" smtClean="0"/>
              <a:t>p=0.047).</a:t>
            </a:r>
            <a:endParaRPr lang="en-GB" altLang="ko-KR" sz="20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887" y="4475382"/>
            <a:ext cx="3203848" cy="211568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6" y="4499681"/>
            <a:ext cx="1942817" cy="206084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208" y="4547683"/>
            <a:ext cx="1852047" cy="204338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035" y="4547683"/>
            <a:ext cx="1986816" cy="209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59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100" dirty="0"/>
              <a:t>VSD closure in adults can be performed with low mortality and morbidity and has excellent </a:t>
            </a:r>
            <a:r>
              <a:rPr lang="en-US" altLang="ko-KR" sz="2100" dirty="0" smtClean="0"/>
              <a:t>long-term </a:t>
            </a:r>
            <a:r>
              <a:rPr lang="en-US" altLang="ko-KR" sz="2100" dirty="0"/>
              <a:t>outcomes. </a:t>
            </a:r>
          </a:p>
          <a:p>
            <a:r>
              <a:rPr lang="en-US" altLang="ko-KR" sz="2100" dirty="0"/>
              <a:t>AR can be progressed to moderate or more degree even though preoperative AR degree was </a:t>
            </a:r>
            <a:r>
              <a:rPr lang="en-US" altLang="ko-KR" sz="2100" dirty="0" smtClean="0"/>
              <a:t>mild or less. </a:t>
            </a:r>
            <a:r>
              <a:rPr lang="en-US" altLang="ko-KR" sz="2100" dirty="0"/>
              <a:t>We consider that VSD with aortic valve deformity or AR should be treated aggressively before progressing.</a:t>
            </a:r>
            <a:endParaRPr lang="ko-KR" altLang="en-US" sz="2100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407</Words>
  <Application>Microsoft Office PowerPoint</Application>
  <PresentationFormat>화면 슬라이드 쇼(4:3)</PresentationFormat>
  <Paragraphs>33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맑은 고딕</vt:lpstr>
      <vt:lpstr>Arial</vt:lpstr>
      <vt:lpstr>Calibri</vt:lpstr>
      <vt:lpstr>Times New Roman</vt:lpstr>
      <vt:lpstr>Office 테마</vt:lpstr>
      <vt:lpstr>Surgical Repair of Ventricular Septal Defect in Adult : The Fate of Aortic Valve</vt:lpstr>
      <vt:lpstr>Purpose</vt:lpstr>
      <vt:lpstr>Methods</vt:lpstr>
      <vt:lpstr>Methods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master</cp:lastModifiedBy>
  <cp:revision>28</cp:revision>
  <dcterms:created xsi:type="dcterms:W3CDTF">2017-07-25T23:31:23Z</dcterms:created>
  <dcterms:modified xsi:type="dcterms:W3CDTF">2020-09-06T06:27:39Z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