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63" r:id="rId6"/>
    <p:sldId id="262" r:id="rId7"/>
    <p:sldId id="259" r:id="rId8"/>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02" autoAdjust="0"/>
    <p:restoredTop sz="94660"/>
  </p:normalViewPr>
  <p:slideViewPr>
    <p:cSldViewPr snapToGrid="0">
      <p:cViewPr varScale="1">
        <p:scale>
          <a:sx n="52" d="100"/>
          <a:sy n="52" d="100"/>
        </p:scale>
        <p:origin x="43" y="8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E6D1CD39-9DDA-4135-85D5-C001AA135FE2}" type="datetimeFigureOut">
              <a:rPr lang="ko-KR" altLang="en-US" smtClean="0"/>
              <a:t>2020-10-05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1532610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6D1CD39-9DDA-4135-85D5-C001AA135FE2}" type="datetimeFigureOut">
              <a:rPr lang="ko-KR" altLang="en-US" smtClean="0"/>
              <a:t>2020-10-05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122451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E6D1CD39-9DDA-4135-85D5-C001AA135FE2}" type="datetimeFigureOut">
              <a:rPr lang="ko-KR" altLang="en-US" smtClean="0"/>
              <a:t>2020-10-05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2852525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E6D1CD39-9DDA-4135-85D5-C001AA135FE2}" type="datetimeFigureOut">
              <a:rPr lang="ko-KR" altLang="en-US" smtClean="0"/>
              <a:t>2020-10-05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1889038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E6D1CD39-9DDA-4135-85D5-C001AA135FE2}" type="datetimeFigureOut">
              <a:rPr lang="ko-KR" altLang="en-US" smtClean="0"/>
              <a:t>2020-10-05</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2436692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E6D1CD39-9DDA-4135-85D5-C001AA135FE2}" type="datetimeFigureOut">
              <a:rPr lang="ko-KR" altLang="en-US" smtClean="0"/>
              <a:t>2020-10-05</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1319948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E6D1CD39-9DDA-4135-85D5-C001AA135FE2}" type="datetimeFigureOut">
              <a:rPr lang="ko-KR" altLang="en-US" smtClean="0"/>
              <a:t>2020-10-05</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3510604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E6D1CD39-9DDA-4135-85D5-C001AA135FE2}" type="datetimeFigureOut">
              <a:rPr lang="ko-KR" altLang="en-US" smtClean="0"/>
              <a:t>2020-10-05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3017368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E6D1CD39-9DDA-4135-85D5-C001AA135FE2}" type="datetimeFigureOut">
              <a:rPr lang="ko-KR" altLang="en-US" smtClean="0"/>
              <a:t>2020-10-05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4078703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6D1CD39-9DDA-4135-85D5-C001AA135FE2}" type="datetimeFigureOut">
              <a:rPr lang="ko-KR" altLang="en-US" smtClean="0"/>
              <a:t>2020-10-05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567053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6D1CD39-9DDA-4135-85D5-C001AA135FE2}" type="datetimeFigureOut">
              <a:rPr lang="ko-KR" altLang="en-US" smtClean="0"/>
              <a:t>2020-10-05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2260512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D1CD39-9DDA-4135-85D5-C001AA135FE2}" type="datetimeFigureOut">
              <a:rPr lang="ko-KR" altLang="en-US" smtClean="0"/>
              <a:t>2020-10-05</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EFD185-7A96-41BB-9FAA-2FE646B6C520}" type="slidenum">
              <a:rPr lang="ko-KR" altLang="en-US" smtClean="0"/>
              <a:t>‹#›</a:t>
            </a:fld>
            <a:endParaRPr lang="ko-KR" altLang="en-US"/>
          </a:p>
        </p:txBody>
      </p:sp>
    </p:spTree>
    <p:extLst>
      <p:ext uri="{BB962C8B-B14F-4D97-AF65-F5344CB8AC3E}">
        <p14:creationId xmlns:p14="http://schemas.microsoft.com/office/powerpoint/2010/main" val="702953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621102" y="1520902"/>
            <a:ext cx="11041812" cy="3449304"/>
          </a:xfrm>
        </p:spPr>
        <p:txBody>
          <a:bodyPr>
            <a:normAutofit fontScale="90000"/>
          </a:bodyPr>
          <a:lstStyle/>
          <a:p>
            <a:pPr>
              <a:lnSpc>
                <a:spcPct val="100000"/>
              </a:lnSpc>
            </a:pPr>
            <a:r>
              <a:rPr lang="en-US" altLang="ko-KR" sz="4400" b="1" dirty="0" smtClean="0">
                <a:effectLst>
                  <a:outerShdw blurRad="38100" dist="38100" dir="2700000" algn="tl">
                    <a:srgbClr val="000000">
                      <a:alpha val="43137"/>
                    </a:srgbClr>
                  </a:outerShdw>
                </a:effectLst>
              </a:rPr>
              <a:t>Does position of prosthetic valve affect a long-term durability of prosthetic valve in pulmonary position</a:t>
            </a:r>
            <a:r>
              <a:rPr lang="en-US" altLang="ko-KR" sz="4400" b="1" dirty="0" smtClean="0">
                <a:effectLst>
                  <a:outerShdw blurRad="38100" dist="38100" dir="2700000" algn="tl">
                    <a:srgbClr val="000000">
                      <a:alpha val="43137"/>
                    </a:srgbClr>
                  </a:outerShdw>
                </a:effectLst>
              </a:rPr>
              <a:t>?</a:t>
            </a:r>
            <a:br>
              <a:rPr lang="en-US" altLang="ko-KR" sz="4400" b="1" dirty="0" smtClean="0">
                <a:effectLst>
                  <a:outerShdw blurRad="38100" dist="38100" dir="2700000" algn="tl">
                    <a:srgbClr val="000000">
                      <a:alpha val="43137"/>
                    </a:srgbClr>
                  </a:outerShdw>
                </a:effectLst>
              </a:rPr>
            </a:br>
            <a:r>
              <a:rPr lang="en-US" altLang="ko-KR" sz="4400" b="1" dirty="0">
                <a:effectLst>
                  <a:outerShdw blurRad="38100" dist="38100" dir="2700000" algn="tl">
                    <a:srgbClr val="000000">
                      <a:alpha val="43137"/>
                    </a:srgbClr>
                  </a:outerShdw>
                </a:effectLst>
              </a:rPr>
              <a:t/>
            </a:r>
            <a:br>
              <a:rPr lang="en-US" altLang="ko-KR" sz="4400" b="1" dirty="0">
                <a:effectLst>
                  <a:outerShdw blurRad="38100" dist="38100" dir="2700000" algn="tl">
                    <a:srgbClr val="000000">
                      <a:alpha val="43137"/>
                    </a:srgbClr>
                  </a:outerShdw>
                </a:effectLst>
              </a:rPr>
            </a:br>
            <a:r>
              <a:rPr lang="en-US" altLang="ko-KR" sz="4000" b="1" dirty="0" smtClean="0">
                <a:effectLst>
                  <a:outerShdw blurRad="38100" dist="38100" dir="2700000" algn="tl">
                    <a:srgbClr val="000000">
                      <a:alpha val="43137"/>
                    </a:srgbClr>
                  </a:outerShdw>
                </a:effectLst>
              </a:rPr>
              <a:t>: </a:t>
            </a:r>
            <a:r>
              <a:rPr lang="en-US" altLang="ko-KR" sz="4000" b="1" dirty="0" smtClean="0">
                <a:effectLst>
                  <a:outerShdw blurRad="38100" dist="38100" dir="2700000" algn="tl">
                    <a:srgbClr val="000000">
                      <a:alpha val="43137"/>
                    </a:srgbClr>
                  </a:outerShdw>
                </a:effectLst>
              </a:rPr>
              <a:t>Focusing on the angle between prosthetic valve and main pulmonary artery</a:t>
            </a:r>
            <a:endParaRPr lang="ko-KR" altLang="en-US" sz="4000" b="1" dirty="0">
              <a:effectLst>
                <a:outerShdw blurRad="38100" dist="38100" dir="2700000" algn="tl">
                  <a:srgbClr val="000000">
                    <a:alpha val="43137"/>
                  </a:srgbClr>
                </a:outerShdw>
              </a:effectLst>
            </a:endParaRPr>
          </a:p>
        </p:txBody>
      </p:sp>
      <p:pic>
        <p:nvPicPr>
          <p:cNvPr id="4" name="그림 3"/>
          <p:cNvPicPr>
            <a:picLocks noChangeAspect="1"/>
          </p:cNvPicPr>
          <p:nvPr/>
        </p:nvPicPr>
        <p:blipFill>
          <a:blip r:embed="rId2"/>
          <a:stretch>
            <a:fillRect/>
          </a:stretch>
        </p:blipFill>
        <p:spPr>
          <a:xfrm>
            <a:off x="7543800" y="0"/>
            <a:ext cx="4648200" cy="1076450"/>
          </a:xfrm>
          <a:prstGeom prst="rect">
            <a:avLst/>
          </a:prstGeom>
        </p:spPr>
      </p:pic>
    </p:spTree>
    <p:extLst>
      <p:ext uri="{BB962C8B-B14F-4D97-AF65-F5344CB8AC3E}">
        <p14:creationId xmlns:p14="http://schemas.microsoft.com/office/powerpoint/2010/main" val="1953276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414354"/>
            <a:ext cx="10515600" cy="4351338"/>
          </a:xfrm>
        </p:spPr>
        <p:txBody>
          <a:bodyPr/>
          <a:lstStyle/>
          <a:p>
            <a:pPr>
              <a:lnSpc>
                <a:spcPct val="100000"/>
              </a:lnSpc>
            </a:pPr>
            <a:r>
              <a:rPr lang="en-US" altLang="ko-KR" dirty="0"/>
              <a:t>The objectives of this study were to evaluate the long-term durability of prosthetic valve, focusing on the </a:t>
            </a:r>
            <a:r>
              <a:rPr lang="en-US" altLang="ko-KR" dirty="0" smtClean="0"/>
              <a:t>angle (a) </a:t>
            </a:r>
            <a:r>
              <a:rPr lang="en-US" altLang="ko-KR" dirty="0"/>
              <a:t>between prosthetic valve and main pulmonary artery</a:t>
            </a:r>
            <a:r>
              <a:rPr lang="en-US" altLang="ko-KR" dirty="0" smtClean="0"/>
              <a:t>.</a:t>
            </a:r>
          </a:p>
        </p:txBody>
      </p:sp>
      <p:pic>
        <p:nvPicPr>
          <p:cNvPr id="4" name="그림 3"/>
          <p:cNvPicPr>
            <a:picLocks noChangeAspect="1"/>
          </p:cNvPicPr>
          <p:nvPr/>
        </p:nvPicPr>
        <p:blipFill>
          <a:blip r:embed="rId2"/>
          <a:stretch>
            <a:fillRect/>
          </a:stretch>
        </p:blipFill>
        <p:spPr>
          <a:xfrm>
            <a:off x="7543800" y="0"/>
            <a:ext cx="4648200" cy="1076450"/>
          </a:xfrm>
          <a:prstGeom prst="rect">
            <a:avLst/>
          </a:prstGeom>
        </p:spPr>
      </p:pic>
      <p:sp>
        <p:nvSpPr>
          <p:cNvPr id="5" name="제목 1"/>
          <p:cNvSpPr>
            <a:spLocks noGrp="1"/>
          </p:cNvSpPr>
          <p:nvPr>
            <p:ph type="title"/>
          </p:nvPr>
        </p:nvSpPr>
        <p:spPr>
          <a:xfrm>
            <a:off x="457200" y="216317"/>
            <a:ext cx="4114800" cy="908428"/>
          </a:xfrm>
        </p:spPr>
        <p:txBody>
          <a:bodyPr>
            <a:normAutofit/>
          </a:bodyPr>
          <a:lstStyle/>
          <a:p>
            <a:r>
              <a:rPr lang="en-US" altLang="ko-KR" sz="3600" b="1" dirty="0" smtClean="0">
                <a:effectLst>
                  <a:outerShdw blurRad="38100" dist="38100" dir="2700000" algn="tl">
                    <a:srgbClr val="000000">
                      <a:alpha val="43137"/>
                    </a:srgbClr>
                  </a:outerShdw>
                </a:effectLst>
              </a:rPr>
              <a:t>Purpose</a:t>
            </a:r>
            <a:endParaRPr lang="ko-KR" altLang="en-US" sz="3600" b="1" dirty="0">
              <a:effectLst>
                <a:outerShdw blurRad="38100" dist="38100" dir="2700000" algn="tl">
                  <a:srgbClr val="000000">
                    <a:alpha val="43137"/>
                  </a:srgbClr>
                </a:outerShdw>
              </a:effectLst>
            </a:endParaRPr>
          </a:p>
        </p:txBody>
      </p:sp>
      <p:pic>
        <p:nvPicPr>
          <p:cNvPr id="2" name="그림 1"/>
          <p:cNvPicPr>
            <a:picLocks noChangeAspect="1"/>
          </p:cNvPicPr>
          <p:nvPr/>
        </p:nvPicPr>
        <p:blipFill>
          <a:blip r:embed="rId3"/>
          <a:stretch>
            <a:fillRect/>
          </a:stretch>
        </p:blipFill>
        <p:spPr>
          <a:xfrm>
            <a:off x="7821653" y="2909222"/>
            <a:ext cx="4210470" cy="3826973"/>
          </a:xfrm>
          <a:prstGeom prst="rect">
            <a:avLst/>
          </a:prstGeom>
        </p:spPr>
      </p:pic>
      <p:cxnSp>
        <p:nvCxnSpPr>
          <p:cNvPr id="9" name="직선 연결선 8"/>
          <p:cNvCxnSpPr/>
          <p:nvPr/>
        </p:nvCxnSpPr>
        <p:spPr>
          <a:xfrm flipV="1">
            <a:off x="8833449" y="3590023"/>
            <a:ext cx="258793" cy="152119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직선 연결선 12"/>
          <p:cNvCxnSpPr/>
          <p:nvPr/>
        </p:nvCxnSpPr>
        <p:spPr>
          <a:xfrm>
            <a:off x="8453887" y="4063042"/>
            <a:ext cx="1121434" cy="1725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303461" y="3590023"/>
            <a:ext cx="336686" cy="369332"/>
          </a:xfrm>
          <a:prstGeom prst="rect">
            <a:avLst/>
          </a:prstGeom>
          <a:solidFill>
            <a:schemeClr val="tx1"/>
          </a:solidFill>
        </p:spPr>
        <p:txBody>
          <a:bodyPr wrap="square" rtlCol="0">
            <a:spAutoFit/>
          </a:bodyPr>
          <a:lstStyle/>
          <a:p>
            <a:r>
              <a:rPr lang="en-US" altLang="ko-KR" dirty="0" smtClean="0">
                <a:solidFill>
                  <a:schemeClr val="bg1"/>
                </a:solidFill>
              </a:rPr>
              <a:t>a</a:t>
            </a:r>
            <a:endParaRPr lang="ko-KR" altLang="en-US" dirty="0">
              <a:solidFill>
                <a:schemeClr val="bg1"/>
              </a:solidFill>
            </a:endParaRPr>
          </a:p>
        </p:txBody>
      </p:sp>
      <p:sp>
        <p:nvSpPr>
          <p:cNvPr id="10" name="오른쪽 화살표 9"/>
          <p:cNvSpPr/>
          <p:nvPr/>
        </p:nvSpPr>
        <p:spPr>
          <a:xfrm rot="8742647">
            <a:off x="9127684" y="3825526"/>
            <a:ext cx="248293" cy="202419"/>
          </a:xfrm>
          <a:prstGeom prst="rightArrow">
            <a:avLst/>
          </a:prstGeom>
          <a:solidFill>
            <a:srgbClr val="FFFF00"/>
          </a:solidFill>
          <a:ln>
            <a:noFill/>
          </a:ln>
          <a:scene3d>
            <a:camera prst="perspectiveBelow"/>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168162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566178"/>
            <a:ext cx="10972800" cy="4819874"/>
          </a:xfrm>
        </p:spPr>
        <p:txBody>
          <a:bodyPr>
            <a:normAutofit fontScale="92500" lnSpcReduction="20000"/>
          </a:bodyPr>
          <a:lstStyle/>
          <a:p>
            <a:pPr>
              <a:lnSpc>
                <a:spcPct val="100000"/>
              </a:lnSpc>
            </a:pPr>
            <a:r>
              <a:rPr lang="en-US" altLang="ko-KR" dirty="0"/>
              <a:t>January 2001 and May </a:t>
            </a:r>
            <a:r>
              <a:rPr lang="en-US" altLang="ko-KR" dirty="0" smtClean="0"/>
              <a:t>2020</a:t>
            </a:r>
          </a:p>
          <a:p>
            <a:pPr>
              <a:lnSpc>
                <a:spcPct val="100000"/>
              </a:lnSpc>
            </a:pPr>
            <a:r>
              <a:rPr lang="en-US" altLang="ko-KR" dirty="0" smtClean="0"/>
              <a:t>58 patients </a:t>
            </a:r>
            <a:r>
              <a:rPr lang="en-US" altLang="ko-KR" dirty="0"/>
              <a:t>with Tetralogy of </a:t>
            </a:r>
            <a:r>
              <a:rPr lang="en-US" altLang="ko-KR" dirty="0" err="1" smtClean="0"/>
              <a:t>Fallot</a:t>
            </a:r>
            <a:r>
              <a:rPr lang="en-US" altLang="ko-KR" dirty="0" smtClean="0"/>
              <a:t> </a:t>
            </a:r>
            <a:r>
              <a:rPr lang="en-US" altLang="ko-KR" dirty="0"/>
              <a:t>having a prosthetic valve in the pulmonary position, with CTs, MRIs or angiographic studies</a:t>
            </a:r>
          </a:p>
          <a:p>
            <a:pPr lvl="1">
              <a:lnSpc>
                <a:spcPct val="100000"/>
              </a:lnSpc>
            </a:pPr>
            <a:r>
              <a:rPr lang="en-US" altLang="ko-KR" dirty="0"/>
              <a:t>Reviewed 36 patients (excluded those who did not have good images to measuring angle) </a:t>
            </a:r>
          </a:p>
          <a:p>
            <a:pPr>
              <a:lnSpc>
                <a:spcPct val="100000"/>
              </a:lnSpc>
            </a:pPr>
            <a:endParaRPr lang="en-US" altLang="ko-KR" dirty="0" smtClean="0"/>
          </a:p>
          <a:p>
            <a:pPr>
              <a:lnSpc>
                <a:spcPct val="100000"/>
              </a:lnSpc>
            </a:pPr>
            <a:r>
              <a:rPr lang="en-US" altLang="ko-KR" dirty="0" smtClean="0"/>
              <a:t>Prosthetic valve failure</a:t>
            </a:r>
          </a:p>
          <a:p>
            <a:pPr lvl="1">
              <a:lnSpc>
                <a:spcPct val="100000"/>
              </a:lnSpc>
              <a:buFont typeface="Wingdings" panose="05000000000000000000" pitchFamily="2" charset="2"/>
              <a:buChar char="ü"/>
            </a:pPr>
            <a:r>
              <a:rPr lang="en-US" altLang="ko-KR" dirty="0"/>
              <a:t> </a:t>
            </a:r>
            <a:r>
              <a:rPr lang="en-US" altLang="ko-KR" dirty="0" smtClean="0"/>
              <a:t>PS 3.5m/s or PR </a:t>
            </a:r>
            <a:r>
              <a:rPr lang="ko-KR" altLang="en-US" dirty="0" smtClean="0"/>
              <a:t>≥</a:t>
            </a:r>
            <a:r>
              <a:rPr lang="en-US" altLang="ko-KR" dirty="0" smtClean="0"/>
              <a:t> moderate grade</a:t>
            </a:r>
            <a:endParaRPr lang="en-US" altLang="ko-KR" dirty="0" smtClean="0"/>
          </a:p>
          <a:p>
            <a:pPr>
              <a:lnSpc>
                <a:spcPct val="100000"/>
              </a:lnSpc>
            </a:pPr>
            <a:r>
              <a:rPr lang="en-US" altLang="ko-KR" dirty="0" smtClean="0"/>
              <a:t>“Angle of implantation”</a:t>
            </a:r>
          </a:p>
          <a:p>
            <a:pPr lvl="1">
              <a:lnSpc>
                <a:spcPct val="100000"/>
              </a:lnSpc>
              <a:buFont typeface="Wingdings" panose="05000000000000000000" pitchFamily="2" charset="2"/>
              <a:buChar char="ü"/>
            </a:pPr>
            <a:r>
              <a:rPr lang="en-US" altLang="ko-KR" dirty="0" smtClean="0"/>
              <a:t> The angle between an imaginary </a:t>
            </a:r>
            <a:r>
              <a:rPr lang="en-US" altLang="ko-KR" dirty="0" smtClean="0"/>
              <a:t>axial</a:t>
            </a:r>
            <a:r>
              <a:rPr lang="en-US" altLang="ko-KR" dirty="0" smtClean="0"/>
              <a:t> </a:t>
            </a:r>
            <a:r>
              <a:rPr lang="en-US" altLang="ko-KR" dirty="0" smtClean="0"/>
              <a:t>line from the center of the prosthetic valve and an imaginary parallel line (parallel to horizontal plane) from the point that above </a:t>
            </a:r>
            <a:r>
              <a:rPr lang="en-US" altLang="ko-KR" dirty="0" smtClean="0"/>
              <a:t>line pulmonary valve </a:t>
            </a:r>
            <a:r>
              <a:rPr lang="en-US" altLang="ko-KR" dirty="0" smtClean="0"/>
              <a:t>meets the anterior wall of MPA</a:t>
            </a:r>
          </a:p>
          <a:p>
            <a:pPr lvl="1">
              <a:lnSpc>
                <a:spcPct val="100000"/>
              </a:lnSpc>
              <a:buFont typeface="Wingdings" panose="05000000000000000000" pitchFamily="2" charset="2"/>
              <a:buChar char="ü"/>
            </a:pPr>
            <a:r>
              <a:rPr lang="en-US" altLang="ko-KR" dirty="0" smtClean="0"/>
              <a:t> </a:t>
            </a:r>
            <a:r>
              <a:rPr lang="en-US" altLang="ko-KR" dirty="0" smtClean="0"/>
              <a:t>Measured the angle </a:t>
            </a:r>
            <a:r>
              <a:rPr lang="en-US" altLang="ko-KR" dirty="0" smtClean="0"/>
              <a:t>by </a:t>
            </a:r>
            <a:r>
              <a:rPr lang="en-US" altLang="ko-KR" dirty="0" smtClean="0"/>
              <a:t>CT, MRI, or angiography</a:t>
            </a:r>
          </a:p>
        </p:txBody>
      </p:sp>
      <p:pic>
        <p:nvPicPr>
          <p:cNvPr id="4" name="그림 3"/>
          <p:cNvPicPr>
            <a:picLocks noChangeAspect="1"/>
          </p:cNvPicPr>
          <p:nvPr/>
        </p:nvPicPr>
        <p:blipFill>
          <a:blip r:embed="rId2"/>
          <a:stretch>
            <a:fillRect/>
          </a:stretch>
        </p:blipFill>
        <p:spPr>
          <a:xfrm>
            <a:off x="7543800" y="0"/>
            <a:ext cx="4648200" cy="1076450"/>
          </a:xfrm>
          <a:prstGeom prst="rect">
            <a:avLst/>
          </a:prstGeom>
        </p:spPr>
      </p:pic>
      <p:sp>
        <p:nvSpPr>
          <p:cNvPr id="5" name="제목 1"/>
          <p:cNvSpPr>
            <a:spLocks noGrp="1"/>
          </p:cNvSpPr>
          <p:nvPr>
            <p:ph type="title"/>
          </p:nvPr>
        </p:nvSpPr>
        <p:spPr>
          <a:xfrm>
            <a:off x="457200" y="216317"/>
            <a:ext cx="4114800" cy="908428"/>
          </a:xfrm>
        </p:spPr>
        <p:txBody>
          <a:bodyPr>
            <a:normAutofit/>
          </a:bodyPr>
          <a:lstStyle/>
          <a:p>
            <a:r>
              <a:rPr lang="en-US" altLang="ko-KR" sz="3600" b="1" dirty="0" smtClean="0">
                <a:effectLst>
                  <a:outerShdw blurRad="38100" dist="38100" dir="2700000" algn="tl">
                    <a:srgbClr val="000000">
                      <a:alpha val="43137"/>
                    </a:srgbClr>
                  </a:outerShdw>
                </a:effectLst>
              </a:rPr>
              <a:t>Methods</a:t>
            </a:r>
            <a:endParaRPr lang="ko-KR" alt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88673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559407"/>
            <a:ext cx="11559396" cy="4815514"/>
          </a:xfrm>
        </p:spPr>
        <p:txBody>
          <a:bodyPr>
            <a:noAutofit/>
          </a:bodyPr>
          <a:lstStyle/>
          <a:p>
            <a:pPr>
              <a:lnSpc>
                <a:spcPct val="120000"/>
              </a:lnSpc>
            </a:pPr>
            <a:r>
              <a:rPr lang="en-US" altLang="ko-KR" sz="2000" dirty="0" smtClean="0"/>
              <a:t>Median </a:t>
            </a:r>
            <a:r>
              <a:rPr lang="en-US" altLang="ko-KR" sz="2000" dirty="0"/>
              <a:t>age at total </a:t>
            </a:r>
            <a:r>
              <a:rPr lang="en-US" altLang="ko-KR" sz="2000" dirty="0" smtClean="0"/>
              <a:t>repair : 14.2 </a:t>
            </a:r>
            <a:r>
              <a:rPr lang="en-US" altLang="ko-KR" sz="2000" dirty="0"/>
              <a:t>months </a:t>
            </a:r>
            <a:r>
              <a:rPr lang="en-US" altLang="ko-KR" sz="2000" dirty="0" smtClean="0"/>
              <a:t>[IQR, 8.7 – 22.5]</a:t>
            </a:r>
          </a:p>
          <a:p>
            <a:pPr>
              <a:lnSpc>
                <a:spcPct val="120000"/>
              </a:lnSpc>
            </a:pPr>
            <a:r>
              <a:rPr lang="en-US" altLang="ko-KR" sz="2000" dirty="0" smtClean="0"/>
              <a:t>Median </a:t>
            </a:r>
            <a:r>
              <a:rPr lang="en-US" altLang="ko-KR" sz="2000" dirty="0"/>
              <a:t>age at PVR :</a:t>
            </a:r>
            <a:r>
              <a:rPr lang="en-US" altLang="ko-KR" sz="2000" dirty="0" smtClean="0"/>
              <a:t> 10.1 </a:t>
            </a:r>
            <a:r>
              <a:rPr lang="en-US" altLang="ko-KR" sz="2000" dirty="0"/>
              <a:t>years </a:t>
            </a:r>
            <a:r>
              <a:rPr lang="en-US" altLang="ko-KR" sz="2000" dirty="0" smtClean="0"/>
              <a:t>[IQR, 8.3 – 12.4]</a:t>
            </a:r>
          </a:p>
          <a:p>
            <a:pPr>
              <a:lnSpc>
                <a:spcPct val="120000"/>
              </a:lnSpc>
            </a:pPr>
            <a:r>
              <a:rPr lang="en-US" altLang="ko-KR" sz="2000" dirty="0" smtClean="0"/>
              <a:t>The </a:t>
            </a:r>
            <a:r>
              <a:rPr lang="en-US" altLang="ko-KR" sz="2000" dirty="0"/>
              <a:t>follow-up completeness :</a:t>
            </a:r>
            <a:r>
              <a:rPr lang="en-US" altLang="ko-KR" sz="2000" dirty="0" smtClean="0"/>
              <a:t> </a:t>
            </a:r>
            <a:r>
              <a:rPr lang="en-US" altLang="ko-KR" sz="2000" dirty="0"/>
              <a:t>94.4</a:t>
            </a:r>
            <a:r>
              <a:rPr lang="en-US" altLang="ko-KR" sz="2000" dirty="0" smtClean="0"/>
              <a:t>%</a:t>
            </a:r>
          </a:p>
          <a:p>
            <a:pPr>
              <a:lnSpc>
                <a:spcPct val="120000"/>
              </a:lnSpc>
            </a:pPr>
            <a:r>
              <a:rPr lang="en-US" altLang="ko-KR" sz="2000" dirty="0"/>
              <a:t>mean follow-up duration after first PVR </a:t>
            </a:r>
            <a:r>
              <a:rPr lang="en-US" altLang="ko-KR" sz="2000" dirty="0" smtClean="0"/>
              <a:t>: 15.6</a:t>
            </a:r>
            <a:r>
              <a:rPr lang="ko-KR" altLang="ko-KR" sz="2000" dirty="0"/>
              <a:t>±</a:t>
            </a:r>
            <a:r>
              <a:rPr lang="en-US" altLang="ko-KR" sz="2000" dirty="0"/>
              <a:t>2.5 years (8.5 ~ 18.7 years</a:t>
            </a:r>
            <a:r>
              <a:rPr lang="en-US" altLang="ko-KR" sz="2000" dirty="0" smtClean="0"/>
              <a:t>)          </a:t>
            </a:r>
          </a:p>
          <a:p>
            <a:pPr marL="0" indent="0">
              <a:lnSpc>
                <a:spcPct val="120000"/>
              </a:lnSpc>
              <a:buNone/>
            </a:pPr>
            <a:r>
              <a:rPr lang="en-US" altLang="ko-KR" sz="2000" dirty="0"/>
              <a:t> </a:t>
            </a:r>
            <a:r>
              <a:rPr lang="en-US" altLang="ko-KR" sz="2000" dirty="0" smtClean="0"/>
              <a:t>                                                                </a:t>
            </a:r>
            <a:r>
              <a:rPr lang="en-US" altLang="ko-KR" sz="2000" dirty="0" smtClean="0"/>
              <a:t>(median, 16.1 years / IQR, 13.6 – 17.7)</a:t>
            </a:r>
          </a:p>
          <a:p>
            <a:pPr lvl="1">
              <a:lnSpc>
                <a:spcPct val="120000"/>
              </a:lnSpc>
            </a:pPr>
            <a:r>
              <a:rPr lang="en-US" altLang="ko-KR" sz="2000" dirty="0"/>
              <a:t>2 overall operative mortalities  </a:t>
            </a:r>
          </a:p>
          <a:p>
            <a:pPr lvl="1">
              <a:lnSpc>
                <a:spcPct val="120000"/>
              </a:lnSpc>
            </a:pPr>
            <a:r>
              <a:rPr lang="en-US" altLang="ko-KR" sz="2000" dirty="0"/>
              <a:t>5 major complications: low cardiac output, bleeding, and respiratory problem</a:t>
            </a:r>
            <a:r>
              <a:rPr lang="en-US" altLang="ko-KR" sz="2000" dirty="0" smtClean="0"/>
              <a:t>.</a:t>
            </a:r>
            <a:endParaRPr lang="en-US" altLang="ko-KR" sz="2000" dirty="0" smtClean="0"/>
          </a:p>
          <a:p>
            <a:pPr>
              <a:lnSpc>
                <a:spcPct val="120000"/>
              </a:lnSpc>
            </a:pPr>
            <a:r>
              <a:rPr lang="en-US" altLang="ko-KR" sz="2000" dirty="0" smtClean="0"/>
              <a:t>mean </a:t>
            </a:r>
            <a:r>
              <a:rPr lang="en-US" altLang="ko-KR" sz="2000" dirty="0"/>
              <a:t>interval from first PVR to redo PVR :</a:t>
            </a:r>
            <a:r>
              <a:rPr lang="en-US" altLang="ko-KR" sz="2000" dirty="0" smtClean="0"/>
              <a:t> </a:t>
            </a:r>
            <a:r>
              <a:rPr lang="en-US" altLang="ko-KR" sz="2000" dirty="0"/>
              <a:t>10.0</a:t>
            </a:r>
            <a:r>
              <a:rPr lang="ko-KR" altLang="ko-KR" sz="2000" dirty="0"/>
              <a:t>±</a:t>
            </a:r>
            <a:r>
              <a:rPr lang="en-US" altLang="ko-KR" sz="2000" dirty="0"/>
              <a:t>3.6 years (2.6 ~ 17.0 years</a:t>
            </a:r>
            <a:r>
              <a:rPr lang="en-US" altLang="ko-KR" sz="2000" dirty="0" smtClean="0"/>
              <a:t>) </a:t>
            </a:r>
          </a:p>
          <a:p>
            <a:pPr marL="0" indent="0">
              <a:lnSpc>
                <a:spcPct val="120000"/>
              </a:lnSpc>
              <a:buNone/>
            </a:pPr>
            <a:r>
              <a:rPr lang="en-US" altLang="ko-KR" sz="2000" dirty="0"/>
              <a:t> </a:t>
            </a:r>
            <a:r>
              <a:rPr lang="en-US" altLang="ko-KR" sz="2000" dirty="0" smtClean="0"/>
              <a:t>                                                                    </a:t>
            </a:r>
            <a:r>
              <a:rPr lang="en-US" altLang="ko-KR" sz="2000" dirty="0" smtClean="0"/>
              <a:t>(median, 10.6 / IQR, 6.9 – 13.1)</a:t>
            </a:r>
            <a:endParaRPr lang="en-US" altLang="ko-KR" sz="2000" dirty="0" smtClean="0"/>
          </a:p>
          <a:p>
            <a:pPr>
              <a:lnSpc>
                <a:spcPct val="120000"/>
              </a:lnSpc>
            </a:pPr>
            <a:r>
              <a:rPr lang="en-US" altLang="ko-KR" sz="2000" dirty="0" smtClean="0"/>
              <a:t>Mean size of prosthetic valve at first PVR : 24.0</a:t>
            </a:r>
            <a:r>
              <a:rPr lang="ko-KR" altLang="ko-KR" sz="2000" dirty="0" smtClean="0"/>
              <a:t>±</a:t>
            </a:r>
            <a:r>
              <a:rPr lang="en-US" altLang="ko-KR" sz="2000" dirty="0" smtClean="0"/>
              <a:t>2.1 </a:t>
            </a:r>
            <a:r>
              <a:rPr lang="en-US" altLang="ko-KR" sz="2000" dirty="0" smtClean="0"/>
              <a:t>mm (</a:t>
            </a:r>
            <a:r>
              <a:rPr lang="en-US" altLang="ko-KR" sz="2000" dirty="0" smtClean="0"/>
              <a:t>median, 25 mm / IQR, 23 - 25</a:t>
            </a:r>
            <a:r>
              <a:rPr lang="en-US" altLang="ko-KR" sz="2000" dirty="0" smtClean="0"/>
              <a:t>)</a:t>
            </a:r>
            <a:endParaRPr lang="en-US" altLang="ko-KR" sz="2000" dirty="0" smtClean="0"/>
          </a:p>
        </p:txBody>
      </p:sp>
      <p:pic>
        <p:nvPicPr>
          <p:cNvPr id="4" name="그림 3"/>
          <p:cNvPicPr>
            <a:picLocks noChangeAspect="1"/>
          </p:cNvPicPr>
          <p:nvPr/>
        </p:nvPicPr>
        <p:blipFill>
          <a:blip r:embed="rId2"/>
          <a:stretch>
            <a:fillRect/>
          </a:stretch>
        </p:blipFill>
        <p:spPr>
          <a:xfrm>
            <a:off x="7543800" y="0"/>
            <a:ext cx="4648200" cy="1076450"/>
          </a:xfrm>
          <a:prstGeom prst="rect">
            <a:avLst/>
          </a:prstGeom>
        </p:spPr>
      </p:pic>
      <p:sp>
        <p:nvSpPr>
          <p:cNvPr id="5" name="제목 1"/>
          <p:cNvSpPr>
            <a:spLocks noGrp="1"/>
          </p:cNvSpPr>
          <p:nvPr>
            <p:ph type="title"/>
          </p:nvPr>
        </p:nvSpPr>
        <p:spPr>
          <a:xfrm>
            <a:off x="457200" y="216317"/>
            <a:ext cx="4114800" cy="908428"/>
          </a:xfrm>
        </p:spPr>
        <p:txBody>
          <a:bodyPr>
            <a:normAutofit/>
          </a:bodyPr>
          <a:lstStyle/>
          <a:p>
            <a:r>
              <a:rPr lang="en-US" altLang="ko-KR" sz="3600" b="1" dirty="0" smtClean="0">
                <a:effectLst>
                  <a:outerShdw blurRad="38100" dist="38100" dir="2700000" algn="tl">
                    <a:srgbClr val="000000">
                      <a:alpha val="43137"/>
                    </a:srgbClr>
                  </a:outerShdw>
                </a:effectLst>
              </a:rPr>
              <a:t>Results</a:t>
            </a:r>
            <a:endParaRPr lang="ko-KR" alt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20100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559407"/>
            <a:ext cx="10938294" cy="4351338"/>
          </a:xfrm>
        </p:spPr>
        <p:txBody>
          <a:bodyPr>
            <a:normAutofit fontScale="92500"/>
          </a:bodyPr>
          <a:lstStyle/>
          <a:p>
            <a:pPr>
              <a:lnSpc>
                <a:spcPct val="120000"/>
              </a:lnSpc>
            </a:pPr>
            <a:r>
              <a:rPr lang="en-US" altLang="ko-KR" dirty="0" smtClean="0"/>
              <a:t>The </a:t>
            </a:r>
            <a:r>
              <a:rPr lang="en-US" altLang="ko-KR" dirty="0"/>
              <a:t>overall survival </a:t>
            </a:r>
            <a:r>
              <a:rPr lang="en-US" altLang="ko-KR" dirty="0" smtClean="0"/>
              <a:t>rates at </a:t>
            </a:r>
            <a:r>
              <a:rPr lang="en-US" altLang="ko-KR" dirty="0"/>
              <a:t>10 and 20 years were 97.1% and 93.8%, respectively. </a:t>
            </a:r>
            <a:endParaRPr lang="en-US" altLang="ko-KR" dirty="0" smtClean="0"/>
          </a:p>
          <a:p>
            <a:pPr>
              <a:lnSpc>
                <a:spcPct val="120000"/>
              </a:lnSpc>
            </a:pPr>
            <a:r>
              <a:rPr lang="en-US" altLang="ko-KR" dirty="0" smtClean="0"/>
              <a:t>Follow-up </a:t>
            </a:r>
            <a:r>
              <a:rPr lang="en-US" altLang="ko-KR" dirty="0"/>
              <a:t>echocardiographic examination demonstrated significant improvement in both TR (</a:t>
            </a:r>
            <a:r>
              <a:rPr lang="en-US" altLang="ko-KR" i="1" dirty="0" smtClean="0"/>
              <a:t>p</a:t>
            </a:r>
            <a:r>
              <a:rPr lang="en-US" altLang="ko-KR" dirty="0" smtClean="0"/>
              <a:t>=0.03</a:t>
            </a:r>
            <a:r>
              <a:rPr lang="en-US" altLang="ko-KR" dirty="0"/>
              <a:t>) and PR (</a:t>
            </a:r>
            <a:r>
              <a:rPr lang="en-US" altLang="ko-KR" i="1" dirty="0" smtClean="0"/>
              <a:t>p</a:t>
            </a:r>
            <a:r>
              <a:rPr lang="en-US" altLang="ko-KR" dirty="0" smtClean="0"/>
              <a:t>&lt;0.01</a:t>
            </a:r>
            <a:r>
              <a:rPr lang="en-US" altLang="ko-KR" dirty="0"/>
              <a:t>) after PVR</a:t>
            </a:r>
            <a:r>
              <a:rPr lang="en-US" altLang="ko-KR" dirty="0" smtClean="0"/>
              <a:t>.</a:t>
            </a:r>
          </a:p>
          <a:p>
            <a:pPr>
              <a:lnSpc>
                <a:spcPct val="120000"/>
              </a:lnSpc>
            </a:pPr>
            <a:r>
              <a:rPr lang="en-US" altLang="ko-KR" dirty="0"/>
              <a:t>Right ventricular end diastolic volume index decreased from an average 155.3</a:t>
            </a:r>
            <a:r>
              <a:rPr lang="ko-KR" altLang="ko-KR" dirty="0"/>
              <a:t>±</a:t>
            </a:r>
            <a:r>
              <a:rPr lang="en-US" altLang="ko-KR" dirty="0"/>
              <a:t>45.4 to 120.3</a:t>
            </a:r>
            <a:r>
              <a:rPr lang="ko-KR" altLang="ko-KR" dirty="0"/>
              <a:t>±</a:t>
            </a:r>
            <a:r>
              <a:rPr lang="en-US" altLang="ko-KR" dirty="0"/>
              <a:t>21.9 ml/m</a:t>
            </a:r>
            <a:r>
              <a:rPr lang="en-US" altLang="ko-KR" baseline="30000" dirty="0"/>
              <a:t>2</a:t>
            </a:r>
            <a:r>
              <a:rPr lang="en-US" altLang="ko-KR" dirty="0"/>
              <a:t> (</a:t>
            </a:r>
            <a:r>
              <a:rPr lang="en-US" altLang="ko-KR" i="1" dirty="0" smtClean="0"/>
              <a:t>p</a:t>
            </a:r>
            <a:r>
              <a:rPr lang="en-US" altLang="ko-KR" dirty="0" smtClean="0"/>
              <a:t>&lt;0.01</a:t>
            </a:r>
            <a:r>
              <a:rPr lang="en-US" altLang="ko-KR" dirty="0"/>
              <a:t>) after redo PVR on MRI </a:t>
            </a:r>
            <a:r>
              <a:rPr lang="en-US" altLang="ko-KR" dirty="0" smtClean="0"/>
              <a:t>data.</a:t>
            </a:r>
          </a:p>
          <a:p>
            <a:pPr>
              <a:lnSpc>
                <a:spcPct val="120000"/>
              </a:lnSpc>
            </a:pPr>
            <a:r>
              <a:rPr lang="en-US" altLang="ko-KR" dirty="0" smtClean="0"/>
              <a:t>RVEF and LVEF were improved after PVR on echocardiography, MRI</a:t>
            </a:r>
          </a:p>
        </p:txBody>
      </p:sp>
      <p:pic>
        <p:nvPicPr>
          <p:cNvPr id="4" name="그림 3"/>
          <p:cNvPicPr>
            <a:picLocks noChangeAspect="1"/>
          </p:cNvPicPr>
          <p:nvPr/>
        </p:nvPicPr>
        <p:blipFill>
          <a:blip r:embed="rId2"/>
          <a:stretch>
            <a:fillRect/>
          </a:stretch>
        </p:blipFill>
        <p:spPr>
          <a:xfrm>
            <a:off x="7543800" y="0"/>
            <a:ext cx="4648200" cy="1076450"/>
          </a:xfrm>
          <a:prstGeom prst="rect">
            <a:avLst/>
          </a:prstGeom>
        </p:spPr>
      </p:pic>
      <p:sp>
        <p:nvSpPr>
          <p:cNvPr id="5" name="제목 1"/>
          <p:cNvSpPr>
            <a:spLocks noGrp="1"/>
          </p:cNvSpPr>
          <p:nvPr>
            <p:ph type="title"/>
          </p:nvPr>
        </p:nvSpPr>
        <p:spPr>
          <a:xfrm>
            <a:off x="457200" y="216317"/>
            <a:ext cx="4114800" cy="908428"/>
          </a:xfrm>
        </p:spPr>
        <p:txBody>
          <a:bodyPr>
            <a:normAutofit/>
          </a:bodyPr>
          <a:lstStyle/>
          <a:p>
            <a:r>
              <a:rPr lang="en-US" altLang="ko-KR" sz="3600" b="1" dirty="0" smtClean="0">
                <a:effectLst>
                  <a:outerShdw blurRad="38100" dist="38100" dir="2700000" algn="tl">
                    <a:srgbClr val="000000">
                      <a:alpha val="43137"/>
                    </a:srgbClr>
                  </a:outerShdw>
                </a:effectLst>
              </a:rPr>
              <a:t>Results</a:t>
            </a:r>
            <a:endParaRPr lang="ko-KR" alt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52817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7543800" y="0"/>
            <a:ext cx="4648200" cy="1076450"/>
          </a:xfrm>
          <a:prstGeom prst="rect">
            <a:avLst/>
          </a:prstGeom>
        </p:spPr>
      </p:pic>
      <p:sp>
        <p:nvSpPr>
          <p:cNvPr id="5" name="제목 1"/>
          <p:cNvSpPr txBox="1">
            <a:spLocks/>
          </p:cNvSpPr>
          <p:nvPr/>
        </p:nvSpPr>
        <p:spPr>
          <a:xfrm>
            <a:off x="457200" y="216317"/>
            <a:ext cx="4114800" cy="908428"/>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sz="3600" b="1" smtClean="0">
                <a:effectLst>
                  <a:outerShdw blurRad="38100" dist="38100" dir="2700000" algn="tl">
                    <a:srgbClr val="000000">
                      <a:alpha val="43137"/>
                    </a:srgbClr>
                  </a:outerShdw>
                </a:effectLst>
              </a:rPr>
              <a:t>Results</a:t>
            </a:r>
            <a:endParaRPr lang="ko-KR" altLang="en-US" sz="3600" b="1" dirty="0">
              <a:effectLst>
                <a:outerShdw blurRad="38100" dist="38100" dir="2700000" algn="tl">
                  <a:srgbClr val="000000">
                    <a:alpha val="43137"/>
                  </a:srgbClr>
                </a:outerShdw>
              </a:effectLst>
            </a:endParaRPr>
          </a:p>
        </p:txBody>
      </p:sp>
      <p:sp>
        <p:nvSpPr>
          <p:cNvPr id="6" name="내용 개체 틀 2"/>
          <p:cNvSpPr>
            <a:spLocks noGrp="1"/>
          </p:cNvSpPr>
          <p:nvPr>
            <p:ph idx="1"/>
          </p:nvPr>
        </p:nvSpPr>
        <p:spPr>
          <a:xfrm>
            <a:off x="457200" y="1559407"/>
            <a:ext cx="10515600" cy="4351338"/>
          </a:xfrm>
        </p:spPr>
        <p:txBody>
          <a:bodyPr>
            <a:normAutofit fontScale="92500"/>
          </a:bodyPr>
          <a:lstStyle/>
          <a:p>
            <a:pPr>
              <a:lnSpc>
                <a:spcPct val="120000"/>
              </a:lnSpc>
            </a:pPr>
            <a:r>
              <a:rPr lang="en-US" altLang="ko-KR" dirty="0"/>
              <a:t>Regarding the relationship between the angle and prosthetic valve failure, the duration taken until the occurrence of valve insufficiency is significantly shortened when implanted at an angle of 45 degrees or more (</a:t>
            </a:r>
            <a:r>
              <a:rPr lang="en-US" altLang="ko-KR" i="1" dirty="0"/>
              <a:t>p</a:t>
            </a:r>
            <a:r>
              <a:rPr lang="en-US" altLang="ko-KR" dirty="0"/>
              <a:t>=0.04</a:t>
            </a:r>
            <a:r>
              <a:rPr lang="en-US" altLang="ko-KR" dirty="0" smtClean="0"/>
              <a:t>).</a:t>
            </a:r>
          </a:p>
          <a:p>
            <a:pPr>
              <a:lnSpc>
                <a:spcPct val="120000"/>
              </a:lnSpc>
            </a:pPr>
            <a:r>
              <a:rPr lang="en-US" altLang="ko-KR" dirty="0" smtClean="0"/>
              <a:t>On </a:t>
            </a:r>
            <a:r>
              <a:rPr lang="en-US" altLang="ko-KR" dirty="0" err="1"/>
              <a:t>univariate</a:t>
            </a:r>
            <a:r>
              <a:rPr lang="en-US" altLang="ko-KR" dirty="0"/>
              <a:t> analysis, </a:t>
            </a:r>
            <a:r>
              <a:rPr lang="en-US" altLang="ko-KR" dirty="0" smtClean="0"/>
              <a:t>age at first PVR, valve size, and angle of implantation were significant (</a:t>
            </a:r>
            <a:r>
              <a:rPr lang="en-US" altLang="ko-KR" i="1" dirty="0" smtClean="0"/>
              <a:t>p</a:t>
            </a:r>
            <a:r>
              <a:rPr lang="en-US" altLang="ko-KR" dirty="0" smtClean="0"/>
              <a:t>&lt;0.01, </a:t>
            </a:r>
            <a:r>
              <a:rPr lang="en-US" altLang="ko-KR" i="1" dirty="0" smtClean="0"/>
              <a:t>p</a:t>
            </a:r>
            <a:r>
              <a:rPr lang="en-US" altLang="ko-KR" dirty="0" smtClean="0"/>
              <a:t>=0.04, and </a:t>
            </a:r>
            <a:r>
              <a:rPr lang="en-US" altLang="ko-KR" i="1" dirty="0" smtClean="0"/>
              <a:t>p</a:t>
            </a:r>
            <a:r>
              <a:rPr lang="en-US" altLang="ko-KR" dirty="0" smtClean="0"/>
              <a:t>&lt;0.01). </a:t>
            </a:r>
            <a:endParaRPr lang="en-US" altLang="ko-KR" dirty="0" smtClean="0"/>
          </a:p>
          <a:p>
            <a:pPr>
              <a:lnSpc>
                <a:spcPct val="120000"/>
              </a:lnSpc>
            </a:pPr>
            <a:r>
              <a:rPr lang="en-US" altLang="ko-KR" dirty="0" smtClean="0"/>
              <a:t>In </a:t>
            </a:r>
            <a:r>
              <a:rPr lang="en-US" altLang="ko-KR" dirty="0"/>
              <a:t>the </a:t>
            </a:r>
            <a:r>
              <a:rPr lang="en-US" altLang="ko-KR" dirty="0" smtClean="0"/>
              <a:t>multivariate analysis, angle of valve implantation was </a:t>
            </a:r>
            <a:r>
              <a:rPr lang="en-US" altLang="ko-KR" dirty="0"/>
              <a:t>the significant risk factors for early prosthetic valve </a:t>
            </a:r>
            <a:r>
              <a:rPr lang="en-US" altLang="ko-KR" dirty="0" smtClean="0"/>
              <a:t>failure (</a:t>
            </a:r>
            <a:r>
              <a:rPr lang="en-US" altLang="ko-KR" i="1" dirty="0" smtClean="0"/>
              <a:t>p</a:t>
            </a:r>
            <a:r>
              <a:rPr lang="en-US" altLang="ko-KR" dirty="0" smtClean="0"/>
              <a:t>=0.009).</a:t>
            </a:r>
          </a:p>
          <a:p>
            <a:pPr>
              <a:lnSpc>
                <a:spcPct val="120000"/>
              </a:lnSpc>
            </a:pPr>
            <a:endParaRPr lang="ko-KR" altLang="en-US" dirty="0" smtClean="0"/>
          </a:p>
        </p:txBody>
      </p:sp>
    </p:spTree>
    <p:extLst>
      <p:ext uri="{BB962C8B-B14F-4D97-AF65-F5344CB8AC3E}">
        <p14:creationId xmlns:p14="http://schemas.microsoft.com/office/powerpoint/2010/main" val="2833865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587252"/>
            <a:ext cx="10515600" cy="4351338"/>
          </a:xfrm>
        </p:spPr>
        <p:txBody>
          <a:bodyPr/>
          <a:lstStyle/>
          <a:p>
            <a:pPr>
              <a:lnSpc>
                <a:spcPct val="100000"/>
              </a:lnSpc>
            </a:pPr>
            <a:r>
              <a:rPr lang="en-US" altLang="ko-KR" dirty="0"/>
              <a:t>PVR after TOF patients results in significant improvement in ventricular size and function and it lasts well</a:t>
            </a:r>
          </a:p>
          <a:p>
            <a:pPr>
              <a:lnSpc>
                <a:spcPct val="100000"/>
              </a:lnSpc>
            </a:pPr>
            <a:r>
              <a:rPr lang="en-US" altLang="ko-KR" dirty="0"/>
              <a:t>However, the wider the implantation angle, the faster the prosthetic </a:t>
            </a:r>
            <a:r>
              <a:rPr lang="en-US" altLang="ko-KR" dirty="0" err="1"/>
              <a:t>valvular</a:t>
            </a:r>
            <a:r>
              <a:rPr lang="en-US" altLang="ko-KR" dirty="0"/>
              <a:t> failure occurred</a:t>
            </a:r>
          </a:p>
          <a:p>
            <a:pPr>
              <a:lnSpc>
                <a:spcPct val="100000"/>
              </a:lnSpc>
            </a:pPr>
            <a:r>
              <a:rPr lang="en-US" altLang="ko-KR" dirty="0"/>
              <a:t>We should be careful to implant a prosthetic valve with an adequate angle to keep a laminar flow in the pulmonary position for better durability</a:t>
            </a:r>
            <a:endParaRPr lang="ko-KR" altLang="ko-KR" dirty="0"/>
          </a:p>
        </p:txBody>
      </p:sp>
      <p:pic>
        <p:nvPicPr>
          <p:cNvPr id="4" name="그림 3"/>
          <p:cNvPicPr>
            <a:picLocks noChangeAspect="1"/>
          </p:cNvPicPr>
          <p:nvPr/>
        </p:nvPicPr>
        <p:blipFill>
          <a:blip r:embed="rId2"/>
          <a:stretch>
            <a:fillRect/>
          </a:stretch>
        </p:blipFill>
        <p:spPr>
          <a:xfrm>
            <a:off x="7543800" y="0"/>
            <a:ext cx="4648200" cy="1076450"/>
          </a:xfrm>
          <a:prstGeom prst="rect">
            <a:avLst/>
          </a:prstGeom>
        </p:spPr>
      </p:pic>
      <p:sp>
        <p:nvSpPr>
          <p:cNvPr id="5" name="제목 1"/>
          <p:cNvSpPr>
            <a:spLocks noGrp="1"/>
          </p:cNvSpPr>
          <p:nvPr>
            <p:ph type="title"/>
          </p:nvPr>
        </p:nvSpPr>
        <p:spPr>
          <a:xfrm>
            <a:off x="457200" y="216317"/>
            <a:ext cx="4114800" cy="908428"/>
          </a:xfrm>
        </p:spPr>
        <p:txBody>
          <a:bodyPr>
            <a:normAutofit/>
          </a:bodyPr>
          <a:lstStyle/>
          <a:p>
            <a:r>
              <a:rPr lang="en-US" altLang="ko-KR" sz="3600" b="1" dirty="0" smtClean="0">
                <a:effectLst>
                  <a:outerShdw blurRad="38100" dist="38100" dir="2700000" algn="tl">
                    <a:srgbClr val="000000">
                      <a:alpha val="43137"/>
                    </a:srgbClr>
                  </a:outerShdw>
                </a:effectLst>
              </a:rPr>
              <a:t>Conclusion</a:t>
            </a:r>
            <a:endParaRPr lang="ko-KR" alt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88400097"/>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TotalTime>
  <Words>519</Words>
  <Application>Microsoft Office PowerPoint</Application>
  <PresentationFormat>와이드스크린</PresentationFormat>
  <Paragraphs>38</Paragraphs>
  <Slides>7</Slides>
  <Notes>0</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7</vt:i4>
      </vt:variant>
    </vt:vector>
  </HeadingPairs>
  <TitlesOfParts>
    <vt:vector size="11" baseType="lpstr">
      <vt:lpstr>맑은 고딕</vt:lpstr>
      <vt:lpstr>Arial</vt:lpstr>
      <vt:lpstr>Wingdings</vt:lpstr>
      <vt:lpstr>Office 테마</vt:lpstr>
      <vt:lpstr>Does position of prosthetic valve affect a long-term durability of prosthetic valve in pulmonary position?  : Focusing on the angle between prosthetic valve and main pulmonary artery</vt:lpstr>
      <vt:lpstr>Purpose</vt:lpstr>
      <vt:lpstr>Methods</vt:lpstr>
      <vt:lpstr>Results</vt:lpstr>
      <vt:lpstr>Results</vt:lpstr>
      <vt:lpstr>PowerPoint 프레젠테이션</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Outcome of Leaflet Patch Augmentation for Left Atrioventricular Valve Reoperation Following Repair of Complete Atrioventricular Septal Defect</dc:title>
  <dc:creator>Microsoft 계정</dc:creator>
  <cp:lastModifiedBy>Microsoft 계정</cp:lastModifiedBy>
  <cp:revision>37</cp:revision>
  <dcterms:created xsi:type="dcterms:W3CDTF">2020-09-03T07:50:44Z</dcterms:created>
  <dcterms:modified xsi:type="dcterms:W3CDTF">2020-10-05T00:09:14Z</dcterms:modified>
</cp:coreProperties>
</file>