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7" r:id="rId2"/>
    <p:sldId id="304" r:id="rId3"/>
    <p:sldId id="305" r:id="rId4"/>
    <p:sldId id="312" r:id="rId5"/>
    <p:sldId id="318" r:id="rId6"/>
    <p:sldId id="319" r:id="rId7"/>
    <p:sldId id="284" r:id="rId8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5FF"/>
    <a:srgbClr val="E6F3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562" autoAdjust="0"/>
  </p:normalViewPr>
  <p:slideViewPr>
    <p:cSldViewPr>
      <p:cViewPr varScale="1">
        <p:scale>
          <a:sx n="89" d="100"/>
          <a:sy n="89" d="100"/>
        </p:scale>
        <p:origin x="1195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100802311060759E-2"/>
          <c:y val="7.8960339151070091E-2"/>
          <c:w val="0.89517676539093072"/>
          <c:h val="0.696881308201596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Sheet1!$A$2:$A$10</c:f>
              <c:numCache>
                <c:formatCode>General</c:formatCode>
                <c:ptCount val="9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11</c:v>
                </c:pt>
                <c:pt idx="1">
                  <c:v>11</c:v>
                </c:pt>
                <c:pt idx="2">
                  <c:v>7</c:v>
                </c:pt>
                <c:pt idx="3">
                  <c:v>5</c:v>
                </c:pt>
                <c:pt idx="4">
                  <c:v>14</c:v>
                </c:pt>
                <c:pt idx="5">
                  <c:v>7</c:v>
                </c:pt>
                <c:pt idx="6">
                  <c:v>4</c:v>
                </c:pt>
                <c:pt idx="7">
                  <c:v>0</c:v>
                </c:pt>
                <c:pt idx="8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F1-4679-8E8E-9ED49DDF65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Sheet1!$A$2:$A$10</c:f>
              <c:numCache>
                <c:formatCode>General</c:formatCode>
                <c:ptCount val="9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  <c:pt idx="4">
                  <c:v>2</c:v>
                </c:pt>
                <c:pt idx="5">
                  <c:v>8</c:v>
                </c:pt>
                <c:pt idx="6">
                  <c:v>7</c:v>
                </c:pt>
                <c:pt idx="7">
                  <c:v>16</c:v>
                </c:pt>
                <c:pt idx="8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EF1-4679-8E8E-9ED49DDF65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6025160"/>
        <c:axId val="586024376"/>
      </c:barChart>
      <c:catAx>
        <c:axId val="586025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86024376"/>
        <c:crosses val="autoZero"/>
        <c:auto val="1"/>
        <c:lblAlgn val="ctr"/>
        <c:lblOffset val="100"/>
        <c:noMultiLvlLbl val="0"/>
      </c:catAx>
      <c:valAx>
        <c:axId val="58602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86025160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2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9A104-3812-4FD1-ACB5-DDD7B174A10D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6AB715-F45E-4676-951F-E48F9F08AD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59351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48BC58-9114-4000-8E5D-B8C1D621D866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BFB73-746A-4E4F-A17F-7D866F2CEA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1275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BFB73-746A-4E4F-A17F-7D866F2CEA1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2012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BFB73-746A-4E4F-A17F-7D866F2CEA17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8349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="1" baseline="0" dirty="0" smtClean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BFB73-746A-4E4F-A17F-7D866F2CEA17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3323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BFB73-746A-4E4F-A17F-7D866F2CEA1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9147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="1" dirty="0" smtClean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BFB73-746A-4E4F-A17F-7D866F2CEA17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8727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BFB73-746A-4E4F-A17F-7D866F2CEA17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31714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BFB73-746A-4E4F-A17F-7D866F2CEA17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1417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A8D8C-DF04-42EA-B084-412E9C425819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2B9D9-029E-40AC-8FB7-2E25F8AA19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A8D8C-DF04-42EA-B084-412E9C425819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2B9D9-029E-40AC-8FB7-2E25F8AA19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A8D8C-DF04-42EA-B084-412E9C425819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2B9D9-029E-40AC-8FB7-2E25F8AA19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A8D8C-DF04-42EA-B084-412E9C425819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2B9D9-029E-40AC-8FB7-2E25F8AA19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A8D8C-DF04-42EA-B084-412E9C425819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2B9D9-029E-40AC-8FB7-2E25F8AA19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A8D8C-DF04-42EA-B084-412E9C425819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2B9D9-029E-40AC-8FB7-2E25F8AA19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A8D8C-DF04-42EA-B084-412E9C425819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2B9D9-029E-40AC-8FB7-2E25F8AA19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A8D8C-DF04-42EA-B084-412E9C425819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2B9D9-029E-40AC-8FB7-2E25F8AA19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A8D8C-DF04-42EA-B084-412E9C425819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2B9D9-029E-40AC-8FB7-2E25F8AA19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A8D8C-DF04-42EA-B084-412E9C425819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2B9D9-029E-40AC-8FB7-2E25F8AA19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A8D8C-DF04-42EA-B084-412E9C425819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2B9D9-029E-40AC-8FB7-2E25F8AA19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A8D8C-DF04-42EA-B084-412E9C425819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2B9D9-029E-40AC-8FB7-2E25F8AA1932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80213126-F920-4EAA-AFFF-C46FC769B2D3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9288" t="27802" r="51575" b="51306"/>
          <a:stretch/>
        </p:blipFill>
        <p:spPr>
          <a:xfrm>
            <a:off x="7308304" y="1"/>
            <a:ext cx="1835696" cy="7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2008" y="86767"/>
            <a:ext cx="8820472" cy="1109985"/>
          </a:xfrm>
        </p:spPr>
        <p:txBody>
          <a:bodyPr>
            <a:noAutofit/>
          </a:bodyPr>
          <a:lstStyle/>
          <a:p>
            <a:pPr algn="l" fontAlgn="ctr">
              <a:lnSpc>
                <a:spcPct val="150000"/>
              </a:lnSpc>
            </a:pPr>
            <a:r>
              <a:rPr lang="en-US" altLang="ko-KR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Title: Early </a:t>
            </a:r>
            <a:r>
              <a:rPr lang="en-US" altLang="ko-KR" sz="2300" dirty="0">
                <a:latin typeface="Arial" panose="020B0604020202020204" pitchFamily="34" charset="0"/>
                <a:cs typeface="Arial" panose="020B0604020202020204" pitchFamily="34" charset="0"/>
              </a:rPr>
              <a:t>outcomes </a:t>
            </a:r>
            <a:r>
              <a:rPr lang="en-US" altLang="ko-KR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altLang="ko-KR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VATS</a:t>
            </a:r>
            <a:r>
              <a:rPr lang="ko-KR" altLang="en-US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advanced </a:t>
            </a:r>
            <a:r>
              <a:rPr lang="en-US" altLang="ko-KR" sz="2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resection</a:t>
            </a:r>
            <a:br>
              <a:rPr lang="en-US" altLang="ko-KR" sz="2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en-US" altLang="ko-KR" sz="2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altLang="ko-KR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ko-KR" sz="2300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Pneumonectomy and </a:t>
            </a:r>
            <a:r>
              <a:rPr lang="en-US" altLang="ko-KR" sz="2300" i="1" u="sng" dirty="0">
                <a:latin typeface="Arial" panose="020B0604020202020204" pitchFamily="34" charset="0"/>
                <a:cs typeface="Arial" panose="020B0604020202020204" pitchFamily="34" charset="0"/>
              </a:rPr>
              <a:t>sleeve </a:t>
            </a:r>
            <a:r>
              <a:rPr lang="en-US" altLang="ko-KR" sz="2300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lobectomy</a:t>
            </a:r>
            <a:endParaRPr lang="en-US" altLang="ko-KR" sz="2300" i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504" y="1633007"/>
            <a:ext cx="8712968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The </a:t>
            </a:r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VATS lobectomy has become the standard treatment for early stage non-small </a:t>
            </a:r>
            <a:r>
              <a:rPr lang="en-US" altLang="ko-KR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</a:p>
          <a:p>
            <a:pPr>
              <a:lnSpc>
                <a:spcPct val="150000"/>
              </a:lnSpc>
            </a:pPr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lung cancer patients with no anatomic or surgical contraindications</a:t>
            </a:r>
            <a:r>
              <a:rPr lang="en-US" altLang="ko-KR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ko-KR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However</a:t>
            </a:r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ko-KR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advanced resections </a:t>
            </a:r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15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sleeve lobectomy, and pneumonectomy</a:t>
            </a:r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) have </a:t>
            </a:r>
            <a:r>
              <a:rPr lang="en-US" altLang="ko-KR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traditionally</a:t>
            </a:r>
          </a:p>
          <a:p>
            <a:pPr>
              <a:lnSpc>
                <a:spcPct val="150000"/>
              </a:lnSpc>
            </a:pPr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been </a:t>
            </a:r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performed via open thoracotomy due to oncological concerns in technical </a:t>
            </a:r>
            <a:r>
              <a:rPr lang="en-US" altLang="ko-KR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complexity</a:t>
            </a:r>
          </a:p>
          <a:p>
            <a:pPr>
              <a:lnSpc>
                <a:spcPct val="150000"/>
              </a:lnSpc>
            </a:pPr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and </a:t>
            </a:r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obtaining completeness</a:t>
            </a:r>
            <a:r>
              <a:rPr lang="en-US" altLang="ko-KR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ko-KR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Recently</a:t>
            </a:r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, as the experience of VATS is accumulating, efforts have been made to apply </a:t>
            </a:r>
            <a:endParaRPr lang="en-US" altLang="ko-KR" sz="15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VATS </a:t>
            </a:r>
            <a:r>
              <a:rPr lang="en-US" altLang="ko-KR" sz="1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r>
              <a:rPr lang="en-US" altLang="ko-KR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altLang="ko-KR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advanced resections</a:t>
            </a:r>
            <a:r>
              <a:rPr lang="en-US" altLang="ko-KR" sz="15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ko-KR" altLang="en-US" sz="1500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97160" y="1052736"/>
            <a:ext cx="41148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Background</a:t>
            </a:r>
            <a:endParaRPr lang="ko-KR" altLang="en-US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504" y="4365104"/>
            <a:ext cx="9001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ko-KR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purpose of this study </a:t>
            </a:r>
            <a:r>
              <a:rPr lang="en-US" altLang="ko-KR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endParaRPr lang="en-US" altLang="ko-KR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examine the </a:t>
            </a:r>
            <a:r>
              <a:rPr lang="en-US" altLang="ko-KR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recent trends </a:t>
            </a:r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in surgical approach related to </a:t>
            </a:r>
            <a:r>
              <a:rPr lang="en-US" altLang="ko-KR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advanced resection </a:t>
            </a:r>
            <a:endParaRPr lang="en-US" altLang="ko-KR" sz="15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5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altLang="ko-KR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our hospital</a:t>
            </a:r>
            <a:r>
              <a:rPr lang="en-US" altLang="ko-KR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ko-KR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compare the early outcomes of </a:t>
            </a:r>
            <a:r>
              <a:rPr lang="en-US" altLang="ko-KR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VATS approach </a:t>
            </a:r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and Open procedure in advanced </a:t>
            </a:r>
            <a:r>
              <a:rPr lang="en-US" altLang="ko-KR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resections</a:t>
            </a:r>
          </a:p>
          <a:p>
            <a:pPr>
              <a:lnSpc>
                <a:spcPct val="150000"/>
              </a:lnSpc>
            </a:pPr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(sleeve lobectomy, and pneumonectomy</a:t>
            </a:r>
            <a:r>
              <a:rPr lang="en-US" altLang="ko-KR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val="243323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3504846"/>
              </p:ext>
            </p:extLst>
          </p:nvPr>
        </p:nvGraphicFramePr>
        <p:xfrm>
          <a:off x="611560" y="1951769"/>
          <a:ext cx="8064896" cy="2934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59832" y="4880193"/>
            <a:ext cx="2160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/>
              <a:t>* Conversion to open : 8 cases</a:t>
            </a:r>
            <a:endParaRPr lang="ko-KR" altLang="en-US" sz="1000" b="1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467544" y="1951769"/>
            <a:ext cx="4752528" cy="3360472"/>
          </a:xfrm>
          <a:prstGeom prst="round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5352462" y="1935327"/>
            <a:ext cx="3384376" cy="3376914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516216" y="4880193"/>
            <a:ext cx="2160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/>
              <a:t>* Conversion to open : 6 cases</a:t>
            </a:r>
            <a:endParaRPr lang="ko-KR" altLang="en-US" sz="1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79612" y="5530006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ko-KR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: n = 48</a:t>
            </a:r>
          </a:p>
          <a:p>
            <a:r>
              <a:rPr lang="en-US" altLang="ko-KR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Sleeve lobectomy : n = 16</a:t>
            </a:r>
          </a:p>
          <a:p>
            <a:r>
              <a:rPr lang="en-US" altLang="ko-KR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Pneumonectomy : n = 32</a:t>
            </a:r>
            <a:endParaRPr lang="ko-KR" altLang="en-US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20072" y="5530006"/>
            <a:ext cx="35278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ko-K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VATS : n = 40</a:t>
            </a:r>
          </a:p>
          <a:p>
            <a:r>
              <a:rPr lang="en-US" altLang="ko-K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Sleeve lobectomy : n = 16</a:t>
            </a:r>
          </a:p>
          <a:p>
            <a:r>
              <a:rPr lang="en-US" altLang="ko-K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Pneumonectomy : n = 24</a:t>
            </a:r>
            <a:endParaRPr lang="ko-KR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169168" y="0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Methods</a:t>
            </a:r>
            <a:endParaRPr lang="ko-KR" altLang="en-US" sz="3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68" y="1187460"/>
            <a:ext cx="7746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ko-K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Recent trends in surgical approach related to advanced resection </a:t>
            </a:r>
            <a:endParaRPr lang="ko-KR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89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1979712" y="908719"/>
            <a:ext cx="5400600" cy="2919855"/>
          </a:xfrm>
          <a:prstGeom prst="roundRect">
            <a:avLst/>
          </a:prstGeom>
          <a:noFill/>
          <a:ln w="317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en-US" altLang="ko-KR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 2011 and 2019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en-US" altLang="ko-KR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Non-small cell lung cancer (stage I,II, and III)</a:t>
            </a:r>
            <a:endParaRPr lang="en-US" altLang="ko-KR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en-US" altLang="ko-K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Advanced resection</a:t>
            </a:r>
          </a:p>
          <a:p>
            <a:pPr marL="800100" lvl="1" indent="-342900"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en-US" altLang="ko-KR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Sleeve lobectomy (n = 39)</a:t>
            </a:r>
          </a:p>
          <a:p>
            <a:pPr marL="800100" lvl="1" indent="-342900"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en-US" altLang="ko-KR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Pneumonectomy  (n = 76)</a:t>
            </a:r>
          </a:p>
          <a:p>
            <a:pPr marL="285750" indent="-285750">
              <a:spcBef>
                <a:spcPct val="20000"/>
              </a:spcBef>
              <a:buFont typeface="Wingdings"/>
              <a:buChar char="è"/>
            </a:pPr>
            <a:r>
              <a:rPr lang="en-US" altLang="ko-KR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Total 110</a:t>
            </a:r>
          </a:p>
          <a:p>
            <a:pPr marL="742950" lvl="1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Open : 63</a:t>
            </a:r>
          </a:p>
          <a:p>
            <a:pPr marL="742950" lvl="1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VATS : 47</a:t>
            </a:r>
            <a:endParaRPr lang="en-US" altLang="ko-KR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647564" y="4646056"/>
            <a:ext cx="1908212" cy="750342"/>
          </a:xfrm>
          <a:prstGeom prst="roundRect">
            <a:avLst/>
          </a:prstGeom>
          <a:noFill/>
          <a:ln w="317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algn="ctr">
              <a:spcBef>
                <a:spcPct val="20000"/>
              </a:spcBef>
            </a:pPr>
            <a:r>
              <a:rPr lang="en-US" altLang="ko-KR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Btw 2011-2015</a:t>
            </a:r>
          </a:p>
          <a:p>
            <a:pPr marL="285750" lvl="0" indent="-285750" algn="ctr">
              <a:spcBef>
                <a:spcPct val="20000"/>
              </a:spcBef>
              <a:buFont typeface="Wingdings" panose="05000000000000000000" pitchFamily="2" charset="2"/>
              <a:buChar char="è"/>
            </a:pPr>
            <a:r>
              <a:rPr lang="en-US" altLang="ko-KR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Total 48</a:t>
            </a:r>
            <a:endParaRPr lang="ko-KR" alt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직선 화살표 연결선 7"/>
          <p:cNvCxnSpPr>
            <a:stCxn id="5" idx="2"/>
            <a:endCxn id="41" idx="0"/>
          </p:cNvCxnSpPr>
          <p:nvPr/>
        </p:nvCxnSpPr>
        <p:spPr>
          <a:xfrm flipH="1">
            <a:off x="1592669" y="3828574"/>
            <a:ext cx="3087343" cy="429352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모서리가 둥근 직사각형 18"/>
          <p:cNvSpPr/>
          <p:nvPr/>
        </p:nvSpPr>
        <p:spPr>
          <a:xfrm>
            <a:off x="6480210" y="4644950"/>
            <a:ext cx="1908212" cy="752554"/>
          </a:xfrm>
          <a:prstGeom prst="roundRect">
            <a:avLst/>
          </a:prstGeom>
          <a:noFill/>
          <a:ln w="317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algn="ctr">
              <a:spcBef>
                <a:spcPct val="20000"/>
              </a:spcBef>
            </a:pPr>
            <a:r>
              <a:rPr lang="en-US" altLang="ko-KR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Btw 2016-2019</a:t>
            </a:r>
            <a:endParaRPr lang="en-US" altLang="ko-KR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spcBef>
                <a:spcPct val="20000"/>
              </a:spcBef>
            </a:pPr>
            <a:r>
              <a:rPr lang="en-US" altLang="ko-KR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Total 40</a:t>
            </a:r>
            <a:endParaRPr lang="ko-KR" alt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직선 화살표 연결선 19"/>
          <p:cNvCxnSpPr>
            <a:stCxn id="5" idx="2"/>
            <a:endCxn id="43" idx="0"/>
          </p:cNvCxnSpPr>
          <p:nvPr/>
        </p:nvCxnSpPr>
        <p:spPr>
          <a:xfrm>
            <a:off x="4680012" y="3828574"/>
            <a:ext cx="2754303" cy="425983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160621" y="4257926"/>
            <a:ext cx="864096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endParaRPr lang="ko-KR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002267" y="4254557"/>
            <a:ext cx="864096" cy="36933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VATS</a:t>
            </a:r>
            <a:endParaRPr lang="ko-KR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169168" y="0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Methods</a:t>
            </a:r>
            <a:endParaRPr lang="ko-KR" altLang="en-US" sz="3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27984" y="3068960"/>
            <a:ext cx="20795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0070C0"/>
                </a:solidFill>
              </a:rPr>
              <a:t>* Conversion to open : 14</a:t>
            </a:r>
            <a:endParaRPr lang="ko-KR" altLang="en-US" sz="1200" b="1" dirty="0">
              <a:solidFill>
                <a:srgbClr val="0070C0"/>
              </a:solidFill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647564" y="5985284"/>
            <a:ext cx="1908212" cy="540060"/>
          </a:xfrm>
          <a:prstGeom prst="roundRect">
            <a:avLst/>
          </a:prstGeom>
          <a:noFill/>
          <a:ln w="317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20000"/>
              </a:spcBef>
            </a:pPr>
            <a:r>
              <a:rPr lang="en-US" altLang="ko-KR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= 33</a:t>
            </a:r>
            <a:endParaRPr lang="ko-KR" altLang="en-US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직선 화살표 연결선 33"/>
          <p:cNvCxnSpPr>
            <a:stCxn id="6" idx="2"/>
            <a:endCxn id="30" idx="0"/>
          </p:cNvCxnSpPr>
          <p:nvPr/>
        </p:nvCxnSpPr>
        <p:spPr>
          <a:xfrm>
            <a:off x="1601670" y="5396398"/>
            <a:ext cx="0" cy="588886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>
            <a:stCxn id="19" idx="2"/>
            <a:endCxn id="48" idx="0"/>
          </p:cNvCxnSpPr>
          <p:nvPr/>
        </p:nvCxnSpPr>
        <p:spPr>
          <a:xfrm>
            <a:off x="7434316" y="5397504"/>
            <a:ext cx="0" cy="587780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267744" y="5517232"/>
            <a:ext cx="4536504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Propensity score matched analysis</a:t>
            </a:r>
            <a:endParaRPr lang="ko-KR" alt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6480210" y="5985284"/>
            <a:ext cx="1908211" cy="540060"/>
          </a:xfrm>
          <a:prstGeom prst="roundRect">
            <a:avLst/>
          </a:prstGeom>
          <a:noFill/>
          <a:ln w="317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20000"/>
              </a:spcBef>
            </a:pPr>
            <a:r>
              <a:rPr lang="en-US" altLang="ko-KR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= 33</a:t>
            </a:r>
            <a:endParaRPr lang="ko-KR" alt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007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58824" y="764704"/>
            <a:ext cx="8445624" cy="3600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Clinical characteristics of study patients</a:t>
            </a:r>
          </a:p>
        </p:txBody>
      </p:sp>
      <p:graphicFrame>
        <p:nvGraphicFramePr>
          <p:cNvPr id="4" name="내용 개체 틀 3">
            <a:extLst>
              <a:ext uri="{FF2B5EF4-FFF2-40B4-BE49-F238E27FC236}">
                <a16:creationId xmlns:a16="http://schemas.microsoft.com/office/drawing/2014/main" xmlns="" id="{64BA1DE2-86BE-4AFC-BBC3-36AD50759E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7814003"/>
              </p:ext>
            </p:extLst>
          </p:nvPr>
        </p:nvGraphicFramePr>
        <p:xfrm>
          <a:off x="251522" y="1124744"/>
          <a:ext cx="8640958" cy="539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xmlns="" val="3632223283"/>
                    </a:ext>
                  </a:extLst>
                </a:gridCol>
                <a:gridCol w="1080118">
                  <a:extLst>
                    <a:ext uri="{9D8B030D-6E8A-4147-A177-3AD203B41FA5}">
                      <a16:colId xmlns:a16="http://schemas.microsoft.com/office/drawing/2014/main" xmlns="" val="3428422542"/>
                    </a:ext>
                  </a:extLst>
                </a:gridCol>
                <a:gridCol w="1080122">
                  <a:extLst>
                    <a:ext uri="{9D8B030D-6E8A-4147-A177-3AD203B41FA5}">
                      <a16:colId xmlns:a16="http://schemas.microsoft.com/office/drawing/2014/main" xmlns="" val="127840869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3516847675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99068256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3109803313"/>
                    </a:ext>
                  </a:extLst>
                </a:gridCol>
                <a:gridCol w="792086">
                  <a:extLst>
                    <a:ext uri="{9D8B030D-6E8A-4147-A177-3AD203B41FA5}">
                      <a16:colId xmlns:a16="http://schemas.microsoft.com/office/drawing/2014/main" xmlns="" val="2888065694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Before matching (n = 88)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i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i="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After matching (n = 66)</a:t>
                      </a:r>
                      <a:endParaRPr lang="ko-KR" altLang="en-US" sz="1400" b="1" i="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i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i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5693463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Variables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= </a:t>
                      </a:r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48)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VATS</a:t>
                      </a: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</a:t>
                      </a: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</a:t>
                      </a:r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r>
                        <a:rPr lang="en-US" altLang="ko-KR" sz="14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latinLnBrk="1"/>
                      <a:r>
                        <a:rPr lang="en-US" altLang="ko-KR" sz="1400" b="1" i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value</a:t>
                      </a:r>
                      <a:endParaRPr lang="ko-KR" altLang="en-US" sz="1400" b="1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altLang="ko-KR" sz="1400" b="1" dirty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= </a:t>
                      </a:r>
                      <a:r>
                        <a:rPr lang="en-US" altLang="ko-KR" sz="1400" b="1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33)</a:t>
                      </a:r>
                      <a:endParaRPr lang="ko-KR" altLang="en-US" sz="1400" b="1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VATS</a:t>
                      </a: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altLang="ko-KR" sz="1400" b="1" dirty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= </a:t>
                      </a:r>
                      <a:r>
                        <a:rPr lang="en-US" altLang="ko-KR" sz="1400" b="1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r>
                        <a:rPr lang="en-US" altLang="ko-KR" sz="1400" b="1" baseline="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ko-KR" altLang="en-US" sz="1400" b="1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b="1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latinLnBrk="1"/>
                      <a:r>
                        <a:rPr lang="en-US" altLang="ko-KR" sz="1400" b="1" i="1" dirty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value</a:t>
                      </a:r>
                      <a:endParaRPr lang="ko-KR" altLang="en-US" sz="1400" b="1" i="1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68715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Sex, male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(93.8)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 (80.0)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(90.9)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(93.9)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</a:t>
                      </a:r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07301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</a:t>
                      </a: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(y)</a:t>
                      </a:r>
                      <a:endParaRPr lang="en-US" altLang="ko-KR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64.6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0.593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0.920</a:t>
                      </a:r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3722179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Chemotherapy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(27.1)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(25.0)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(24.2)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(24.2)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</a:t>
                      </a:r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Preop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FEV1 (</a:t>
                      </a: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89.8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91.2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0.719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89.8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0.609</a:t>
                      </a:r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 extent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4965353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Sleeve lobectomy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(33.3)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(40.0)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0.517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(42.4)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(33.3)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0.581</a:t>
                      </a:r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Pneumonectomy</a:t>
                      </a: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 (66.7)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(60.0)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(57.6)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(66.7)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0215134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4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staging, T1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(25.0)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(40.0)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0.158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(36.4)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(39.4)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0.558</a:t>
                      </a:r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061549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T2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(45.8)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(35.0)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(33.3)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(36.4)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7509905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T3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(18.8)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(22.5)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(24.2)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(21.2)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5029792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T4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(10.4)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(2.5)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(6.1)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(3.0)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2043571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en-US" altLang="ko-KR" sz="14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staging, 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N0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(37.5)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(47.5)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0.616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(45.5)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(45.5)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0.890</a:t>
                      </a:r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1109507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N1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(41.7)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(30.0)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(30.3)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(33.3)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2881728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N2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(20.8)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(22.5)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(24.2)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(21.2)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0038498"/>
                  </a:ext>
                </a:extLst>
              </a:tr>
            </a:tbl>
          </a:graphicData>
        </a:graphic>
      </p:graphicFrame>
      <p:sp>
        <p:nvSpPr>
          <p:cNvPr id="5" name="제목 1"/>
          <p:cNvSpPr txBox="1">
            <a:spLocks/>
          </p:cNvSpPr>
          <p:nvPr/>
        </p:nvSpPr>
        <p:spPr>
          <a:xfrm>
            <a:off x="169168" y="0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Results</a:t>
            </a:r>
            <a:endParaRPr lang="ko-KR" altLang="en-US" sz="3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모서리가 둥근 직사각형 20">
            <a:extLst>
              <a:ext uri="{FF2B5EF4-FFF2-40B4-BE49-F238E27FC236}">
                <a16:creationId xmlns="" xmlns:a16="http://schemas.microsoft.com/office/drawing/2014/main" id="{53C582F7-16E2-4929-BCD6-32B012EB59B2}"/>
              </a:ext>
            </a:extLst>
          </p:cNvPr>
          <p:cNvSpPr/>
          <p:nvPr/>
        </p:nvSpPr>
        <p:spPr>
          <a:xfrm>
            <a:off x="6651606" y="1663304"/>
            <a:ext cx="792088" cy="576064"/>
          </a:xfrm>
          <a:prstGeom prst="roundRect">
            <a:avLst>
              <a:gd name="adj" fmla="val 8229"/>
            </a:avLst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tIns="0" bIns="0" rtlCol="0" anchor="t" anchorCtr="0"/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solidFill>
                  <a:srgbClr val="0070C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≈</a:t>
            </a:r>
            <a:endParaRPr lang="ko-KR" altLang="en-US" sz="3200" b="1" dirty="0">
              <a:solidFill>
                <a:srgbClr val="0070C0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7" name="모서리가 둥근 직사각형 20">
            <a:extLst>
              <a:ext uri="{FF2B5EF4-FFF2-40B4-BE49-F238E27FC236}">
                <a16:creationId xmlns="" xmlns:a16="http://schemas.microsoft.com/office/drawing/2014/main" id="{53C582F7-16E2-4929-BCD6-32B012EB59B2}"/>
              </a:ext>
            </a:extLst>
          </p:cNvPr>
          <p:cNvSpPr/>
          <p:nvPr/>
        </p:nvSpPr>
        <p:spPr>
          <a:xfrm>
            <a:off x="6660232" y="1988840"/>
            <a:ext cx="792088" cy="576064"/>
          </a:xfrm>
          <a:prstGeom prst="roundRect">
            <a:avLst>
              <a:gd name="adj" fmla="val 8229"/>
            </a:avLst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tIns="0" bIns="0" rtlCol="0" anchor="t" anchorCtr="0"/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solidFill>
                  <a:srgbClr val="0070C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≈</a:t>
            </a:r>
            <a:endParaRPr lang="ko-KR" altLang="en-US" sz="3200" b="1" dirty="0">
              <a:solidFill>
                <a:srgbClr val="0070C0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8" name="모서리가 둥근 직사각형 20">
            <a:extLst>
              <a:ext uri="{FF2B5EF4-FFF2-40B4-BE49-F238E27FC236}">
                <a16:creationId xmlns="" xmlns:a16="http://schemas.microsoft.com/office/drawing/2014/main" id="{53C582F7-16E2-4929-BCD6-32B012EB59B2}"/>
              </a:ext>
            </a:extLst>
          </p:cNvPr>
          <p:cNvSpPr/>
          <p:nvPr/>
        </p:nvSpPr>
        <p:spPr>
          <a:xfrm>
            <a:off x="6660232" y="2311376"/>
            <a:ext cx="792088" cy="576064"/>
          </a:xfrm>
          <a:prstGeom prst="roundRect">
            <a:avLst>
              <a:gd name="adj" fmla="val 8229"/>
            </a:avLst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tIns="0" bIns="0" rtlCol="0" anchor="t" anchorCtr="0"/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solidFill>
                  <a:srgbClr val="0070C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≈</a:t>
            </a:r>
            <a:endParaRPr lang="ko-KR" altLang="en-US" sz="3200" b="1" dirty="0">
              <a:solidFill>
                <a:srgbClr val="0070C0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9" name="모서리가 둥근 직사각형 20">
            <a:extLst>
              <a:ext uri="{FF2B5EF4-FFF2-40B4-BE49-F238E27FC236}">
                <a16:creationId xmlns="" xmlns:a16="http://schemas.microsoft.com/office/drawing/2014/main" id="{53C582F7-16E2-4929-BCD6-32B012EB59B2}"/>
              </a:ext>
            </a:extLst>
          </p:cNvPr>
          <p:cNvSpPr/>
          <p:nvPr/>
        </p:nvSpPr>
        <p:spPr>
          <a:xfrm>
            <a:off x="6660232" y="2645538"/>
            <a:ext cx="792088" cy="576064"/>
          </a:xfrm>
          <a:prstGeom prst="roundRect">
            <a:avLst>
              <a:gd name="adj" fmla="val 8229"/>
            </a:avLst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tIns="0" bIns="0" rtlCol="0" anchor="t" anchorCtr="0"/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solidFill>
                  <a:srgbClr val="0070C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≈</a:t>
            </a:r>
            <a:endParaRPr lang="ko-KR" altLang="en-US" sz="3200" b="1" dirty="0">
              <a:solidFill>
                <a:srgbClr val="0070C0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0" name="모서리가 둥근 직사각형 20">
            <a:extLst>
              <a:ext uri="{FF2B5EF4-FFF2-40B4-BE49-F238E27FC236}">
                <a16:creationId xmlns="" xmlns:a16="http://schemas.microsoft.com/office/drawing/2014/main" id="{53C582F7-16E2-4929-BCD6-32B012EB59B2}"/>
              </a:ext>
            </a:extLst>
          </p:cNvPr>
          <p:cNvSpPr/>
          <p:nvPr/>
        </p:nvSpPr>
        <p:spPr>
          <a:xfrm>
            <a:off x="6648606" y="3259106"/>
            <a:ext cx="792088" cy="576064"/>
          </a:xfrm>
          <a:prstGeom prst="roundRect">
            <a:avLst>
              <a:gd name="adj" fmla="val 8229"/>
            </a:avLst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tIns="0" bIns="0" rtlCol="0" anchor="t" anchorCtr="0"/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solidFill>
                  <a:srgbClr val="0070C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≈</a:t>
            </a:r>
            <a:endParaRPr lang="ko-KR" altLang="en-US" sz="3200" b="1" dirty="0">
              <a:solidFill>
                <a:srgbClr val="0070C0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1" name="모서리가 둥근 직사각형 20">
            <a:extLst>
              <a:ext uri="{FF2B5EF4-FFF2-40B4-BE49-F238E27FC236}">
                <a16:creationId xmlns="" xmlns:a16="http://schemas.microsoft.com/office/drawing/2014/main" id="{53C582F7-16E2-4929-BCD6-32B012EB59B2}"/>
              </a:ext>
            </a:extLst>
          </p:cNvPr>
          <p:cNvSpPr/>
          <p:nvPr/>
        </p:nvSpPr>
        <p:spPr>
          <a:xfrm>
            <a:off x="6660232" y="3552764"/>
            <a:ext cx="792088" cy="576064"/>
          </a:xfrm>
          <a:prstGeom prst="roundRect">
            <a:avLst>
              <a:gd name="adj" fmla="val 8229"/>
            </a:avLst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tIns="0" bIns="0" rtlCol="0" anchor="t" anchorCtr="0"/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solidFill>
                  <a:srgbClr val="0070C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≈</a:t>
            </a:r>
            <a:endParaRPr lang="ko-KR" altLang="en-US" sz="3200" b="1" dirty="0">
              <a:solidFill>
                <a:srgbClr val="0070C0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2" name="모서리가 둥근 직사각형 20">
            <a:extLst>
              <a:ext uri="{FF2B5EF4-FFF2-40B4-BE49-F238E27FC236}">
                <a16:creationId xmlns="" xmlns:a16="http://schemas.microsoft.com/office/drawing/2014/main" id="{53C582F7-16E2-4929-BCD6-32B012EB59B2}"/>
              </a:ext>
            </a:extLst>
          </p:cNvPr>
          <p:cNvSpPr/>
          <p:nvPr/>
        </p:nvSpPr>
        <p:spPr>
          <a:xfrm>
            <a:off x="6660232" y="4293096"/>
            <a:ext cx="792088" cy="576064"/>
          </a:xfrm>
          <a:prstGeom prst="roundRect">
            <a:avLst>
              <a:gd name="adj" fmla="val 8229"/>
            </a:avLst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tIns="0" bIns="0" rtlCol="0" anchor="t" anchorCtr="0"/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solidFill>
                  <a:srgbClr val="0070C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≈</a:t>
            </a:r>
            <a:endParaRPr lang="ko-KR" altLang="en-US" sz="3200" b="1" dirty="0">
              <a:solidFill>
                <a:srgbClr val="0070C0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3" name="모서리가 둥근 직사각형 20">
            <a:extLst>
              <a:ext uri="{FF2B5EF4-FFF2-40B4-BE49-F238E27FC236}">
                <a16:creationId xmlns="" xmlns:a16="http://schemas.microsoft.com/office/drawing/2014/main" id="{53C582F7-16E2-4929-BCD6-32B012EB59B2}"/>
              </a:ext>
            </a:extLst>
          </p:cNvPr>
          <p:cNvSpPr/>
          <p:nvPr/>
        </p:nvSpPr>
        <p:spPr>
          <a:xfrm>
            <a:off x="6651606" y="3861048"/>
            <a:ext cx="792088" cy="576064"/>
          </a:xfrm>
          <a:prstGeom prst="roundRect">
            <a:avLst>
              <a:gd name="adj" fmla="val 8229"/>
            </a:avLst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tIns="0" bIns="0" rtlCol="0" anchor="t" anchorCtr="0"/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solidFill>
                  <a:srgbClr val="0070C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≈</a:t>
            </a:r>
            <a:endParaRPr lang="ko-KR" altLang="en-US" sz="3200" b="1" dirty="0">
              <a:solidFill>
                <a:srgbClr val="0070C0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4" name="모서리가 둥근 직사각형 20">
            <a:extLst>
              <a:ext uri="{FF2B5EF4-FFF2-40B4-BE49-F238E27FC236}">
                <a16:creationId xmlns="" xmlns:a16="http://schemas.microsoft.com/office/drawing/2014/main" id="{53C582F7-16E2-4929-BCD6-32B012EB59B2}"/>
              </a:ext>
            </a:extLst>
          </p:cNvPr>
          <p:cNvSpPr/>
          <p:nvPr/>
        </p:nvSpPr>
        <p:spPr>
          <a:xfrm>
            <a:off x="6642980" y="4967046"/>
            <a:ext cx="792088" cy="576064"/>
          </a:xfrm>
          <a:prstGeom prst="roundRect">
            <a:avLst>
              <a:gd name="adj" fmla="val 8229"/>
            </a:avLst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tIns="0" bIns="0" rtlCol="0" anchor="t" anchorCtr="0"/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solidFill>
                  <a:srgbClr val="0070C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≈</a:t>
            </a:r>
            <a:endParaRPr lang="ko-KR" altLang="en-US" sz="3200" b="1" dirty="0">
              <a:solidFill>
                <a:srgbClr val="0070C0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5" name="모서리가 둥근 직사각형 20">
            <a:extLst>
              <a:ext uri="{FF2B5EF4-FFF2-40B4-BE49-F238E27FC236}">
                <a16:creationId xmlns="" xmlns:a16="http://schemas.microsoft.com/office/drawing/2014/main" id="{53C582F7-16E2-4929-BCD6-32B012EB59B2}"/>
              </a:ext>
            </a:extLst>
          </p:cNvPr>
          <p:cNvSpPr/>
          <p:nvPr/>
        </p:nvSpPr>
        <p:spPr>
          <a:xfrm>
            <a:off x="6635814" y="4653136"/>
            <a:ext cx="792088" cy="576064"/>
          </a:xfrm>
          <a:prstGeom prst="roundRect">
            <a:avLst>
              <a:gd name="adj" fmla="val 8229"/>
            </a:avLst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tIns="0" bIns="0" rtlCol="0" anchor="t" anchorCtr="0"/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solidFill>
                  <a:srgbClr val="0070C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≈</a:t>
            </a:r>
            <a:endParaRPr lang="ko-KR" altLang="en-US" sz="3200" b="1" dirty="0">
              <a:solidFill>
                <a:srgbClr val="0070C0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6" name="모서리가 둥근 직사각형 20">
            <a:extLst>
              <a:ext uri="{FF2B5EF4-FFF2-40B4-BE49-F238E27FC236}">
                <a16:creationId xmlns="" xmlns:a16="http://schemas.microsoft.com/office/drawing/2014/main" id="{53C582F7-16E2-4929-BCD6-32B012EB59B2}"/>
              </a:ext>
            </a:extLst>
          </p:cNvPr>
          <p:cNvSpPr/>
          <p:nvPr/>
        </p:nvSpPr>
        <p:spPr>
          <a:xfrm>
            <a:off x="6648735" y="5301208"/>
            <a:ext cx="792088" cy="576064"/>
          </a:xfrm>
          <a:prstGeom prst="roundRect">
            <a:avLst>
              <a:gd name="adj" fmla="val 8229"/>
            </a:avLst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tIns="0" bIns="0" rtlCol="0" anchor="t" anchorCtr="0"/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solidFill>
                  <a:srgbClr val="0070C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≈</a:t>
            </a:r>
            <a:endParaRPr lang="ko-KR" altLang="en-US" sz="3200" b="1" dirty="0">
              <a:solidFill>
                <a:srgbClr val="0070C0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7" name="모서리가 둥근 직사각형 20">
            <a:extLst>
              <a:ext uri="{FF2B5EF4-FFF2-40B4-BE49-F238E27FC236}">
                <a16:creationId xmlns="" xmlns:a16="http://schemas.microsoft.com/office/drawing/2014/main" id="{53C582F7-16E2-4929-BCD6-32B012EB59B2}"/>
              </a:ext>
            </a:extLst>
          </p:cNvPr>
          <p:cNvSpPr/>
          <p:nvPr/>
        </p:nvSpPr>
        <p:spPr>
          <a:xfrm>
            <a:off x="6660232" y="5615118"/>
            <a:ext cx="792088" cy="576064"/>
          </a:xfrm>
          <a:prstGeom prst="roundRect">
            <a:avLst>
              <a:gd name="adj" fmla="val 8229"/>
            </a:avLst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tIns="0" bIns="0" rtlCol="0" anchor="t" anchorCtr="0"/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solidFill>
                  <a:srgbClr val="0070C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≈</a:t>
            </a:r>
            <a:endParaRPr lang="ko-KR" altLang="en-US" sz="3200" b="1" dirty="0">
              <a:solidFill>
                <a:srgbClr val="0070C0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8" name="모서리가 둥근 직사각형 20">
            <a:extLst>
              <a:ext uri="{FF2B5EF4-FFF2-40B4-BE49-F238E27FC236}">
                <a16:creationId xmlns="" xmlns:a16="http://schemas.microsoft.com/office/drawing/2014/main" id="{53C582F7-16E2-4929-BCD6-32B012EB59B2}"/>
              </a:ext>
            </a:extLst>
          </p:cNvPr>
          <p:cNvSpPr/>
          <p:nvPr/>
        </p:nvSpPr>
        <p:spPr>
          <a:xfrm>
            <a:off x="6668858" y="5946280"/>
            <a:ext cx="792088" cy="576064"/>
          </a:xfrm>
          <a:prstGeom prst="roundRect">
            <a:avLst>
              <a:gd name="adj" fmla="val 8229"/>
            </a:avLst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tIns="0" bIns="0" rtlCol="0" anchor="t" anchorCtr="0"/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solidFill>
                  <a:srgbClr val="0070C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≈</a:t>
            </a:r>
            <a:endParaRPr lang="ko-KR" altLang="en-US" sz="3200" b="1" dirty="0">
              <a:solidFill>
                <a:srgbClr val="0070C0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51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>
            <a:extLst>
              <a:ext uri="{FF2B5EF4-FFF2-40B4-BE49-F238E27FC236}">
                <a16:creationId xmlns:a16="http://schemas.microsoft.com/office/drawing/2014/main" xmlns="" id="{64BA1DE2-86BE-4AFC-BBC3-36AD50759E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6053044"/>
              </p:ext>
            </p:extLst>
          </p:nvPr>
        </p:nvGraphicFramePr>
        <p:xfrm>
          <a:off x="251520" y="1412776"/>
          <a:ext cx="8640958" cy="4095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xmlns="" val="363222328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342842254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127840869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3516847675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99068256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3109803313"/>
                    </a:ext>
                  </a:extLst>
                </a:gridCol>
                <a:gridCol w="792086">
                  <a:extLst>
                    <a:ext uri="{9D8B030D-6E8A-4147-A177-3AD203B41FA5}">
                      <a16:colId xmlns:a16="http://schemas.microsoft.com/office/drawing/2014/main" xmlns="" val="2888065694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Before matching (n = 88)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i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i="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After matching (n = 66)</a:t>
                      </a:r>
                      <a:endParaRPr lang="ko-KR" altLang="en-US" sz="1400" b="1" i="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i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i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5693463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Variables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= </a:t>
                      </a:r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48)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VATS</a:t>
                      </a: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</a:t>
                      </a: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</a:t>
                      </a:r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r>
                        <a:rPr lang="en-US" altLang="ko-KR" sz="14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latinLnBrk="1"/>
                      <a:r>
                        <a:rPr lang="en-US" altLang="ko-KR" sz="1400" b="1" i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value</a:t>
                      </a:r>
                      <a:endParaRPr lang="ko-KR" altLang="en-US" sz="1400" b="1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altLang="ko-KR" sz="1400" b="1" dirty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= </a:t>
                      </a:r>
                      <a:r>
                        <a:rPr lang="en-US" altLang="ko-KR" sz="1400" b="1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33)</a:t>
                      </a:r>
                      <a:endParaRPr lang="ko-KR" altLang="en-US" sz="1400" b="1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VATS</a:t>
                      </a: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altLang="ko-KR" sz="1400" b="1" dirty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= </a:t>
                      </a:r>
                      <a:r>
                        <a:rPr lang="en-US" altLang="ko-KR" sz="1400" b="1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r>
                        <a:rPr lang="en-US" altLang="ko-KR" sz="1400" b="1" baseline="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ko-KR" altLang="en-US" sz="1400" b="1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b="1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latinLnBrk="1"/>
                      <a:r>
                        <a:rPr lang="en-US" altLang="ko-KR" sz="1400" b="1" i="1" dirty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value</a:t>
                      </a:r>
                      <a:endParaRPr lang="ko-KR" altLang="en-US" sz="1400" b="1" i="1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68715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R0 resection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 (91.7)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 (92.5)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(87.9)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(90.9)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07301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dissected</a:t>
                      </a: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LNs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27.7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0.545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0.440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6077884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N1 LNs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0.432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2348815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N2</a:t>
                      </a: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LNs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13.6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0.188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13.3</a:t>
                      </a:r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15.6</a:t>
                      </a:r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0.321</a:t>
                      </a:r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370138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Nodal</a:t>
                      </a: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upstaging (%)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(25.0)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(32.5)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0.437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(21.2)</a:t>
                      </a:r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(36.4)</a:t>
                      </a:r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0.302</a:t>
                      </a:r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9448727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Operative time (min)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219.8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217.6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0.885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219.0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213.8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6507169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Hospital of stay (median,</a:t>
                      </a: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altLang="ko-KR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0.402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0.456</a:t>
                      </a:r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2808473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Adjuvant</a:t>
                      </a: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400" b="1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CTx</a:t>
                      </a: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(in </a:t>
                      </a:r>
                      <a:r>
                        <a:rPr lang="en-US" altLang="ko-KR" sz="1400" b="1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pStage</a:t>
                      </a: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</a:t>
                      </a: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II)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(67.6)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(57.1)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0.388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(60.0)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(62.5)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0.858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9601894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In-hospital mortality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(6.3)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(0.0)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0.248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(9.1)</a:t>
                      </a:r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(0.0)</a:t>
                      </a:r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ko-KR" altLang="en-US" sz="12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6314493"/>
                  </a:ext>
                </a:extLst>
              </a:tr>
            </a:tbl>
          </a:graphicData>
        </a:graphic>
      </p:graphicFrame>
      <p:sp>
        <p:nvSpPr>
          <p:cNvPr id="5" name="제목 1"/>
          <p:cNvSpPr txBox="1">
            <a:spLocks/>
          </p:cNvSpPr>
          <p:nvPr/>
        </p:nvSpPr>
        <p:spPr>
          <a:xfrm>
            <a:off x="169168" y="0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Results</a:t>
            </a:r>
            <a:endParaRPr lang="ko-KR" altLang="en-US" sz="3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"/>
          </p:nvPr>
        </p:nvSpPr>
        <p:spPr>
          <a:xfrm>
            <a:off x="158824" y="908720"/>
            <a:ext cx="8445624" cy="3600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Early outcomes #1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38752" y="4414284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≥</a:t>
            </a:r>
            <a:endParaRPr lang="ko-KR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41752" y="3356992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≤</a:t>
            </a:r>
            <a:endParaRPr lang="ko-KR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8752" y="3724919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≤</a:t>
            </a:r>
            <a:endParaRPr lang="ko-KR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8752" y="5103651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≥</a:t>
            </a:r>
            <a:endParaRPr lang="ko-KR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890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>
            <a:extLst>
              <a:ext uri="{FF2B5EF4-FFF2-40B4-BE49-F238E27FC236}">
                <a16:creationId xmlns:a16="http://schemas.microsoft.com/office/drawing/2014/main" xmlns="" id="{64BA1DE2-86BE-4AFC-BBC3-36AD50759E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1195220"/>
              </p:ext>
            </p:extLst>
          </p:nvPr>
        </p:nvGraphicFramePr>
        <p:xfrm>
          <a:off x="107504" y="1337549"/>
          <a:ext cx="9000999" cy="5148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>
                  <a:extLst>
                    <a:ext uri="{9D8B030D-6E8A-4147-A177-3AD203B41FA5}">
                      <a16:colId xmlns:a16="http://schemas.microsoft.com/office/drawing/2014/main" xmlns="" val="363222328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342842254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127840869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351684767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990682561"/>
                    </a:ext>
                  </a:extLst>
                </a:gridCol>
                <a:gridCol w="903102">
                  <a:extLst>
                    <a:ext uri="{9D8B030D-6E8A-4147-A177-3AD203B41FA5}">
                      <a16:colId xmlns:a16="http://schemas.microsoft.com/office/drawing/2014/main" xmlns="" val="3109803313"/>
                    </a:ext>
                  </a:extLst>
                </a:gridCol>
                <a:gridCol w="825089">
                  <a:extLst>
                    <a:ext uri="{9D8B030D-6E8A-4147-A177-3AD203B41FA5}">
                      <a16:colId xmlns:a16="http://schemas.microsoft.com/office/drawing/2014/main" xmlns="" val="2888065694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Before matching (n = 88)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i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i="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After matching (n = 66)</a:t>
                      </a:r>
                      <a:endParaRPr lang="ko-KR" altLang="en-US" sz="1400" b="1" i="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i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i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5693463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Variables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= </a:t>
                      </a:r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48)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VATS</a:t>
                      </a: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</a:t>
                      </a: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</a:t>
                      </a:r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r>
                        <a:rPr lang="en-US" altLang="ko-KR" sz="14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latinLnBrk="1"/>
                      <a:r>
                        <a:rPr lang="en-US" altLang="ko-KR" sz="1400" b="1" i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value</a:t>
                      </a:r>
                      <a:endParaRPr lang="ko-KR" altLang="en-US" sz="1400" b="1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altLang="ko-KR" sz="1400" b="1" dirty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= </a:t>
                      </a:r>
                      <a:r>
                        <a:rPr lang="en-US" altLang="ko-KR" sz="1400" b="1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33)</a:t>
                      </a:r>
                      <a:endParaRPr lang="ko-KR" altLang="en-US" sz="1400" b="1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VATS</a:t>
                      </a: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altLang="ko-KR" sz="1400" b="1" dirty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= </a:t>
                      </a:r>
                      <a:r>
                        <a:rPr lang="en-US" altLang="ko-KR" sz="1400" b="1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r>
                        <a:rPr lang="en-US" altLang="ko-KR" sz="1400" b="1" baseline="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ko-KR" altLang="en-US" sz="1400" b="1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i="1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</a:t>
                      </a:r>
                      <a:r>
                        <a:rPr lang="en-US" altLang="ko-KR" sz="1400" b="1" i="1" dirty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</a:t>
                      </a:r>
                      <a:endParaRPr lang="ko-KR" altLang="en-US" sz="1400" b="1" i="1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68715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Pulmonary</a:t>
                      </a: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complication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(atelectasis, pneumonia, and ARDS)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(33.3)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(22.5)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0.262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(39.4)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(27.3)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0.388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107301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complication, Any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(43.8)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(22.5)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0.036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(51.5)</a:t>
                      </a:r>
                      <a:endParaRPr lang="ko-KR" altLang="en-US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(27.3)</a:t>
                      </a:r>
                      <a:endParaRPr lang="ko-KR" altLang="en-US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i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0.039</a:t>
                      </a:r>
                      <a:endParaRPr lang="ko-KR" altLang="en-US" sz="1400" b="1" i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6077884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Prolonged</a:t>
                      </a: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air leak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(6.3)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(0.0)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0.248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(9.1)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(0.0)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2348815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Atelectasis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(requiring </a:t>
                      </a:r>
                      <a:r>
                        <a:rPr lang="en-US" altLang="ko-KR" sz="14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bronchoscopic</a:t>
                      </a: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toileting)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(12.5)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(10.0)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(18.2)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(12.1)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0.687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370138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Pneumonia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(27.1)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(22.5)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0.621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(30.3)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(27.3)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9448727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ARDS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(6.3)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(2.5)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0.623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(9.1)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(3.0)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0.625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6507169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BPF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(6.3)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(0.0)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0.248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(9.1)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(0.0)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2808473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Empyema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(8.3)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(2.5)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0.371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(9.1)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(3.0)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0.625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9601894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Arrhythmia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(10.4)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(5.0)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0.448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(9.1)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(6.1)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7416607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RLN injury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(4.2)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(5.0)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(6.1)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(6.1)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3083265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4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Chylothorax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(4.2)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(0.0)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0.498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(3.0)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(0.0)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70102393"/>
                  </a:ext>
                </a:extLst>
              </a:tr>
            </a:tbl>
          </a:graphicData>
        </a:graphic>
      </p:graphicFrame>
      <p:sp>
        <p:nvSpPr>
          <p:cNvPr id="5" name="제목 1"/>
          <p:cNvSpPr txBox="1">
            <a:spLocks/>
          </p:cNvSpPr>
          <p:nvPr/>
        </p:nvSpPr>
        <p:spPr>
          <a:xfrm>
            <a:off x="169168" y="0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Results</a:t>
            </a:r>
            <a:endParaRPr lang="ko-KR" altLang="en-US" sz="3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55661" y="2678352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  <a:endParaRPr lang="ko-KR" alt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98792" y="2246389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≥</a:t>
            </a:r>
            <a:endParaRPr lang="ko-KR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07418" y="3175472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≥</a:t>
            </a:r>
            <a:endParaRPr lang="ko-KR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10418" y="3759423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≥</a:t>
            </a:r>
            <a:endParaRPr lang="ko-KR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19044" y="4623519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≥</a:t>
            </a:r>
            <a:endParaRPr lang="ko-KR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22044" y="4983559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≥</a:t>
            </a:r>
            <a:endParaRPr lang="ko-KR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내용 개체 틀 2"/>
          <p:cNvSpPr>
            <a:spLocks noGrp="1"/>
          </p:cNvSpPr>
          <p:nvPr>
            <p:ph idx="1"/>
          </p:nvPr>
        </p:nvSpPr>
        <p:spPr>
          <a:xfrm>
            <a:off x="158824" y="908720"/>
            <a:ext cx="8445624" cy="3600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Early outcomes #2</a:t>
            </a:r>
          </a:p>
        </p:txBody>
      </p:sp>
    </p:spTree>
    <p:extLst>
      <p:ext uri="{BB962C8B-B14F-4D97-AF65-F5344CB8AC3E}">
        <p14:creationId xmlns:p14="http://schemas.microsoft.com/office/powerpoint/2010/main" val="5195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69168" y="1340768"/>
            <a:ext cx="8867328" cy="3888432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en-US" altLang="ko-K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Recently, </a:t>
            </a:r>
            <a:r>
              <a:rPr lang="ko-KR" altLang="ko-KR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VATS </a:t>
            </a:r>
            <a:r>
              <a:rPr lang="ko-KR" altLang="ko-KR" sz="1800" b="1" dirty="0">
                <a:solidFill>
                  <a:srgbClr val="FF0000"/>
                </a:solidFill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approach </a:t>
            </a:r>
            <a:r>
              <a:rPr lang="ko-KR" altLang="ko-KR" sz="1800" b="1" dirty="0">
                <a:solidFill>
                  <a:srgbClr val="222222"/>
                </a:solidFill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has been actively </a:t>
            </a:r>
            <a:r>
              <a:rPr lang="en-US" altLang="ko-KR" sz="1800" b="1" dirty="0" smtClean="0">
                <a:solidFill>
                  <a:srgbClr val="222222"/>
                </a:solidFill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applied</a:t>
            </a:r>
            <a:r>
              <a:rPr lang="ko-KR" altLang="ko-KR" sz="1800" b="1" dirty="0" smtClean="0">
                <a:solidFill>
                  <a:srgbClr val="222222"/>
                </a:solidFill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 </a:t>
            </a:r>
            <a:r>
              <a:rPr lang="ko-KR" altLang="ko-KR" sz="1800" b="1" dirty="0">
                <a:solidFill>
                  <a:srgbClr val="222222"/>
                </a:solidFill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in patients requiring </a:t>
            </a:r>
            <a:r>
              <a:rPr lang="ko-KR" altLang="ko-KR" sz="1800" b="1" dirty="0">
                <a:solidFill>
                  <a:srgbClr val="FF0000"/>
                </a:solidFill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advanced </a:t>
            </a:r>
            <a:r>
              <a:rPr lang="ko-KR" altLang="ko-KR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resection</a:t>
            </a:r>
            <a:r>
              <a:rPr lang="en-US" altLang="ko-KR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 (sleeve lobectomy, and pneumonectomy)</a:t>
            </a:r>
            <a:r>
              <a:rPr lang="en-US" altLang="ko-KR" sz="1800" b="1" dirty="0" smtClean="0">
                <a:solidFill>
                  <a:srgbClr val="222222"/>
                </a:solidFill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 in our hospital.</a:t>
            </a:r>
            <a:endParaRPr lang="en-US" altLang="ko-KR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endParaRPr lang="en-US" altLang="ko-KR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en-US" altLang="ko-K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 selec</a:t>
            </a:r>
            <a:r>
              <a:rPr lang="en-US" altLang="ko-KR" sz="1800" b="1" dirty="0">
                <a:latin typeface="Arial" panose="020B0604020202020204" pitchFamily="34" charset="0"/>
                <a:cs typeface="Arial" panose="020B0604020202020204" pitchFamily="34" charset="0"/>
              </a:rPr>
              <a:t>t patients, </a:t>
            </a:r>
            <a:r>
              <a:rPr lang="en-US" altLang="ko-KR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superior short-term surgical </a:t>
            </a:r>
            <a:r>
              <a:rPr lang="en-US" altLang="ko-KR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 </a:t>
            </a:r>
            <a:r>
              <a:rPr lang="en-US" altLang="ko-KR" sz="1800" b="1" dirty="0">
                <a:latin typeface="Arial" panose="020B0604020202020204" pitchFamily="34" charset="0"/>
                <a:cs typeface="Arial" panose="020B0604020202020204" pitchFamily="34" charset="0"/>
              </a:rPr>
              <a:t>and equal oncological outcomes </a:t>
            </a:r>
            <a:r>
              <a:rPr lang="en-US" altLang="ko-K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1800" b="1" dirty="0">
                <a:latin typeface="Arial" panose="020B0604020202020204" pitchFamily="34" charset="0"/>
                <a:cs typeface="Arial" panose="020B0604020202020204" pitchFamily="34" charset="0"/>
              </a:rPr>
              <a:t>R0 resection, number of dissected LNs, and nodal upstaging </a:t>
            </a:r>
            <a:r>
              <a:rPr lang="en-US" altLang="ko-K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ratio) were </a:t>
            </a:r>
            <a:r>
              <a:rPr lang="en-US" altLang="ko-KR" sz="1800" b="1" dirty="0">
                <a:latin typeface="Arial" panose="020B0604020202020204" pitchFamily="34" charset="0"/>
                <a:cs typeface="Arial" panose="020B0604020202020204" pitchFamily="34" charset="0"/>
              </a:rPr>
              <a:t>achieved with </a:t>
            </a:r>
            <a:r>
              <a:rPr lang="en-US" altLang="ko-KR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VATS approach </a:t>
            </a:r>
            <a:r>
              <a:rPr lang="en-US" altLang="ko-KR" sz="1800" b="1" dirty="0">
                <a:latin typeface="Arial" panose="020B0604020202020204" pitchFamily="34" charset="0"/>
                <a:cs typeface="Arial" panose="020B0604020202020204" pitchFamily="34" charset="0"/>
              </a:rPr>
              <a:t>compared with </a:t>
            </a:r>
            <a:r>
              <a:rPr lang="en-US" altLang="ko-K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Open procedure.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endParaRPr lang="en-US" altLang="ko-KR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en-US" altLang="ko-K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altLang="ko-KR" sz="1800" b="1" dirty="0">
                <a:latin typeface="Arial" panose="020B0604020202020204" pitchFamily="34" charset="0"/>
                <a:cs typeface="Arial" panose="020B0604020202020204" pitchFamily="34" charset="0"/>
              </a:rPr>
              <a:t>technically </a:t>
            </a:r>
            <a:r>
              <a:rPr lang="en-US" altLang="ko-K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feasible, </a:t>
            </a:r>
            <a:r>
              <a:rPr lang="en-US" altLang="ko-KR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VATS </a:t>
            </a:r>
            <a:r>
              <a:rPr lang="en-US" altLang="ko-KR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advanced resection </a:t>
            </a:r>
            <a:r>
              <a:rPr lang="en-US" altLang="ko-K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might improve the early outcomes in selected lung cancer patients. </a:t>
            </a:r>
          </a:p>
          <a:p>
            <a:pPr marL="0" indent="0">
              <a:lnSpc>
                <a:spcPct val="160000"/>
              </a:lnSpc>
              <a:buNone/>
            </a:pPr>
            <a:endParaRPr lang="en-US" altLang="ko-KR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169168" y="0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Conclusion</a:t>
            </a:r>
            <a:endParaRPr lang="ko-KR" altLang="en-US" sz="3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682261"/>
      </p:ext>
    </p:extLst>
  </p:cSld>
  <p:clrMapOvr>
    <a:masterClrMapping/>
  </p:clrMapOvr>
</p:sld>
</file>

<file path=ppt/theme/theme1.xml><?xml version="1.0" encoding="utf-8"?>
<a:theme xmlns:a="http://schemas.openxmlformats.org/drawingml/2006/main" name="52추계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52추계</Template>
  <TotalTime>2717</TotalTime>
  <Words>1134</Words>
  <Application>Microsoft Office PowerPoint</Application>
  <PresentationFormat>화면 슬라이드 쇼(4:3)</PresentationFormat>
  <Paragraphs>351</Paragraphs>
  <Slides>7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4" baseType="lpstr">
      <vt:lpstr>inherit</vt:lpstr>
      <vt:lpstr>맑은 고딕</vt:lpstr>
      <vt:lpstr>Arial</vt:lpstr>
      <vt:lpstr>Franklin Gothic Medium</vt:lpstr>
      <vt:lpstr>Times New Roman</vt:lpstr>
      <vt:lpstr>Wingdings</vt:lpstr>
      <vt:lpstr>52추계</vt:lpstr>
      <vt:lpstr>Title: Early outcomes of VATS advanced resection                      : Pneumonectomy and sleeve lobectomy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outcomes from VATS advanced resection: Pneumonectomy, sleeve lobectomy, and wedge bronchoplasty</dc:title>
  <dc:creator>vmware</dc:creator>
  <cp:lastModifiedBy>전 재현</cp:lastModifiedBy>
  <cp:revision>151</cp:revision>
  <cp:lastPrinted>2020-09-06T22:23:43Z</cp:lastPrinted>
  <dcterms:created xsi:type="dcterms:W3CDTF">2020-08-25T23:04:56Z</dcterms:created>
  <dcterms:modified xsi:type="dcterms:W3CDTF">2020-09-06T22:45:30Z</dcterms:modified>
</cp:coreProperties>
</file>