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3" r:id="rId5"/>
    <p:sldId id="264" r:id="rId6"/>
    <p:sldId id="259" r:id="rId7"/>
    <p:sldId id="260" r:id="rId8"/>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20" userDrawn="1">
          <p15:clr>
            <a:srgbClr val="A4A3A4"/>
          </p15:clr>
        </p15:guide>
        <p15:guide id="2" pos="2880">
          <p15:clr>
            <a:srgbClr val="A4A3A4"/>
          </p15:clr>
        </p15:guide>
        <p15:guide id="3" orient="horz" pos="125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69" autoAdjust="0"/>
    <p:restoredTop sz="94660"/>
  </p:normalViewPr>
  <p:slideViewPr>
    <p:cSldViewPr showGuides="1">
      <p:cViewPr>
        <p:scale>
          <a:sx n="75" d="100"/>
          <a:sy n="75" d="100"/>
        </p:scale>
        <p:origin x="540" y="3114"/>
      </p:cViewPr>
      <p:guideLst>
        <p:guide orient="horz" pos="1020"/>
        <p:guide pos="2880"/>
        <p:guide orient="horz" pos="125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normAutofit/>
          </a:bodyPr>
          <a:lstStyle>
            <a:lvl1pPr>
              <a:defRPr sz="4000" b="1">
                <a:effectLst>
                  <a:outerShdw blurRad="38100" dist="38100" dir="2700000" algn="tl">
                    <a:srgbClr val="000000">
                      <a:alpha val="43137"/>
                    </a:srgbClr>
                  </a:outerShdw>
                </a:effectLst>
              </a:defRPr>
            </a:lvl1pPr>
          </a:lstStyle>
          <a:p>
            <a:r>
              <a:rPr lang="ko-KR" altLang="en-US" dirty="0"/>
              <a:t>마스터 제목 스타일 편집</a:t>
            </a:r>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dirty="0"/>
              <a:t>마스터 부제목 스타일 편집</a:t>
            </a:r>
          </a:p>
        </p:txBody>
      </p:sp>
      <p:sp>
        <p:nvSpPr>
          <p:cNvPr id="4" name="날짜 개체 틀 3"/>
          <p:cNvSpPr>
            <a:spLocks noGrp="1"/>
          </p:cNvSpPr>
          <p:nvPr>
            <p:ph type="dt" sz="half" idx="10"/>
          </p:nvPr>
        </p:nvSpPr>
        <p:spPr/>
        <p:txBody>
          <a:bodyPr/>
          <a:lstStyle/>
          <a:p>
            <a:fld id="{F850D900-04B7-4FEA-91BF-97BCF1F25B41}" type="datetimeFigureOut">
              <a:rPr lang="ko-KR" altLang="en-US" smtClean="0"/>
              <a:pPr/>
              <a:t>2020-09-07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E144DFB8-9DCA-4123-8241-D2B212385B26}" type="slidenum">
              <a:rPr lang="ko-KR" altLang="en-US" smtClean="0"/>
              <a:pPr/>
              <a:t>‹#›</a:t>
            </a:fld>
            <a:endParaRPr lang="ko-KR" altLang="en-US"/>
          </a:p>
        </p:txBody>
      </p:sp>
      <p:pic>
        <p:nvPicPr>
          <p:cNvPr id="1026" name="Picture 2"/>
          <p:cNvPicPr>
            <a:picLocks noChangeAspect="1" noChangeArrowheads="1"/>
          </p:cNvPicPr>
          <p:nvPr userDrawn="1"/>
        </p:nvPicPr>
        <p:blipFill>
          <a:blip r:embed="rId2" cstate="print"/>
          <a:stretch>
            <a:fillRect/>
          </a:stretch>
        </p:blipFill>
        <p:spPr bwMode="auto">
          <a:xfrm>
            <a:off x="5180164" y="0"/>
            <a:ext cx="3963836" cy="9286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30754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16317"/>
            <a:ext cx="4114800" cy="908428"/>
          </a:xfrm>
        </p:spPr>
        <p:txBody>
          <a:bodyPr>
            <a:noAutofit/>
          </a:bodyPr>
          <a:lstStyle>
            <a:lvl1pPr algn="l">
              <a:defRPr sz="3600" b="1">
                <a:effectLst>
                  <a:outerShdw blurRad="38100" dist="38100" dir="2700000" algn="tl">
                    <a:srgbClr val="000000">
                      <a:alpha val="43137"/>
                    </a:srgbClr>
                  </a:outerShdw>
                </a:effectLst>
              </a:defRPr>
            </a:lvl1pPr>
          </a:lstStyle>
          <a:p>
            <a:r>
              <a:rPr lang="ko-KR" altLang="en-US" dirty="0"/>
              <a:t>마스터 제목 스타일 편집</a:t>
            </a:r>
          </a:p>
        </p:txBody>
      </p:sp>
      <p:sp>
        <p:nvSpPr>
          <p:cNvPr id="3" name="내용 개체 틀 2"/>
          <p:cNvSpPr>
            <a:spLocks noGrp="1"/>
          </p:cNvSpPr>
          <p:nvPr>
            <p:ph idx="1"/>
          </p:nvPr>
        </p:nvSpPr>
        <p:spPr>
          <a:xfrm>
            <a:off x="457200" y="1268760"/>
            <a:ext cx="8229600" cy="4968552"/>
          </a:xfrm>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F850D900-04B7-4FEA-91BF-97BCF1F25B41}" type="datetimeFigureOut">
              <a:rPr lang="ko-KR" altLang="en-US" smtClean="0"/>
              <a:pPr/>
              <a:t>2020-09-07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E144DFB8-9DCA-4123-8241-D2B212385B26}" type="slidenum">
              <a:rPr lang="ko-KR" altLang="en-US" smtClean="0"/>
              <a:pPr/>
              <a:t>‹#›</a:t>
            </a:fld>
            <a:endParaRPr lang="ko-KR" altLang="en-US"/>
          </a:p>
        </p:txBody>
      </p:sp>
      <p:pic>
        <p:nvPicPr>
          <p:cNvPr id="8" name="Picture 2"/>
          <p:cNvPicPr>
            <a:picLocks noChangeAspect="1" noChangeArrowheads="1"/>
          </p:cNvPicPr>
          <p:nvPr userDrawn="1"/>
        </p:nvPicPr>
        <p:blipFill>
          <a:blip r:embed="rId2" cstate="print"/>
          <a:stretch>
            <a:fillRect/>
          </a:stretch>
        </p:blipFill>
        <p:spPr bwMode="auto">
          <a:xfrm>
            <a:off x="5180164" y="0"/>
            <a:ext cx="3963836" cy="9286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26881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p>
            <a:fld id="{F850D900-04B7-4FEA-91BF-97BCF1F25B41}" type="datetimeFigureOut">
              <a:rPr lang="ko-KR" altLang="en-US" smtClean="0"/>
              <a:pPr/>
              <a:t>2020-09-07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3453069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F850D900-04B7-4FEA-91BF-97BCF1F25B41}" type="datetimeFigureOut">
              <a:rPr lang="ko-KR" altLang="en-US" smtClean="0"/>
              <a:pPr/>
              <a:t>2020-09-07</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386657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F850D900-04B7-4FEA-91BF-97BCF1F25B41}" type="datetimeFigureOut">
              <a:rPr lang="ko-KR" altLang="en-US" smtClean="0"/>
              <a:pPr/>
              <a:t>2020-09-07</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2070794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F850D900-04B7-4FEA-91BF-97BCF1F25B41}" type="datetimeFigureOut">
              <a:rPr lang="ko-KR" altLang="en-US" smtClean="0"/>
              <a:pPr/>
              <a:t>2020-09-07</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3203720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F850D900-04B7-4FEA-91BF-97BCF1F25B41}" type="datetimeFigureOut">
              <a:rPr lang="ko-KR" altLang="en-US" smtClean="0"/>
              <a:pPr/>
              <a:t>2020-09-07</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4143995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a:t>마스터 제목 스타일 편집</a:t>
            </a:r>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F850D900-04B7-4FEA-91BF-97BCF1F25B41}" type="datetimeFigureOut">
              <a:rPr lang="ko-KR" altLang="en-US" smtClean="0"/>
              <a:pPr/>
              <a:t>2020-09-07</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5679549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a:t>마스터 제목 스타일 편집</a:t>
            </a:r>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F850D900-04B7-4FEA-91BF-97BCF1F25B41}" type="datetimeFigureOut">
              <a:rPr lang="ko-KR" altLang="en-US" smtClean="0"/>
              <a:pPr/>
              <a:t>2020-09-07</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1502169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F850D900-04B7-4FEA-91BF-97BCF1F25B41}" type="datetimeFigureOut">
              <a:rPr lang="ko-KR" altLang="en-US" smtClean="0"/>
              <a:pPr/>
              <a:t>2020-09-07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2526801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F850D900-04B7-4FEA-91BF-97BCF1F25B41}" type="datetimeFigureOut">
              <a:rPr lang="ko-KR" altLang="en-US" smtClean="0"/>
              <a:pPr/>
              <a:t>2020-09-07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3037730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50D900-04B7-4FEA-91BF-97BCF1F25B41}" type="datetimeFigureOut">
              <a:rPr lang="ko-KR" altLang="en-US" smtClean="0"/>
              <a:pPr/>
              <a:t>2020-09-07</a:t>
            </a:fld>
            <a:endParaRPr lang="ko-KR" altLang="en-US"/>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19420626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제목 1"/>
          <p:cNvSpPr>
            <a:spLocks noGrp="1"/>
          </p:cNvSpPr>
          <p:nvPr>
            <p:ph type="ctrTitle"/>
          </p:nvPr>
        </p:nvSpPr>
        <p:spPr>
          <a:xfrm>
            <a:off x="251520" y="2204864"/>
            <a:ext cx="8640960" cy="2088232"/>
          </a:xfrm>
          <a:solidFill>
            <a:schemeClr val="tx1"/>
          </a:solidFill>
        </p:spPr>
        <p:txBody>
          <a:bodyPr>
            <a:noAutofit/>
          </a:bodyPr>
          <a:lstStyle/>
          <a:p>
            <a:pPr>
              <a:lnSpc>
                <a:spcPct val="150000"/>
              </a:lnSpc>
            </a:pPr>
            <a:r>
              <a:rPr lang="en-US" altLang="ko-KR" sz="2400" dirty="0">
                <a:solidFill>
                  <a:schemeClr val="bg1"/>
                </a:solidFill>
                <a:effectLst/>
              </a:rPr>
              <a:t>Unexpected N2 LN metastasis </a:t>
            </a:r>
            <a:br>
              <a:rPr lang="en-US" altLang="ko-KR" sz="2400" dirty="0">
                <a:solidFill>
                  <a:schemeClr val="bg1"/>
                </a:solidFill>
                <a:effectLst/>
              </a:rPr>
            </a:br>
            <a:r>
              <a:rPr lang="en-US" altLang="ko-KR" sz="2400" dirty="0">
                <a:solidFill>
                  <a:schemeClr val="bg1"/>
                </a:solidFill>
                <a:effectLst/>
              </a:rPr>
              <a:t>in early lung adenocarcinoma </a:t>
            </a:r>
            <a:br>
              <a:rPr lang="en-US" altLang="ko-KR" sz="2400" dirty="0">
                <a:solidFill>
                  <a:schemeClr val="bg1"/>
                </a:solidFill>
                <a:effectLst/>
              </a:rPr>
            </a:br>
            <a:r>
              <a:rPr lang="en-US" altLang="ko-KR" sz="2400" dirty="0">
                <a:solidFill>
                  <a:schemeClr val="bg1"/>
                </a:solidFill>
                <a:effectLst/>
              </a:rPr>
              <a:t>without hilar/</a:t>
            </a:r>
            <a:r>
              <a:rPr lang="en-US" altLang="ko-KR" sz="2400" dirty="0" err="1">
                <a:solidFill>
                  <a:schemeClr val="bg1"/>
                </a:solidFill>
                <a:effectLst/>
              </a:rPr>
              <a:t>interlobar</a:t>
            </a:r>
            <a:r>
              <a:rPr lang="en-US" altLang="ko-KR" sz="2400" dirty="0">
                <a:solidFill>
                  <a:schemeClr val="bg1"/>
                </a:solidFill>
                <a:effectLst/>
              </a:rPr>
              <a:t> LN metastasis</a:t>
            </a:r>
            <a:endParaRPr lang="ko-KR" altLang="en-US" sz="2400" dirty="0">
              <a:solidFill>
                <a:schemeClr val="bg1"/>
              </a:solidFill>
            </a:endParaRPr>
          </a:p>
        </p:txBody>
      </p:sp>
      <p:pic>
        <p:nvPicPr>
          <p:cNvPr id="5" name="그림 4" descr="화면 캡처"/>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92280" y="-9108"/>
            <a:ext cx="2051720" cy="727192"/>
          </a:xfrm>
          <a:prstGeom prst="rect">
            <a:avLst/>
          </a:prstGeom>
        </p:spPr>
      </p:pic>
    </p:spTree>
    <p:extLst>
      <p:ext uri="{BB962C8B-B14F-4D97-AF65-F5344CB8AC3E}">
        <p14:creationId xmlns:p14="http://schemas.microsoft.com/office/powerpoint/2010/main" val="40849244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latin typeface="Arial" panose="020B0604020202020204" pitchFamily="34" charset="0"/>
                <a:cs typeface="Arial" panose="020B0604020202020204" pitchFamily="34" charset="0"/>
              </a:rPr>
              <a:t>Purpose</a:t>
            </a:r>
            <a:endParaRPr lang="ko-KR" altLang="en-US" dirty="0">
              <a:latin typeface="Arial" panose="020B0604020202020204" pitchFamily="34" charset="0"/>
              <a:cs typeface="Arial" panose="020B0604020202020204" pitchFamily="34" charset="0"/>
            </a:endParaRPr>
          </a:p>
        </p:txBody>
      </p:sp>
      <p:sp>
        <p:nvSpPr>
          <p:cNvPr id="3" name="내용 개체 틀 2"/>
          <p:cNvSpPr>
            <a:spLocks noGrp="1"/>
          </p:cNvSpPr>
          <p:nvPr>
            <p:ph idx="1"/>
          </p:nvPr>
        </p:nvSpPr>
        <p:spPr>
          <a:xfrm>
            <a:off x="0" y="1268760"/>
            <a:ext cx="9144000" cy="5040560"/>
          </a:xfrm>
        </p:spPr>
        <p:txBody>
          <a:bodyPr anchor="ctr">
            <a:normAutofit/>
          </a:bodyPr>
          <a:lstStyle/>
          <a:p>
            <a:pPr>
              <a:lnSpc>
                <a:spcPct val="250000"/>
              </a:lnSpc>
              <a:buFont typeface="Wingdings" panose="05000000000000000000" pitchFamily="2" charset="2"/>
              <a:buChar char="v"/>
            </a:pPr>
            <a:r>
              <a:rPr lang="en-US" altLang="ko-KR" sz="1800" dirty="0">
                <a:latin typeface="Arial" panose="020B0604020202020204" pitchFamily="34" charset="0"/>
                <a:cs typeface="Arial" panose="020B0604020202020204" pitchFamily="34" charset="0"/>
              </a:rPr>
              <a:t> It has not been widely reported that how </a:t>
            </a:r>
            <a:r>
              <a:rPr lang="en-US" altLang="ko-KR" sz="1800" b="1" u="sng" dirty="0">
                <a:latin typeface="Arial" panose="020B0604020202020204" pitchFamily="34" charset="0"/>
                <a:cs typeface="Arial" panose="020B0604020202020204" pitchFamily="34" charset="0"/>
              </a:rPr>
              <a:t>N2 LN metastasis (N2M)</a:t>
            </a:r>
            <a:r>
              <a:rPr lang="en-US" altLang="ko-KR" sz="1800" dirty="0">
                <a:latin typeface="Arial" panose="020B0604020202020204" pitchFamily="34" charset="0"/>
                <a:cs typeface="Arial" panose="020B0604020202020204" pitchFamily="34" charset="0"/>
              </a:rPr>
              <a:t>, especially </a:t>
            </a:r>
            <a:r>
              <a:rPr lang="en-US" altLang="ko-KR" sz="1800" b="1" u="sng" dirty="0">
                <a:latin typeface="Arial" panose="020B0604020202020204" pitchFamily="34" charset="0"/>
                <a:cs typeface="Arial" panose="020B0604020202020204" pitchFamily="34" charset="0"/>
              </a:rPr>
              <a:t>non-lobe specific LN metastasis (non-LSN2M)</a:t>
            </a:r>
            <a:r>
              <a:rPr lang="en-US" altLang="ko-KR" sz="1800" dirty="0">
                <a:latin typeface="Arial" panose="020B0604020202020204" pitchFamily="34" charset="0"/>
                <a:cs typeface="Arial" panose="020B0604020202020204" pitchFamily="34" charset="0"/>
              </a:rPr>
              <a:t>, manifested in patients with early lung adenocarcinoma (ADC) </a:t>
            </a:r>
            <a:r>
              <a:rPr lang="en-US" altLang="ko-KR" sz="1800" b="1" u="sng" dirty="0">
                <a:latin typeface="Arial" panose="020B0604020202020204" pitchFamily="34" charset="0"/>
                <a:cs typeface="Arial" panose="020B0604020202020204" pitchFamily="34" charset="0"/>
              </a:rPr>
              <a:t>not accompanying hilar/</a:t>
            </a:r>
            <a:r>
              <a:rPr lang="en-US" altLang="ko-KR" sz="1800" b="1" u="sng" dirty="0" err="1">
                <a:latin typeface="Arial" panose="020B0604020202020204" pitchFamily="34" charset="0"/>
                <a:cs typeface="Arial" panose="020B0604020202020204" pitchFamily="34" charset="0"/>
              </a:rPr>
              <a:t>interlobar</a:t>
            </a:r>
            <a:r>
              <a:rPr lang="en-US" altLang="ko-KR" sz="1800" b="1" u="sng" dirty="0">
                <a:latin typeface="Arial" panose="020B0604020202020204" pitchFamily="34" charset="0"/>
                <a:cs typeface="Arial" panose="020B0604020202020204" pitchFamily="34" charset="0"/>
              </a:rPr>
              <a:t> LN metastasis</a:t>
            </a:r>
            <a:r>
              <a:rPr lang="en-US" altLang="ko-KR" sz="1800" dirty="0">
                <a:latin typeface="Arial" panose="020B0604020202020204" pitchFamily="34" charset="0"/>
                <a:cs typeface="Arial" panose="020B0604020202020204" pitchFamily="34" charset="0"/>
              </a:rPr>
              <a:t>. </a:t>
            </a:r>
          </a:p>
          <a:p>
            <a:pPr>
              <a:lnSpc>
                <a:spcPct val="250000"/>
              </a:lnSpc>
            </a:pPr>
            <a:endParaRPr lang="en-US" altLang="ko-KR" sz="1800" dirty="0">
              <a:latin typeface="Arial" panose="020B0604020202020204" pitchFamily="34" charset="0"/>
              <a:cs typeface="Arial" panose="020B0604020202020204" pitchFamily="34" charset="0"/>
            </a:endParaRPr>
          </a:p>
          <a:p>
            <a:pPr>
              <a:lnSpc>
                <a:spcPct val="250000"/>
              </a:lnSpc>
              <a:buFont typeface="Wingdings" panose="05000000000000000000" pitchFamily="2" charset="2"/>
              <a:buChar char="v"/>
            </a:pPr>
            <a:r>
              <a:rPr lang="en-US" altLang="ko-KR" sz="1800" dirty="0">
                <a:latin typeface="Arial" panose="020B0604020202020204" pitchFamily="34" charset="0"/>
                <a:cs typeface="Arial" panose="020B0604020202020204" pitchFamily="34" charset="0"/>
              </a:rPr>
              <a:t> The purpose of our study was to investigate the variables affecting </a:t>
            </a:r>
            <a:r>
              <a:rPr lang="en-US" altLang="ko-KR" sz="1800" b="1" u="sng" dirty="0">
                <a:latin typeface="Arial" panose="020B0604020202020204" pitchFamily="34" charset="0"/>
                <a:cs typeface="Arial" panose="020B0604020202020204" pitchFamily="34" charset="0"/>
              </a:rPr>
              <a:t>N2M</a:t>
            </a:r>
            <a:r>
              <a:rPr lang="en-US" altLang="ko-KR" sz="1800" dirty="0">
                <a:latin typeface="Arial" panose="020B0604020202020204" pitchFamily="34" charset="0"/>
                <a:cs typeface="Arial" panose="020B0604020202020204" pitchFamily="34" charset="0"/>
              </a:rPr>
              <a:t> and </a:t>
            </a:r>
            <a:r>
              <a:rPr lang="en-US" altLang="ko-KR" sz="1800" b="1" u="sng" dirty="0">
                <a:latin typeface="Arial" panose="020B0604020202020204" pitchFamily="34" charset="0"/>
                <a:cs typeface="Arial" panose="020B0604020202020204" pitchFamily="34" charset="0"/>
              </a:rPr>
              <a:t>non-LSN2M</a:t>
            </a:r>
            <a:r>
              <a:rPr lang="en-US" altLang="ko-KR" sz="1800" dirty="0">
                <a:latin typeface="Arial" panose="020B0604020202020204" pitchFamily="34" charset="0"/>
                <a:cs typeface="Arial" panose="020B0604020202020204" pitchFamily="34" charset="0"/>
              </a:rPr>
              <a:t> in </a:t>
            </a:r>
            <a:r>
              <a:rPr lang="en-US" altLang="ko-KR" sz="1800" b="1" u="sng" dirty="0">
                <a:latin typeface="Arial" panose="020B0604020202020204" pitchFamily="34" charset="0"/>
                <a:cs typeface="Arial" panose="020B0604020202020204" pitchFamily="34" charset="0"/>
              </a:rPr>
              <a:t>early ADC without hilar/</a:t>
            </a:r>
            <a:r>
              <a:rPr lang="en-US" altLang="ko-KR" sz="1800" b="1" u="sng" dirty="0" err="1">
                <a:latin typeface="Arial" panose="020B0604020202020204" pitchFamily="34" charset="0"/>
                <a:cs typeface="Arial" panose="020B0604020202020204" pitchFamily="34" charset="0"/>
              </a:rPr>
              <a:t>interlobar</a:t>
            </a:r>
            <a:r>
              <a:rPr lang="en-US" altLang="ko-KR" sz="1800" b="1" u="sng" dirty="0">
                <a:latin typeface="Arial" panose="020B0604020202020204" pitchFamily="34" charset="0"/>
                <a:cs typeface="Arial" panose="020B0604020202020204" pitchFamily="34" charset="0"/>
              </a:rPr>
              <a:t> LN metastasis</a:t>
            </a:r>
            <a:r>
              <a:rPr lang="en-US" altLang="ko-KR" sz="1800" dirty="0">
                <a:latin typeface="Arial" panose="020B0604020202020204" pitchFamily="34" charset="0"/>
                <a:cs typeface="Arial" panose="020B0604020202020204" pitchFamily="34" charset="0"/>
              </a:rPr>
              <a:t>. </a:t>
            </a:r>
            <a:endParaRPr lang="ko-KR" altLang="en-US" sz="1800" dirty="0">
              <a:latin typeface="Arial" panose="020B0604020202020204" pitchFamily="34" charset="0"/>
              <a:cs typeface="Arial" panose="020B0604020202020204" pitchFamily="34" charset="0"/>
            </a:endParaRPr>
          </a:p>
        </p:txBody>
      </p:sp>
      <p:pic>
        <p:nvPicPr>
          <p:cNvPr id="4" name="그림 3" descr="화면 캡처"/>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92280" y="-9108"/>
            <a:ext cx="2051720" cy="727192"/>
          </a:xfrm>
          <a:prstGeom prst="rect">
            <a:avLst/>
          </a:prstGeom>
        </p:spPr>
      </p:pic>
    </p:spTree>
    <p:extLst>
      <p:ext uri="{BB962C8B-B14F-4D97-AF65-F5344CB8AC3E}">
        <p14:creationId xmlns:p14="http://schemas.microsoft.com/office/powerpoint/2010/main" val="33570158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sz="3200" dirty="0">
                <a:latin typeface="Arial" panose="020B0604020202020204" pitchFamily="34" charset="0"/>
                <a:cs typeface="Arial" panose="020B0604020202020204" pitchFamily="34" charset="0"/>
              </a:rPr>
              <a:t>Methods</a:t>
            </a:r>
            <a:endParaRPr lang="ko-KR" altLang="en-US" sz="3200"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49BDBDD6-CDC9-465B-87C4-FBA465B1386F}"/>
              </a:ext>
            </a:extLst>
          </p:cNvPr>
          <p:cNvSpPr txBox="1"/>
          <p:nvPr/>
        </p:nvSpPr>
        <p:spPr>
          <a:xfrm>
            <a:off x="71202" y="6248008"/>
            <a:ext cx="9001596" cy="276999"/>
          </a:xfrm>
          <a:prstGeom prst="rect">
            <a:avLst/>
          </a:prstGeom>
          <a:solidFill>
            <a:schemeClr val="tx1"/>
          </a:solidFill>
        </p:spPr>
        <p:txBody>
          <a:bodyPr wrap="square" rtlCol="0">
            <a:spAutoFit/>
          </a:bodyPr>
          <a:lstStyle/>
          <a:p>
            <a:r>
              <a:rPr lang="en-US" altLang="ko-KR" sz="1200" b="1" dirty="0">
                <a:solidFill>
                  <a:schemeClr val="bg1"/>
                </a:solidFill>
                <a:latin typeface="Arial" panose="020B0604020202020204" pitchFamily="34" charset="0"/>
                <a:cs typeface="Arial" panose="020B0604020202020204" pitchFamily="34" charset="0"/>
              </a:rPr>
              <a:t>Figure 1. Study flow diagram.</a:t>
            </a:r>
            <a:endParaRPr lang="ko-KR" altLang="en-US" sz="1200" b="1" dirty="0">
              <a:solidFill>
                <a:schemeClr val="bg1"/>
              </a:solidFill>
              <a:latin typeface="Arial" panose="020B0604020202020204" pitchFamily="34" charset="0"/>
              <a:cs typeface="Arial" panose="020B0604020202020204" pitchFamily="34" charset="0"/>
            </a:endParaRPr>
          </a:p>
        </p:txBody>
      </p:sp>
      <p:pic>
        <p:nvPicPr>
          <p:cNvPr id="28" name="그림 27" descr="화면 캡처"/>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92280" y="-9108"/>
            <a:ext cx="2051720" cy="727192"/>
          </a:xfrm>
          <a:prstGeom prst="rect">
            <a:avLst/>
          </a:prstGeom>
        </p:spPr>
      </p:pic>
      <p:pic>
        <p:nvPicPr>
          <p:cNvPr id="3" name="그림 2">
            <a:extLst>
              <a:ext uri="{FF2B5EF4-FFF2-40B4-BE49-F238E27FC236}">
                <a16:creationId xmlns:a16="http://schemas.microsoft.com/office/drawing/2014/main" id="{6E2ABB5D-B885-4197-8B44-537863A066E0}"/>
              </a:ext>
            </a:extLst>
          </p:cNvPr>
          <p:cNvPicPr>
            <a:picLocks noChangeAspect="1"/>
          </p:cNvPicPr>
          <p:nvPr/>
        </p:nvPicPr>
        <p:blipFill>
          <a:blip r:embed="rId3"/>
          <a:stretch>
            <a:fillRect/>
          </a:stretch>
        </p:blipFill>
        <p:spPr>
          <a:xfrm>
            <a:off x="75500" y="1227894"/>
            <a:ext cx="9001596" cy="4855633"/>
          </a:xfrm>
          <a:prstGeom prst="rect">
            <a:avLst/>
          </a:prstGeom>
        </p:spPr>
      </p:pic>
    </p:spTree>
    <p:extLst>
      <p:ext uri="{BB962C8B-B14F-4D97-AF65-F5344CB8AC3E}">
        <p14:creationId xmlns:p14="http://schemas.microsoft.com/office/powerpoint/2010/main" val="4137352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latin typeface="Arial" panose="020B0604020202020204" pitchFamily="34" charset="0"/>
                <a:cs typeface="Arial" panose="020B0604020202020204" pitchFamily="34" charset="0"/>
              </a:rPr>
              <a:t>Results</a:t>
            </a:r>
            <a:endParaRPr lang="ko-KR" altLang="en-US" dirty="0">
              <a:latin typeface="Arial" panose="020B0604020202020204" pitchFamily="34" charset="0"/>
              <a:cs typeface="Arial" panose="020B0604020202020204" pitchFamily="34" charset="0"/>
            </a:endParaRPr>
          </a:p>
        </p:txBody>
      </p:sp>
      <p:graphicFrame>
        <p:nvGraphicFramePr>
          <p:cNvPr id="3" name="표 2"/>
          <p:cNvGraphicFramePr>
            <a:graphicFrameLocks noGrp="1"/>
          </p:cNvGraphicFramePr>
          <p:nvPr>
            <p:extLst>
              <p:ext uri="{D42A27DB-BD31-4B8C-83A1-F6EECF244321}">
                <p14:modId xmlns:p14="http://schemas.microsoft.com/office/powerpoint/2010/main" val="2225124736"/>
              </p:ext>
            </p:extLst>
          </p:nvPr>
        </p:nvGraphicFramePr>
        <p:xfrm>
          <a:off x="384619" y="2001342"/>
          <a:ext cx="8374761" cy="4163962"/>
        </p:xfrm>
        <a:graphic>
          <a:graphicData uri="http://schemas.openxmlformats.org/drawingml/2006/table">
            <a:tbl>
              <a:tblPr firstRow="1" firstCol="1" bandRow="1"/>
              <a:tblGrid>
                <a:gridCol w="2520000">
                  <a:extLst>
                    <a:ext uri="{9D8B030D-6E8A-4147-A177-3AD203B41FA5}">
                      <a16:colId xmlns:a16="http://schemas.microsoft.com/office/drawing/2014/main" val="20000"/>
                    </a:ext>
                  </a:extLst>
                </a:gridCol>
                <a:gridCol w="2106048">
                  <a:extLst>
                    <a:ext uri="{9D8B030D-6E8A-4147-A177-3AD203B41FA5}">
                      <a16:colId xmlns:a16="http://schemas.microsoft.com/office/drawing/2014/main" val="20001"/>
                    </a:ext>
                  </a:extLst>
                </a:gridCol>
                <a:gridCol w="792000">
                  <a:extLst>
                    <a:ext uri="{9D8B030D-6E8A-4147-A177-3AD203B41FA5}">
                      <a16:colId xmlns:a16="http://schemas.microsoft.com/office/drawing/2014/main" val="20002"/>
                    </a:ext>
                  </a:extLst>
                </a:gridCol>
                <a:gridCol w="83050">
                  <a:extLst>
                    <a:ext uri="{9D8B030D-6E8A-4147-A177-3AD203B41FA5}">
                      <a16:colId xmlns:a16="http://schemas.microsoft.com/office/drawing/2014/main" val="20003"/>
                    </a:ext>
                  </a:extLst>
                </a:gridCol>
                <a:gridCol w="2081663">
                  <a:extLst>
                    <a:ext uri="{9D8B030D-6E8A-4147-A177-3AD203B41FA5}">
                      <a16:colId xmlns:a16="http://schemas.microsoft.com/office/drawing/2014/main" val="20004"/>
                    </a:ext>
                  </a:extLst>
                </a:gridCol>
                <a:gridCol w="792000">
                  <a:extLst>
                    <a:ext uri="{9D8B030D-6E8A-4147-A177-3AD203B41FA5}">
                      <a16:colId xmlns:a16="http://schemas.microsoft.com/office/drawing/2014/main" val="20005"/>
                    </a:ext>
                  </a:extLst>
                </a:gridCol>
              </a:tblGrid>
              <a:tr h="432000">
                <a:tc gridSpan="6">
                  <a:txBody>
                    <a:bodyPr/>
                    <a:lstStyle/>
                    <a:p>
                      <a:pPr algn="just" latinLnBrk="1">
                        <a:lnSpc>
                          <a:spcPct val="150000"/>
                        </a:lnSpc>
                        <a:spcAft>
                          <a:spcPts val="0"/>
                        </a:spcAft>
                      </a:pPr>
                      <a:r>
                        <a:rPr lang="en-US" altLang="ko-KR" sz="1400" b="1" dirty="0">
                          <a:solidFill>
                            <a:schemeClr val="bg1"/>
                          </a:solidFill>
                          <a:effectLst/>
                          <a:latin typeface="Arial" panose="020B0604020202020204" pitchFamily="34" charset="0"/>
                          <a:ea typeface="굴림" panose="020B0600000101010101" pitchFamily="50" charset="-127"/>
                          <a:cs typeface="Arial" panose="020B0604020202020204" pitchFamily="34" charset="0"/>
                        </a:rPr>
                        <a:t> Table 1. Risk</a:t>
                      </a:r>
                      <a:r>
                        <a:rPr lang="en-US" altLang="ko-KR" sz="1400" b="1" baseline="0" dirty="0">
                          <a:solidFill>
                            <a:schemeClr val="bg1"/>
                          </a:solidFill>
                          <a:effectLst/>
                          <a:latin typeface="Arial" panose="020B0604020202020204" pitchFamily="34" charset="0"/>
                          <a:ea typeface="굴림" panose="020B0600000101010101" pitchFamily="50" charset="-127"/>
                          <a:cs typeface="Arial" panose="020B0604020202020204" pitchFamily="34" charset="0"/>
                        </a:rPr>
                        <a:t> analysis for the N2 metastasis in study group.</a:t>
                      </a:r>
                      <a:endParaRPr lang="ko-KR" sz="1400" b="1" dirty="0">
                        <a:solidFill>
                          <a:schemeClr val="bg1"/>
                        </a:solidFill>
                        <a:effectLst/>
                        <a:latin typeface="Arial" panose="020B0604020202020204" pitchFamily="34" charset="0"/>
                        <a:ea typeface="굴림" panose="020B0600000101010101" pitchFamily="50" charset="-127"/>
                        <a:cs typeface="Arial" panose="020B0604020202020204" pitchFamily="34" charset="0"/>
                      </a:endParaRPr>
                    </a:p>
                  </a:txBody>
                  <a:tcPr marL="17780" marR="0" marT="0" marB="0" anchor="ctr">
                    <a:lnL>
                      <a:noFill/>
                    </a:lnL>
                    <a:lnR w="28575"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a:noFill/>
                    </a:lnB>
                    <a:solidFill>
                      <a:schemeClr val="tx1"/>
                    </a:solidFill>
                  </a:tcPr>
                </a:tc>
                <a:tc hMerge="1">
                  <a:txBody>
                    <a:bodyPr/>
                    <a:lstStyle/>
                    <a:p>
                      <a:pPr algn="just" latinLnBrk="0">
                        <a:lnSpc>
                          <a:spcPct val="107000"/>
                        </a:lnSpc>
                        <a:spcAft>
                          <a:spcPts val="0"/>
                        </a:spcAft>
                      </a:pPr>
                      <a:endParaRPr lang="ko-KR" sz="1400" b="1"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28575" cap="flat" cmpd="sng" algn="ctr">
                      <a:solidFill>
                        <a:srgbClr val="FFFFFF"/>
                      </a:solidFill>
                      <a:prstDash val="solid"/>
                      <a:round/>
                      <a:headEnd type="none" w="med" len="med"/>
                      <a:tailEnd type="none" w="med" len="med"/>
                    </a:lnL>
                    <a:lnR>
                      <a:noFill/>
                    </a:lnR>
                    <a:lnT w="12700" cap="flat" cmpd="sng" algn="ctr">
                      <a:noFill/>
                      <a:prstDash val="solid"/>
                      <a:round/>
                      <a:headEnd type="none" w="med" len="med"/>
                      <a:tailEnd type="none" w="med" len="med"/>
                    </a:lnT>
                    <a:lnB>
                      <a:noFill/>
                    </a:lnB>
                    <a:solidFill>
                      <a:schemeClr val="tx1"/>
                    </a:solidFill>
                  </a:tcPr>
                </a:tc>
                <a:tc hMerge="1">
                  <a:txBody>
                    <a:bodyPr/>
                    <a:lstStyle/>
                    <a:p>
                      <a:pPr algn="just" latinLnBrk="0">
                        <a:lnSpc>
                          <a:spcPct val="107000"/>
                        </a:lnSpc>
                        <a:spcAft>
                          <a:spcPts val="0"/>
                        </a:spcAft>
                      </a:pPr>
                      <a:endParaRPr lang="ko-KR" sz="1400" b="1"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a:noFill/>
                    </a:lnL>
                    <a:lnR>
                      <a:noFill/>
                    </a:lnR>
                    <a:lnT w="12700" cap="flat" cmpd="sng" algn="ctr">
                      <a:noFill/>
                      <a:prstDash val="solid"/>
                      <a:round/>
                      <a:headEnd type="none" w="med" len="med"/>
                      <a:tailEnd type="none" w="med" len="med"/>
                    </a:lnT>
                    <a:lnB>
                      <a:noFill/>
                    </a:lnB>
                    <a:solidFill>
                      <a:schemeClr val="tx1"/>
                    </a:solidFill>
                  </a:tcPr>
                </a:tc>
                <a:tc hMerge="1">
                  <a:txBody>
                    <a:bodyPr/>
                    <a:lstStyle/>
                    <a:p>
                      <a:pPr latinLnBrk="1"/>
                      <a:endParaRPr lang="ko-KR" altLang="en-US"/>
                    </a:p>
                  </a:txBody>
                  <a:tcPr/>
                </a:tc>
                <a:tc hMerge="1">
                  <a:txBody>
                    <a:bodyPr/>
                    <a:lstStyle/>
                    <a:p>
                      <a:pPr algn="just" latinLnBrk="0">
                        <a:lnSpc>
                          <a:spcPct val="107000"/>
                        </a:lnSpc>
                        <a:spcAft>
                          <a:spcPts val="0"/>
                        </a:spcAft>
                      </a:pPr>
                      <a:endParaRPr lang="ko-KR" sz="1400" b="1"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a:noFill/>
                    </a:lnL>
                    <a:lnR>
                      <a:noFill/>
                    </a:lnR>
                    <a:lnT w="12700" cap="flat" cmpd="sng" algn="ctr">
                      <a:noFill/>
                      <a:prstDash val="solid"/>
                      <a:round/>
                      <a:headEnd type="none" w="med" len="med"/>
                      <a:tailEnd type="none" w="med" len="med"/>
                    </a:lnT>
                    <a:lnB>
                      <a:noFill/>
                    </a:lnB>
                    <a:solidFill>
                      <a:schemeClr val="tx1"/>
                    </a:solidFill>
                  </a:tcPr>
                </a:tc>
                <a:tc hMerge="1">
                  <a:txBody>
                    <a:bodyPr/>
                    <a:lstStyle/>
                    <a:p>
                      <a:pPr algn="just" latinLnBrk="0">
                        <a:lnSpc>
                          <a:spcPct val="107000"/>
                        </a:lnSpc>
                        <a:spcAft>
                          <a:spcPts val="0"/>
                        </a:spcAft>
                      </a:pPr>
                      <a:endParaRPr lang="ko-KR" sz="1400" b="1"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a:noFill/>
                    </a:lnL>
                    <a:lnR w="28575"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a:noFill/>
                    </a:lnB>
                    <a:solidFill>
                      <a:schemeClr val="tx1"/>
                    </a:solidFill>
                  </a:tcPr>
                </a:tc>
                <a:extLst>
                  <a:ext uri="{0D108BD9-81ED-4DB2-BD59-A6C34878D82A}">
                    <a16:rowId xmlns:a16="http://schemas.microsoft.com/office/drawing/2014/main" val="10000"/>
                  </a:ext>
                </a:extLst>
              </a:tr>
              <a:tr h="432000">
                <a:tc>
                  <a:txBody>
                    <a:bodyPr/>
                    <a:lstStyle/>
                    <a:p>
                      <a:pPr algn="just" latinLnBrk="1">
                        <a:lnSpc>
                          <a:spcPct val="150000"/>
                        </a:lnSpc>
                        <a:spcAft>
                          <a:spcPts val="0"/>
                        </a:spcAft>
                      </a:pPr>
                      <a:endParaRPr lang="ko-KR" sz="1400" dirty="0">
                        <a:solidFill>
                          <a:srgbClr val="FF0000"/>
                        </a:solidFill>
                        <a:effectLst/>
                        <a:latin typeface="Arial" panose="020B0604020202020204" pitchFamily="34" charset="0"/>
                        <a:ea typeface="굴림" panose="020B0600000101010101" pitchFamily="50" charset="-127"/>
                        <a:cs typeface="Arial" panose="020B0604020202020204" pitchFamily="34" charset="0"/>
                      </a:endParaRPr>
                    </a:p>
                  </a:txBody>
                  <a:tcPr marL="17780" marR="0" marT="0" marB="0" anchor="ctr">
                    <a:lnL>
                      <a:noFill/>
                    </a:lnL>
                    <a:lnR w="28575"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a:noFill/>
                    </a:lnB>
                  </a:tcPr>
                </a:tc>
                <a:tc gridSpan="2">
                  <a:txBody>
                    <a:bodyPr/>
                    <a:lstStyle/>
                    <a:p>
                      <a:pPr algn="just" latinLnBrk="0">
                        <a:lnSpc>
                          <a:spcPct val="107000"/>
                        </a:lnSpc>
                        <a:spcAft>
                          <a:spcPts val="0"/>
                        </a:spcAft>
                      </a:pPr>
                      <a:r>
                        <a:rPr lang="en-US" altLang="ko-KR" sz="1400" b="1" kern="100" dirty="0">
                          <a:effectLst/>
                          <a:latin typeface="Arial" panose="020B0604020202020204" pitchFamily="34" charset="0"/>
                          <a:ea typeface="맑은 고딕" panose="020B0503020000020004" pitchFamily="50" charset="-127"/>
                          <a:cs typeface="Arial" panose="020B0604020202020204" pitchFamily="34" charset="0"/>
                        </a:rPr>
                        <a:t>Pre-OP</a:t>
                      </a:r>
                      <a:r>
                        <a:rPr lang="en-US" altLang="ko-KR" sz="1400" b="1" kern="100" baseline="0" dirty="0">
                          <a:effectLst/>
                          <a:latin typeface="Arial" panose="020B0604020202020204" pitchFamily="34" charset="0"/>
                          <a:ea typeface="맑은 고딕" panose="020B0503020000020004" pitchFamily="50" charset="-127"/>
                          <a:cs typeface="Arial" panose="020B0604020202020204" pitchFamily="34" charset="0"/>
                        </a:rPr>
                        <a:t> variables</a:t>
                      </a:r>
                      <a:endParaRPr lang="ko-KR" sz="1400" b="1"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28575" cap="flat" cmpd="sng" algn="ctr">
                      <a:solidFill>
                        <a:srgbClr val="FFFFFF"/>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just" latinLnBrk="0">
                        <a:lnSpc>
                          <a:spcPct val="107000"/>
                        </a:lnSpc>
                        <a:spcAft>
                          <a:spcPts val="0"/>
                        </a:spcAft>
                      </a:pPr>
                      <a:endParaRPr lang="ko-KR" sz="1400" b="1"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latinLnBrk="0">
                        <a:lnSpc>
                          <a:spcPct val="107000"/>
                        </a:lnSpc>
                        <a:spcAft>
                          <a:spcPts val="0"/>
                        </a:spcAft>
                      </a:pPr>
                      <a:endParaRPr lang="ko-KR" sz="1400" b="1"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gridSpan="2">
                  <a:txBody>
                    <a:bodyPr/>
                    <a:lstStyle/>
                    <a:p>
                      <a:pPr algn="just" latinLnBrk="0">
                        <a:lnSpc>
                          <a:spcPct val="107000"/>
                        </a:lnSpc>
                        <a:spcAft>
                          <a:spcPts val="0"/>
                        </a:spcAft>
                      </a:pPr>
                      <a:r>
                        <a:rPr lang="en-US" altLang="ko-KR" sz="1400" b="1" kern="100" dirty="0">
                          <a:effectLst/>
                          <a:latin typeface="Arial" panose="020B0604020202020204" pitchFamily="34" charset="0"/>
                          <a:ea typeface="맑은 고딕" panose="020B0503020000020004" pitchFamily="50" charset="-127"/>
                          <a:cs typeface="Arial" panose="020B0604020202020204" pitchFamily="34" charset="0"/>
                        </a:rPr>
                        <a:t>All variables</a:t>
                      </a:r>
                      <a:endParaRPr lang="ko-KR" sz="1400" b="1"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a:noFill/>
                    </a:lnL>
                    <a:lnR w="28575"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just" latinLnBrk="0">
                        <a:lnSpc>
                          <a:spcPct val="107000"/>
                        </a:lnSpc>
                        <a:spcAft>
                          <a:spcPts val="0"/>
                        </a:spcAft>
                      </a:pPr>
                      <a:endParaRPr lang="ko-KR" sz="1400" b="1"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a:noFill/>
                    </a:lnL>
                    <a:lnR w="28575"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32000">
                <a:tc>
                  <a:txBody>
                    <a:bodyPr/>
                    <a:lstStyle/>
                    <a:p>
                      <a:pPr algn="just" latinLnBrk="1">
                        <a:lnSpc>
                          <a:spcPct val="150000"/>
                        </a:lnSpc>
                        <a:spcAft>
                          <a:spcPts val="0"/>
                        </a:spcAft>
                      </a:pPr>
                      <a:endParaRPr lang="ko-KR" sz="1400" dirty="0">
                        <a:solidFill>
                          <a:srgbClr val="FF0000"/>
                        </a:solidFill>
                        <a:effectLst/>
                        <a:latin typeface="Arial" panose="020B0604020202020204" pitchFamily="34" charset="0"/>
                        <a:ea typeface="굴림" panose="020B0600000101010101" pitchFamily="50" charset="-127"/>
                        <a:cs typeface="Arial" panose="020B0604020202020204" pitchFamily="34" charset="0"/>
                      </a:endParaRPr>
                    </a:p>
                  </a:txBody>
                  <a:tcPr marL="17780" marR="0" marT="0" marB="0" anchor="ctr">
                    <a:lnL>
                      <a:noFill/>
                    </a:lnL>
                    <a:lnR w="28575"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latinLnBrk="0">
                        <a:lnSpc>
                          <a:spcPct val="107000"/>
                        </a:lnSpc>
                        <a:spcAft>
                          <a:spcPts val="0"/>
                        </a:spcAft>
                      </a:pPr>
                      <a:r>
                        <a:rPr lang="en-US" altLang="ko-KR" sz="1400" b="1" i="0" kern="100" dirty="0">
                          <a:effectLst/>
                          <a:latin typeface="Arial" panose="020B0604020202020204" pitchFamily="34" charset="0"/>
                          <a:ea typeface="맑은 고딕" panose="020B0503020000020004" pitchFamily="50" charset="-127"/>
                          <a:cs typeface="Arial" panose="020B0604020202020204" pitchFamily="34" charset="0"/>
                        </a:rPr>
                        <a:t>Adjusted OR (95% CI)</a:t>
                      </a:r>
                      <a:endParaRPr lang="ko-KR" sz="1400" b="1" i="0"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28575" cap="flat" cmpd="sng" algn="ctr">
                      <a:solidFill>
                        <a:srgbClr val="FFFFFF"/>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latinLnBrk="0">
                        <a:lnSpc>
                          <a:spcPct val="107000"/>
                        </a:lnSpc>
                        <a:spcAft>
                          <a:spcPts val="0"/>
                        </a:spcAft>
                      </a:pPr>
                      <a:r>
                        <a:rPr lang="en-US" altLang="ko-KR" sz="1400" b="1" i="1" kern="100" dirty="0">
                          <a:effectLst/>
                          <a:latin typeface="Arial" panose="020B0604020202020204" pitchFamily="34" charset="0"/>
                          <a:ea typeface="맑은 고딕" panose="020B0503020000020004" pitchFamily="50" charset="-127"/>
                          <a:cs typeface="Arial" panose="020B0604020202020204" pitchFamily="34" charset="0"/>
                        </a:rPr>
                        <a:t>P</a:t>
                      </a:r>
                      <a:endParaRPr lang="ko-KR" sz="1400" b="1" i="1"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latinLnBrk="0">
                        <a:lnSpc>
                          <a:spcPct val="107000"/>
                        </a:lnSpc>
                        <a:spcAft>
                          <a:spcPts val="0"/>
                        </a:spcAft>
                      </a:pPr>
                      <a:endParaRPr lang="ko-KR" sz="1400" b="0"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just" latinLnBrk="0">
                        <a:lnSpc>
                          <a:spcPct val="107000"/>
                        </a:lnSpc>
                        <a:spcAft>
                          <a:spcPts val="0"/>
                        </a:spcAft>
                      </a:pPr>
                      <a:r>
                        <a:rPr lang="en-US" altLang="ko-KR" sz="1400" b="1" i="0" kern="100" dirty="0">
                          <a:effectLst/>
                          <a:latin typeface="Arial" panose="020B0604020202020204" pitchFamily="34" charset="0"/>
                          <a:ea typeface="맑은 고딕" panose="020B0503020000020004" pitchFamily="50" charset="-127"/>
                          <a:cs typeface="Arial" panose="020B0604020202020204" pitchFamily="34" charset="0"/>
                        </a:rPr>
                        <a:t>Adjusted OR (95% CI)</a:t>
                      </a:r>
                      <a:endParaRPr lang="ko-KR" sz="1400" b="1" i="0"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latinLnBrk="0">
                        <a:lnSpc>
                          <a:spcPct val="107000"/>
                        </a:lnSpc>
                        <a:spcAft>
                          <a:spcPts val="0"/>
                        </a:spcAft>
                      </a:pPr>
                      <a:r>
                        <a:rPr lang="en-US" altLang="ko-KR" sz="1400" b="1" i="1" kern="100" dirty="0">
                          <a:effectLst/>
                          <a:latin typeface="Arial" panose="020B0604020202020204" pitchFamily="34" charset="0"/>
                          <a:ea typeface="맑은 고딕" panose="020B0503020000020004" pitchFamily="50" charset="-127"/>
                          <a:cs typeface="Arial" panose="020B0604020202020204" pitchFamily="34" charset="0"/>
                        </a:rPr>
                        <a:t>P</a:t>
                      </a:r>
                      <a:endParaRPr lang="ko-KR" sz="1400" b="1" i="1"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a:noFill/>
                    </a:lnL>
                    <a:lnR w="28575"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32000">
                <a:tc>
                  <a:txBody>
                    <a:bodyPr/>
                    <a:lstStyle/>
                    <a:p>
                      <a:pPr algn="just" latinLnBrk="1">
                        <a:lnSpc>
                          <a:spcPct val="150000"/>
                        </a:lnSpc>
                        <a:spcAft>
                          <a:spcPts val="0"/>
                        </a:spcAft>
                      </a:pPr>
                      <a:r>
                        <a:rPr lang="en-US" sz="1400" b="1" dirty="0">
                          <a:solidFill>
                            <a:srgbClr val="FF0000"/>
                          </a:solidFill>
                          <a:effectLst/>
                          <a:latin typeface="Arial" panose="020B0604020202020204" pitchFamily="34" charset="0"/>
                          <a:ea typeface="Arial Unicode MS" panose="020B0604020202020204" pitchFamily="50" charset="-127"/>
                          <a:cs typeface="Arial" panose="020B0604020202020204" pitchFamily="34" charset="0"/>
                        </a:rPr>
                        <a:t> </a:t>
                      </a:r>
                      <a:r>
                        <a:rPr lang="en-US" sz="1400" b="1" dirty="0" err="1">
                          <a:solidFill>
                            <a:srgbClr val="FF0000"/>
                          </a:solidFill>
                          <a:effectLst/>
                          <a:latin typeface="Arial" panose="020B0604020202020204" pitchFamily="34" charset="0"/>
                          <a:ea typeface="Arial Unicode MS" panose="020B0604020202020204" pitchFamily="50" charset="-127"/>
                          <a:cs typeface="Arial" panose="020B0604020202020204" pitchFamily="34" charset="0"/>
                        </a:rPr>
                        <a:t>SUVmax</a:t>
                      </a:r>
                      <a:r>
                        <a:rPr lang="en-US" sz="1400" b="1" dirty="0">
                          <a:solidFill>
                            <a:srgbClr val="FF0000"/>
                          </a:solidFill>
                          <a:effectLst/>
                          <a:latin typeface="Arial" panose="020B0604020202020204" pitchFamily="34" charset="0"/>
                          <a:ea typeface="Arial Unicode MS" panose="020B0604020202020204" pitchFamily="50" charset="-127"/>
                          <a:cs typeface="Arial" panose="020B0604020202020204" pitchFamily="34" charset="0"/>
                        </a:rPr>
                        <a:t>, high</a:t>
                      </a:r>
                      <a:endParaRPr lang="ko-KR" sz="1400" dirty="0">
                        <a:solidFill>
                          <a:srgbClr val="FF0000"/>
                        </a:solidFill>
                        <a:effectLst/>
                        <a:latin typeface="Arial" panose="020B0604020202020204" pitchFamily="34" charset="0"/>
                        <a:ea typeface="굴림" panose="020B0600000101010101" pitchFamily="50" charset="-127"/>
                        <a:cs typeface="Arial" panose="020B0604020202020204" pitchFamily="34" charset="0"/>
                      </a:endParaRPr>
                    </a:p>
                  </a:txBody>
                  <a:tcPr marL="17780" marR="0" marT="0" marB="0" anchor="ctr">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just" latinLnBrk="0">
                        <a:lnSpc>
                          <a:spcPct val="107000"/>
                        </a:lnSpc>
                        <a:spcAft>
                          <a:spcPts val="0"/>
                        </a:spcAft>
                      </a:pPr>
                      <a:r>
                        <a:rPr lang="en-US" sz="1400" b="0" i="0" kern="0" dirty="0">
                          <a:solidFill>
                            <a:srgbClr val="FF0000"/>
                          </a:solidFill>
                          <a:effectLst/>
                          <a:latin typeface="Arial" panose="020B0604020202020204" pitchFamily="34" charset="0"/>
                          <a:ea typeface="Arial Unicode MS" panose="020B0604020202020204" pitchFamily="50" charset="-127"/>
                          <a:cs typeface="Arial" panose="020B0604020202020204" pitchFamily="34" charset="0"/>
                        </a:rPr>
                        <a:t>7.144 (1.491-34.231)</a:t>
                      </a:r>
                      <a:endParaRPr lang="ko-KR" sz="1400" b="0" i="0"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just" latinLnBrk="0">
                        <a:lnSpc>
                          <a:spcPct val="107000"/>
                        </a:lnSpc>
                        <a:spcAft>
                          <a:spcPts val="0"/>
                        </a:spcAft>
                      </a:pPr>
                      <a:r>
                        <a:rPr lang="en-US" sz="1400" b="0" i="1" kern="0" dirty="0">
                          <a:solidFill>
                            <a:srgbClr val="FF0000"/>
                          </a:solidFill>
                          <a:effectLst/>
                          <a:latin typeface="Arial" panose="020B0604020202020204" pitchFamily="34" charset="0"/>
                          <a:ea typeface="Arial Unicode MS" panose="020B0604020202020204" pitchFamily="50" charset="-127"/>
                          <a:cs typeface="Arial" panose="020B0604020202020204" pitchFamily="34" charset="0"/>
                        </a:rPr>
                        <a:t>0.014</a:t>
                      </a:r>
                      <a:endParaRPr lang="ko-KR" sz="1400" b="0" i="1"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just" latinLnBrk="0">
                        <a:lnSpc>
                          <a:spcPct val="107000"/>
                        </a:lnSpc>
                        <a:spcAft>
                          <a:spcPts val="0"/>
                        </a:spcAft>
                      </a:pPr>
                      <a:endParaRPr lang="ko-KR" sz="1400" b="0"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just" latinLnBrk="0">
                        <a:lnSpc>
                          <a:spcPct val="107000"/>
                        </a:lnSpc>
                        <a:spcAft>
                          <a:spcPts val="0"/>
                        </a:spcAft>
                      </a:pPr>
                      <a:r>
                        <a:rPr lang="en-US" sz="1400" b="0" i="0" kern="0" dirty="0">
                          <a:solidFill>
                            <a:srgbClr val="FF0000"/>
                          </a:solidFill>
                          <a:effectLst/>
                          <a:latin typeface="Arial" panose="020B0604020202020204" pitchFamily="34" charset="0"/>
                          <a:ea typeface="Arial Unicode MS" panose="020B0604020202020204" pitchFamily="50" charset="-127"/>
                          <a:cs typeface="Arial" panose="020B0604020202020204" pitchFamily="34" charset="0"/>
                        </a:rPr>
                        <a:t>10.576 (1.398-80.008)</a:t>
                      </a:r>
                      <a:endParaRPr lang="ko-KR" sz="1400" b="0" i="0"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just" latinLnBrk="0">
                        <a:lnSpc>
                          <a:spcPct val="107000"/>
                        </a:lnSpc>
                        <a:spcAft>
                          <a:spcPts val="0"/>
                        </a:spcAft>
                      </a:pPr>
                      <a:r>
                        <a:rPr lang="en-US" sz="1400" b="0" i="1" kern="0" dirty="0">
                          <a:solidFill>
                            <a:srgbClr val="FF0000"/>
                          </a:solidFill>
                          <a:effectLst/>
                          <a:latin typeface="Arial" panose="020B0604020202020204" pitchFamily="34" charset="0"/>
                          <a:ea typeface="Arial Unicode MS" panose="020B0604020202020204" pitchFamily="50" charset="-127"/>
                          <a:cs typeface="Arial" panose="020B0604020202020204" pitchFamily="34" charset="0"/>
                        </a:rPr>
                        <a:t>0.022</a:t>
                      </a:r>
                      <a:endParaRPr lang="ko-KR" sz="1400" b="0" i="1"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28575"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3"/>
                  </a:ext>
                </a:extLst>
              </a:tr>
              <a:tr h="432000">
                <a:tc>
                  <a:txBody>
                    <a:bodyPr/>
                    <a:lstStyle/>
                    <a:p>
                      <a:pPr algn="just">
                        <a:lnSpc>
                          <a:spcPct val="150000"/>
                        </a:lnSpc>
                        <a:spcAft>
                          <a:spcPts val="0"/>
                        </a:spcAft>
                      </a:pPr>
                      <a:r>
                        <a:rPr lang="en-US" sz="1400" b="1" dirty="0">
                          <a:solidFill>
                            <a:schemeClr val="tx1"/>
                          </a:solidFill>
                          <a:effectLst/>
                          <a:latin typeface="Arial" panose="020B0604020202020204" pitchFamily="34" charset="0"/>
                          <a:ea typeface="함초롬돋움" panose="020B0504000101010101" pitchFamily="50" charset="-127"/>
                          <a:cs typeface="Arial" panose="020B0604020202020204" pitchFamily="34" charset="0"/>
                        </a:rPr>
                        <a:t> </a:t>
                      </a:r>
                      <a:r>
                        <a:rPr lang="x-none" sz="1400" b="1" dirty="0">
                          <a:solidFill>
                            <a:schemeClr val="tx1"/>
                          </a:solidFill>
                          <a:effectLst/>
                          <a:latin typeface="Arial" panose="020B0604020202020204" pitchFamily="34" charset="0"/>
                          <a:ea typeface="함초롬돋움" panose="020B0504000101010101" pitchFamily="50" charset="-127"/>
                          <a:cs typeface="Arial" panose="020B0604020202020204" pitchFamily="34" charset="0"/>
                        </a:rPr>
                        <a:t>CT features, indentation</a:t>
                      </a:r>
                      <a:endParaRPr lang="ko-KR" sz="1400" dirty="0">
                        <a:solidFill>
                          <a:schemeClr val="tx1"/>
                        </a:solidFill>
                        <a:effectLst/>
                        <a:latin typeface="Arial" panose="020B0604020202020204" pitchFamily="34" charset="0"/>
                        <a:ea typeface="함초롬돋움" panose="020B0504000101010101" pitchFamily="50" charset="-127"/>
                        <a:cs typeface="Arial" panose="020B0604020202020204" pitchFamily="34" charset="0"/>
                      </a:endParaRPr>
                    </a:p>
                  </a:txBody>
                  <a:tcPr marL="17780" marR="0" marT="0"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just" latinLnBrk="0">
                        <a:lnSpc>
                          <a:spcPct val="107000"/>
                        </a:lnSpc>
                        <a:spcAft>
                          <a:spcPts val="0"/>
                        </a:spcAft>
                      </a:pPr>
                      <a:r>
                        <a:rPr lang="en-US" sz="1400" b="0" i="0" kern="0" dirty="0">
                          <a:solidFill>
                            <a:schemeClr val="tx1"/>
                          </a:solidFill>
                          <a:effectLst/>
                          <a:latin typeface="Arial" panose="020B0604020202020204" pitchFamily="34" charset="0"/>
                          <a:ea typeface="Arial Unicode MS" panose="020B0604020202020204" pitchFamily="50" charset="-127"/>
                          <a:cs typeface="Arial" panose="020B0604020202020204" pitchFamily="34" charset="0"/>
                        </a:rPr>
                        <a:t>7.061 (0.862-57.861)</a:t>
                      </a:r>
                      <a:endParaRPr lang="ko-KR" sz="1400" b="0" i="0" kern="100" dirty="0">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just" latinLnBrk="0">
                        <a:lnSpc>
                          <a:spcPct val="107000"/>
                        </a:lnSpc>
                        <a:spcAft>
                          <a:spcPts val="0"/>
                        </a:spcAft>
                      </a:pPr>
                      <a:r>
                        <a:rPr lang="en-US" sz="1400" b="0" i="1" kern="0" dirty="0">
                          <a:solidFill>
                            <a:schemeClr val="tx1"/>
                          </a:solidFill>
                          <a:effectLst/>
                          <a:latin typeface="Arial" panose="020B0604020202020204" pitchFamily="34" charset="0"/>
                          <a:ea typeface="Arial Unicode MS" panose="020B0604020202020204" pitchFamily="50" charset="-127"/>
                          <a:cs typeface="Arial" panose="020B0604020202020204" pitchFamily="34" charset="0"/>
                        </a:rPr>
                        <a:t>0.069</a:t>
                      </a:r>
                      <a:endParaRPr lang="ko-KR" sz="1400" b="0" i="1" kern="100" dirty="0">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just" latinLnBrk="0">
                        <a:lnSpc>
                          <a:spcPct val="107000"/>
                        </a:lnSpc>
                        <a:spcAft>
                          <a:spcPts val="0"/>
                        </a:spcAft>
                      </a:pPr>
                      <a:endParaRPr lang="ko-KR" sz="1400" b="0" kern="100" dirty="0">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just" latinLnBrk="0">
                        <a:lnSpc>
                          <a:spcPct val="107000"/>
                        </a:lnSpc>
                        <a:spcAft>
                          <a:spcPts val="0"/>
                        </a:spcAft>
                      </a:pPr>
                      <a:r>
                        <a:rPr lang="en-US" sz="1400" b="0" i="0" kern="0" dirty="0">
                          <a:solidFill>
                            <a:schemeClr val="tx1"/>
                          </a:solidFill>
                          <a:effectLst/>
                          <a:latin typeface="Arial" panose="020B0604020202020204" pitchFamily="34" charset="0"/>
                          <a:ea typeface="Arial Unicode MS" panose="020B0604020202020204" pitchFamily="50" charset="-127"/>
                          <a:cs typeface="Arial" panose="020B0604020202020204" pitchFamily="34" charset="0"/>
                        </a:rPr>
                        <a:t>5.743 (0.6-54.943)</a:t>
                      </a:r>
                      <a:endParaRPr lang="ko-KR" sz="1400" b="0" i="0" kern="100" dirty="0">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just" latinLnBrk="0">
                        <a:lnSpc>
                          <a:spcPct val="107000"/>
                        </a:lnSpc>
                        <a:spcAft>
                          <a:spcPts val="0"/>
                        </a:spcAft>
                      </a:pPr>
                      <a:r>
                        <a:rPr lang="en-US" sz="1400" b="0" i="1" kern="0" dirty="0">
                          <a:solidFill>
                            <a:schemeClr val="tx1"/>
                          </a:solidFill>
                          <a:effectLst/>
                          <a:latin typeface="Arial" panose="020B0604020202020204" pitchFamily="34" charset="0"/>
                          <a:ea typeface="Arial Unicode MS" panose="020B0604020202020204" pitchFamily="50" charset="-127"/>
                          <a:cs typeface="Arial" panose="020B0604020202020204" pitchFamily="34" charset="0"/>
                        </a:rPr>
                        <a:t>0.129</a:t>
                      </a:r>
                      <a:endParaRPr lang="ko-KR" sz="1400" b="0" i="1" kern="100" dirty="0">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28575"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4"/>
                  </a:ext>
                </a:extLst>
              </a:tr>
              <a:tr h="432000">
                <a:tc>
                  <a:txBody>
                    <a:bodyPr/>
                    <a:lstStyle/>
                    <a:p>
                      <a:pPr algn="just">
                        <a:lnSpc>
                          <a:spcPct val="150000"/>
                        </a:lnSpc>
                        <a:spcAft>
                          <a:spcPts val="0"/>
                        </a:spcAft>
                      </a:pPr>
                      <a:r>
                        <a:rPr lang="en-US" sz="1400" b="1" dirty="0">
                          <a:solidFill>
                            <a:schemeClr val="tx1"/>
                          </a:solidFill>
                          <a:effectLst/>
                          <a:latin typeface="Arial" panose="020B0604020202020204" pitchFamily="34" charset="0"/>
                          <a:ea typeface="함초롬돋움" panose="020B0504000101010101" pitchFamily="50" charset="-127"/>
                          <a:cs typeface="Arial" panose="020B0604020202020204" pitchFamily="34" charset="0"/>
                        </a:rPr>
                        <a:t> </a:t>
                      </a:r>
                      <a:r>
                        <a:rPr lang="x-none" sz="1400" b="1" dirty="0">
                          <a:solidFill>
                            <a:schemeClr val="tx1"/>
                          </a:solidFill>
                          <a:effectLst/>
                          <a:latin typeface="Arial" panose="020B0604020202020204" pitchFamily="34" charset="0"/>
                          <a:ea typeface="함초롬돋움" panose="020B0504000101010101" pitchFamily="50" charset="-127"/>
                          <a:cs typeface="Arial" panose="020B0604020202020204" pitchFamily="34" charset="0"/>
                        </a:rPr>
                        <a:t>CT features, attachment</a:t>
                      </a:r>
                      <a:endParaRPr lang="ko-KR" sz="1400" dirty="0">
                        <a:solidFill>
                          <a:schemeClr val="tx1"/>
                        </a:solidFill>
                        <a:effectLst/>
                        <a:latin typeface="Arial" panose="020B0604020202020204" pitchFamily="34" charset="0"/>
                        <a:ea typeface="함초롬돋움" panose="020B0504000101010101" pitchFamily="50" charset="-127"/>
                        <a:cs typeface="Arial" panose="020B0604020202020204" pitchFamily="34" charset="0"/>
                      </a:endParaRPr>
                    </a:p>
                  </a:txBody>
                  <a:tcPr marL="17780" marR="0" marT="0"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just" latinLnBrk="0">
                        <a:lnSpc>
                          <a:spcPct val="107000"/>
                        </a:lnSpc>
                        <a:spcAft>
                          <a:spcPts val="0"/>
                        </a:spcAft>
                      </a:pPr>
                      <a:r>
                        <a:rPr lang="en-US" sz="1400" b="0" i="0" kern="0" dirty="0">
                          <a:solidFill>
                            <a:schemeClr val="tx1"/>
                          </a:solidFill>
                          <a:effectLst/>
                          <a:latin typeface="Arial" panose="020B0604020202020204" pitchFamily="34" charset="0"/>
                          <a:ea typeface="Arial Unicode MS" panose="020B0604020202020204" pitchFamily="50" charset="-127"/>
                          <a:cs typeface="Arial" panose="020B0604020202020204" pitchFamily="34" charset="0"/>
                        </a:rPr>
                        <a:t>7.541 (0.847-67.165)</a:t>
                      </a:r>
                      <a:endParaRPr lang="ko-KR" sz="1400" b="0" i="0" kern="100" dirty="0">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just" latinLnBrk="0">
                        <a:lnSpc>
                          <a:spcPct val="107000"/>
                        </a:lnSpc>
                        <a:spcAft>
                          <a:spcPts val="0"/>
                        </a:spcAft>
                      </a:pPr>
                      <a:r>
                        <a:rPr lang="en-US" sz="1400" b="0" i="1" kern="0" dirty="0">
                          <a:solidFill>
                            <a:schemeClr val="tx1"/>
                          </a:solidFill>
                          <a:effectLst/>
                          <a:latin typeface="Arial" panose="020B0604020202020204" pitchFamily="34" charset="0"/>
                          <a:ea typeface="Arial Unicode MS" panose="020B0604020202020204" pitchFamily="50" charset="-127"/>
                          <a:cs typeface="Arial" panose="020B0604020202020204" pitchFamily="34" charset="0"/>
                        </a:rPr>
                        <a:t>0.070</a:t>
                      </a:r>
                      <a:endParaRPr lang="ko-KR" sz="1400" b="0" i="1" kern="100" dirty="0">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just" latinLnBrk="0">
                        <a:lnSpc>
                          <a:spcPct val="107000"/>
                        </a:lnSpc>
                        <a:spcAft>
                          <a:spcPts val="0"/>
                        </a:spcAft>
                      </a:pPr>
                      <a:endParaRPr lang="ko-KR" sz="1400" b="0" kern="100" dirty="0">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just" latinLnBrk="0">
                        <a:lnSpc>
                          <a:spcPct val="107000"/>
                        </a:lnSpc>
                        <a:spcAft>
                          <a:spcPts val="0"/>
                        </a:spcAft>
                      </a:pPr>
                      <a:r>
                        <a:rPr lang="en-US" sz="1400" b="0" i="0" kern="0" dirty="0">
                          <a:solidFill>
                            <a:schemeClr val="tx1"/>
                          </a:solidFill>
                          <a:effectLst/>
                          <a:latin typeface="Arial" panose="020B0604020202020204" pitchFamily="34" charset="0"/>
                          <a:ea typeface="Arial Unicode MS" panose="020B0604020202020204" pitchFamily="50" charset="-127"/>
                          <a:cs typeface="Arial" panose="020B0604020202020204" pitchFamily="34" charset="0"/>
                        </a:rPr>
                        <a:t>4.513 (0.407-50.064)</a:t>
                      </a:r>
                      <a:endParaRPr lang="ko-KR" sz="1400" b="0" i="0" kern="100" dirty="0">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just" latinLnBrk="0">
                        <a:lnSpc>
                          <a:spcPct val="107000"/>
                        </a:lnSpc>
                        <a:spcAft>
                          <a:spcPts val="0"/>
                        </a:spcAft>
                      </a:pPr>
                      <a:r>
                        <a:rPr lang="en-US" sz="1400" b="0" i="1" kern="0" dirty="0">
                          <a:solidFill>
                            <a:schemeClr val="tx1"/>
                          </a:solidFill>
                          <a:effectLst/>
                          <a:latin typeface="Arial" panose="020B0604020202020204" pitchFamily="34" charset="0"/>
                          <a:ea typeface="Arial Unicode MS" panose="020B0604020202020204" pitchFamily="50" charset="-127"/>
                          <a:cs typeface="Arial" panose="020B0604020202020204" pitchFamily="34" charset="0"/>
                        </a:rPr>
                        <a:t>0.220</a:t>
                      </a:r>
                      <a:endParaRPr lang="ko-KR" sz="1400" b="0" i="1" kern="100" dirty="0">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28575"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5"/>
                  </a:ext>
                </a:extLst>
              </a:tr>
              <a:tr h="432000">
                <a:tc>
                  <a:txBody>
                    <a:bodyPr/>
                    <a:lstStyle/>
                    <a:p>
                      <a:pPr algn="just">
                        <a:lnSpc>
                          <a:spcPct val="150000"/>
                        </a:lnSpc>
                        <a:spcAft>
                          <a:spcPts val="0"/>
                        </a:spcAft>
                      </a:pPr>
                      <a:r>
                        <a:rPr lang="en-US" sz="1400" b="1" dirty="0">
                          <a:solidFill>
                            <a:srgbClr val="FF0000"/>
                          </a:solidFill>
                          <a:effectLst/>
                          <a:latin typeface="Arial" panose="020B0604020202020204" pitchFamily="34" charset="0"/>
                          <a:ea typeface="함초롬돋움" panose="020B0504000101010101" pitchFamily="50" charset="-127"/>
                          <a:cs typeface="Arial" panose="020B0604020202020204" pitchFamily="34" charset="0"/>
                        </a:rPr>
                        <a:t> </a:t>
                      </a:r>
                      <a:r>
                        <a:rPr lang="x-none" sz="1400" b="1" dirty="0">
                          <a:solidFill>
                            <a:srgbClr val="FF0000"/>
                          </a:solidFill>
                          <a:effectLst/>
                          <a:latin typeface="Arial" panose="020B0604020202020204" pitchFamily="34" charset="0"/>
                          <a:ea typeface="함초롬돋움" panose="020B0504000101010101" pitchFamily="50" charset="-127"/>
                          <a:cs typeface="Arial" panose="020B0604020202020204" pitchFamily="34" charset="0"/>
                        </a:rPr>
                        <a:t>Lymphatic invasion</a:t>
                      </a:r>
                      <a:endParaRPr lang="ko-KR" sz="1400" dirty="0">
                        <a:solidFill>
                          <a:srgbClr val="FF0000"/>
                        </a:solidFill>
                        <a:effectLst/>
                        <a:latin typeface="Arial" panose="020B0604020202020204" pitchFamily="34" charset="0"/>
                        <a:ea typeface="함초롬돋움" panose="020B0504000101010101" pitchFamily="50" charset="-127"/>
                        <a:cs typeface="Arial" panose="020B0604020202020204" pitchFamily="34" charset="0"/>
                      </a:endParaRPr>
                    </a:p>
                  </a:txBody>
                  <a:tcPr marL="17780" marR="0" marT="0"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just" latinLnBrk="0">
                        <a:lnSpc>
                          <a:spcPct val="107000"/>
                        </a:lnSpc>
                        <a:spcAft>
                          <a:spcPts val="0"/>
                        </a:spcAft>
                      </a:pPr>
                      <a:r>
                        <a:rPr lang="en-US" sz="1400" b="0" kern="0" dirty="0">
                          <a:effectLst/>
                          <a:latin typeface="Arial" panose="020B0604020202020204" pitchFamily="34" charset="0"/>
                          <a:ea typeface="맑은 고딕" panose="020B0503020000020004" pitchFamily="50" charset="-127"/>
                          <a:cs typeface="Arial" panose="020B0604020202020204" pitchFamily="34" charset="0"/>
                        </a:rPr>
                        <a:t> </a:t>
                      </a:r>
                      <a:endParaRPr lang="ko-KR" sz="1400" b="0"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just" latinLnBrk="0">
                        <a:lnSpc>
                          <a:spcPct val="107000"/>
                        </a:lnSpc>
                        <a:spcAft>
                          <a:spcPts val="0"/>
                        </a:spcAft>
                      </a:pPr>
                      <a:r>
                        <a:rPr lang="en-US" sz="1400" b="0" i="1" kern="0" dirty="0">
                          <a:effectLst/>
                          <a:latin typeface="Arial" panose="020B0604020202020204" pitchFamily="34" charset="0"/>
                          <a:ea typeface="맑은 고딕" panose="020B0503020000020004" pitchFamily="50" charset="-127"/>
                          <a:cs typeface="Arial" panose="020B0604020202020204" pitchFamily="34" charset="0"/>
                        </a:rPr>
                        <a:t> </a:t>
                      </a:r>
                      <a:endParaRPr lang="ko-KR" sz="1400" b="0"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just" latinLnBrk="0">
                        <a:lnSpc>
                          <a:spcPct val="107000"/>
                        </a:lnSpc>
                        <a:spcAft>
                          <a:spcPts val="0"/>
                        </a:spcAft>
                      </a:pPr>
                      <a:endParaRPr lang="ko-KR" sz="1400" b="0"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just" latinLnBrk="0">
                        <a:lnSpc>
                          <a:spcPct val="107000"/>
                        </a:lnSpc>
                        <a:spcAft>
                          <a:spcPts val="0"/>
                        </a:spcAft>
                      </a:pPr>
                      <a:r>
                        <a:rPr lang="en-US" sz="1400" b="0" i="0" kern="0" dirty="0">
                          <a:solidFill>
                            <a:srgbClr val="FF0000"/>
                          </a:solidFill>
                          <a:effectLst/>
                          <a:latin typeface="Arial" panose="020B0604020202020204" pitchFamily="34" charset="0"/>
                          <a:ea typeface="Arial Unicode MS" panose="020B0604020202020204" pitchFamily="50" charset="-127"/>
                          <a:cs typeface="Arial" panose="020B0604020202020204" pitchFamily="34" charset="0"/>
                        </a:rPr>
                        <a:t>7.406 (1.708-32.104)</a:t>
                      </a:r>
                      <a:endParaRPr lang="ko-KR" sz="1400" b="0" i="0"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just" latinLnBrk="0">
                        <a:lnSpc>
                          <a:spcPct val="107000"/>
                        </a:lnSpc>
                        <a:spcAft>
                          <a:spcPts val="0"/>
                        </a:spcAft>
                      </a:pPr>
                      <a:r>
                        <a:rPr lang="en-US" sz="1400" b="0" i="1" kern="0" dirty="0">
                          <a:solidFill>
                            <a:srgbClr val="FF0000"/>
                          </a:solidFill>
                          <a:effectLst/>
                          <a:latin typeface="Arial" panose="020B0604020202020204" pitchFamily="34" charset="0"/>
                          <a:ea typeface="Arial Unicode MS" panose="020B0604020202020204" pitchFamily="50" charset="-127"/>
                          <a:cs typeface="Arial" panose="020B0604020202020204" pitchFamily="34" charset="0"/>
                        </a:rPr>
                        <a:t>0.007</a:t>
                      </a:r>
                      <a:endParaRPr lang="ko-KR" sz="1400" b="0" i="1"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28575"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6"/>
                  </a:ext>
                </a:extLst>
              </a:tr>
              <a:tr h="432000">
                <a:tc>
                  <a:txBody>
                    <a:bodyPr/>
                    <a:lstStyle/>
                    <a:p>
                      <a:pPr algn="just">
                        <a:lnSpc>
                          <a:spcPct val="150000"/>
                        </a:lnSpc>
                        <a:spcAft>
                          <a:spcPts val="0"/>
                        </a:spcAft>
                      </a:pPr>
                      <a:r>
                        <a:rPr lang="en-US" sz="1400" b="1" dirty="0">
                          <a:solidFill>
                            <a:srgbClr val="FF0000"/>
                          </a:solidFill>
                          <a:effectLst/>
                          <a:latin typeface="Arial" panose="020B0604020202020204" pitchFamily="34" charset="0"/>
                          <a:ea typeface="함초롬돋움" panose="020B0504000101010101" pitchFamily="50" charset="-127"/>
                          <a:cs typeface="Arial" panose="020B0604020202020204" pitchFamily="34" charset="0"/>
                        </a:rPr>
                        <a:t> </a:t>
                      </a:r>
                      <a:r>
                        <a:rPr lang="x-none" sz="1400" b="1" dirty="0">
                          <a:solidFill>
                            <a:srgbClr val="FF0000"/>
                          </a:solidFill>
                          <a:effectLst/>
                          <a:latin typeface="Arial" panose="020B0604020202020204" pitchFamily="34" charset="0"/>
                          <a:ea typeface="함초롬돋움" panose="020B0504000101010101" pitchFamily="50" charset="-127"/>
                          <a:cs typeface="Arial" panose="020B0604020202020204" pitchFamily="34" charset="0"/>
                        </a:rPr>
                        <a:t>Visceral pleural invasion</a:t>
                      </a:r>
                      <a:endParaRPr lang="ko-KR" sz="1400" dirty="0">
                        <a:solidFill>
                          <a:srgbClr val="FF0000"/>
                        </a:solidFill>
                        <a:effectLst/>
                        <a:latin typeface="Arial" panose="020B0604020202020204" pitchFamily="34" charset="0"/>
                        <a:ea typeface="함초롬돋움" panose="020B0504000101010101" pitchFamily="50" charset="-127"/>
                        <a:cs typeface="Arial" panose="020B0604020202020204" pitchFamily="34" charset="0"/>
                      </a:endParaRPr>
                    </a:p>
                  </a:txBody>
                  <a:tcPr marL="17780" marR="0" marT="0"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just" latinLnBrk="0">
                        <a:lnSpc>
                          <a:spcPct val="107000"/>
                        </a:lnSpc>
                        <a:spcAft>
                          <a:spcPts val="0"/>
                        </a:spcAft>
                      </a:pPr>
                      <a:r>
                        <a:rPr lang="en-US" sz="1400" b="0" kern="0" dirty="0">
                          <a:effectLst/>
                          <a:latin typeface="Arial" panose="020B0604020202020204" pitchFamily="34" charset="0"/>
                          <a:ea typeface="맑은 고딕" panose="020B0503020000020004" pitchFamily="50" charset="-127"/>
                          <a:cs typeface="Arial" panose="020B0604020202020204" pitchFamily="34" charset="0"/>
                        </a:rPr>
                        <a:t> </a:t>
                      </a:r>
                      <a:endParaRPr lang="ko-KR" sz="1400" b="0"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just" latinLnBrk="0">
                        <a:lnSpc>
                          <a:spcPct val="107000"/>
                        </a:lnSpc>
                        <a:spcAft>
                          <a:spcPts val="0"/>
                        </a:spcAft>
                      </a:pPr>
                      <a:r>
                        <a:rPr lang="en-US" sz="1400" b="0" i="1" kern="0" dirty="0">
                          <a:effectLst/>
                          <a:latin typeface="Arial" panose="020B0604020202020204" pitchFamily="34" charset="0"/>
                          <a:ea typeface="맑은 고딕" panose="020B0503020000020004" pitchFamily="50" charset="-127"/>
                          <a:cs typeface="Arial" panose="020B0604020202020204" pitchFamily="34" charset="0"/>
                        </a:rPr>
                        <a:t> </a:t>
                      </a:r>
                      <a:endParaRPr lang="ko-KR" sz="1400" b="0"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just" latinLnBrk="0">
                        <a:lnSpc>
                          <a:spcPct val="107000"/>
                        </a:lnSpc>
                        <a:spcAft>
                          <a:spcPts val="0"/>
                        </a:spcAft>
                      </a:pPr>
                      <a:endParaRPr lang="ko-KR" sz="1400" b="0"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just" latinLnBrk="0">
                        <a:lnSpc>
                          <a:spcPct val="107000"/>
                        </a:lnSpc>
                        <a:spcAft>
                          <a:spcPts val="0"/>
                        </a:spcAft>
                      </a:pPr>
                      <a:r>
                        <a:rPr lang="en-US" sz="1400" b="0" i="0" kern="0" dirty="0">
                          <a:solidFill>
                            <a:srgbClr val="FF0000"/>
                          </a:solidFill>
                          <a:effectLst/>
                          <a:latin typeface="Arial" panose="020B0604020202020204" pitchFamily="34" charset="0"/>
                          <a:ea typeface="Arial Unicode MS" panose="020B0604020202020204" pitchFamily="50" charset="-127"/>
                          <a:cs typeface="Arial" panose="020B0604020202020204" pitchFamily="34" charset="0"/>
                        </a:rPr>
                        <a:t>3.388 (1.037-11.076)</a:t>
                      </a:r>
                      <a:endParaRPr lang="ko-KR" sz="1400" b="0" i="0"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just" latinLnBrk="0">
                        <a:lnSpc>
                          <a:spcPct val="107000"/>
                        </a:lnSpc>
                        <a:spcAft>
                          <a:spcPts val="0"/>
                        </a:spcAft>
                      </a:pPr>
                      <a:r>
                        <a:rPr lang="en-US" sz="1400" b="0" i="1" kern="0" dirty="0">
                          <a:solidFill>
                            <a:srgbClr val="FF0000"/>
                          </a:solidFill>
                          <a:effectLst/>
                          <a:latin typeface="Arial" panose="020B0604020202020204" pitchFamily="34" charset="0"/>
                          <a:ea typeface="Arial Unicode MS" panose="020B0604020202020204" pitchFamily="50" charset="-127"/>
                          <a:cs typeface="Arial" panose="020B0604020202020204" pitchFamily="34" charset="0"/>
                        </a:rPr>
                        <a:t>0.043</a:t>
                      </a:r>
                      <a:endParaRPr lang="ko-KR" sz="1400" b="0" i="1"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28575"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7"/>
                  </a:ext>
                </a:extLst>
              </a:tr>
              <a:tr h="396000">
                <a:tc gridSpan="6">
                  <a:txBody>
                    <a:bodyPr/>
                    <a:lstStyle/>
                    <a:p>
                      <a:pPr marL="0" marR="0" lvl="0" indent="0" algn="just" defTabSz="914400" rtl="0" eaLnBrk="1" fontAlgn="auto" latinLnBrk="1" hangingPunct="1">
                        <a:lnSpc>
                          <a:spcPct val="150000"/>
                        </a:lnSpc>
                        <a:spcBef>
                          <a:spcPts val="0"/>
                        </a:spcBef>
                        <a:spcAft>
                          <a:spcPts val="0"/>
                        </a:spcAft>
                        <a:buClrTx/>
                        <a:buSzTx/>
                        <a:buFontTx/>
                        <a:buNone/>
                        <a:tabLst/>
                        <a:defRPr/>
                      </a:pPr>
                      <a:r>
                        <a:rPr lang="en-US" altLang="ko-KR" sz="800" kern="1200" dirty="0">
                          <a:solidFill>
                            <a:schemeClr val="tx1"/>
                          </a:solidFill>
                          <a:latin typeface="+mn-lt"/>
                          <a:ea typeface="+mn-ea"/>
                          <a:cs typeface="+mn-cs"/>
                        </a:rPr>
                        <a:t>1.</a:t>
                      </a:r>
                      <a:r>
                        <a:rPr lang="en-US" altLang="ko-KR" sz="800" kern="1200" baseline="0" dirty="0">
                          <a:solidFill>
                            <a:schemeClr val="tx1"/>
                          </a:solidFill>
                          <a:latin typeface="+mn-lt"/>
                          <a:ea typeface="+mn-ea"/>
                          <a:cs typeface="+mn-cs"/>
                        </a:rPr>
                        <a:t> </a:t>
                      </a:r>
                      <a:r>
                        <a:rPr lang="en-US" altLang="ko-KR" sz="800" kern="1200" dirty="0">
                          <a:solidFill>
                            <a:schemeClr val="tx1"/>
                          </a:solidFill>
                          <a:latin typeface="+mn-lt"/>
                          <a:ea typeface="+mn-ea"/>
                          <a:cs typeface="+mn-cs"/>
                        </a:rPr>
                        <a:t>Adjusted ORs were calculated using the Firth penalized logistic regression model, which was adjusted for preoperative variables, i.e., age, se, smoking status, DM, HTN, GGO to solid tumor ratio, CEA, and both preoperative and postoperative variables, i.e., vascular invasion, STAS, MP pattern, histologic grade, respectively. </a:t>
                      </a:r>
                    </a:p>
                    <a:p>
                      <a:pPr marL="0" marR="0" lvl="0" indent="0" algn="just" defTabSz="914400" rtl="0" eaLnBrk="1" fontAlgn="auto" latinLnBrk="1" hangingPunct="1">
                        <a:lnSpc>
                          <a:spcPct val="150000"/>
                        </a:lnSpc>
                        <a:spcBef>
                          <a:spcPts val="0"/>
                        </a:spcBef>
                        <a:spcAft>
                          <a:spcPts val="0"/>
                        </a:spcAft>
                        <a:buClrTx/>
                        <a:buSzTx/>
                        <a:buFontTx/>
                        <a:buNone/>
                        <a:tabLst/>
                        <a:defRPr/>
                      </a:pPr>
                      <a:r>
                        <a:rPr lang="en-US" altLang="ko-KR" sz="800" kern="1200" dirty="0">
                          <a:solidFill>
                            <a:schemeClr val="tx1"/>
                          </a:solidFill>
                          <a:latin typeface="+mn-lt"/>
                          <a:ea typeface="+mn-ea"/>
                          <a:cs typeface="+mn-cs"/>
                        </a:rPr>
                        <a:t>2. High </a:t>
                      </a:r>
                      <a:r>
                        <a:rPr lang="en-US" altLang="ko-KR" sz="800" kern="1200" dirty="0" err="1">
                          <a:solidFill>
                            <a:schemeClr val="tx1"/>
                          </a:solidFill>
                          <a:latin typeface="+mn-lt"/>
                          <a:ea typeface="+mn-ea"/>
                          <a:cs typeface="+mn-cs"/>
                        </a:rPr>
                        <a:t>SUVmax</a:t>
                      </a:r>
                      <a:r>
                        <a:rPr lang="en-US" altLang="ko-KR" sz="800" kern="1200" dirty="0">
                          <a:solidFill>
                            <a:schemeClr val="tx1"/>
                          </a:solidFill>
                          <a:latin typeface="+mn-lt"/>
                          <a:ea typeface="+mn-ea"/>
                          <a:cs typeface="+mn-cs"/>
                        </a:rPr>
                        <a:t>, primary tumor maximum standardized uptake value ≥ 2.9mg/ml, which was determined by the Receiver operating characteristic curve analysis for occult N2 metastasis</a:t>
                      </a:r>
                      <a:r>
                        <a:rPr lang="en-US" altLang="ko-KR" sz="800" kern="1200" baseline="0" dirty="0">
                          <a:solidFill>
                            <a:schemeClr val="tx1"/>
                          </a:solidFill>
                          <a:latin typeface="+mn-lt"/>
                          <a:ea typeface="+mn-ea"/>
                          <a:cs typeface="+mn-cs"/>
                        </a:rPr>
                        <a:t> in study cohort. </a:t>
                      </a:r>
                      <a:endParaRPr lang="en-US" altLang="ko-KR" sz="800" kern="1200" dirty="0">
                        <a:solidFill>
                          <a:schemeClr val="tx1"/>
                        </a:solidFill>
                        <a:latin typeface="+mn-lt"/>
                        <a:ea typeface="+mn-ea"/>
                        <a:cs typeface="+mn-cs"/>
                      </a:endParaRPr>
                    </a:p>
                  </a:txBody>
                  <a:tcPr marL="17780" marR="0" marT="0" marB="0" anchor="ctr">
                    <a:lnL>
                      <a:noFill/>
                    </a:lnL>
                    <a:lnR w="28575"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just" latinLnBrk="0">
                        <a:lnSpc>
                          <a:spcPct val="107000"/>
                        </a:lnSpc>
                        <a:spcAft>
                          <a:spcPts val="0"/>
                        </a:spcAft>
                      </a:pPr>
                      <a:endParaRPr lang="ko-KR" sz="1400"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28575" cap="flat" cmpd="sng" algn="ctr">
                      <a:solidFill>
                        <a:srgbClr val="FFFFFF"/>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latinLnBrk="0">
                        <a:lnSpc>
                          <a:spcPct val="107000"/>
                        </a:lnSpc>
                        <a:spcAft>
                          <a:spcPts val="0"/>
                        </a:spcAft>
                      </a:pPr>
                      <a:endParaRPr lang="ko-KR" sz="1400"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latinLnBrk="0">
                        <a:lnSpc>
                          <a:spcPct val="107000"/>
                        </a:lnSpc>
                        <a:spcAft>
                          <a:spcPts val="0"/>
                        </a:spcAft>
                      </a:pPr>
                      <a:endParaRPr lang="ko-KR" sz="1400"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latinLnBrk="0">
                        <a:lnSpc>
                          <a:spcPct val="107000"/>
                        </a:lnSpc>
                        <a:spcAft>
                          <a:spcPts val="0"/>
                        </a:spcAft>
                      </a:pPr>
                      <a:endParaRPr lang="ko-KR" sz="1400"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latinLnBrk="0">
                        <a:lnSpc>
                          <a:spcPct val="107000"/>
                        </a:lnSpc>
                        <a:spcAft>
                          <a:spcPts val="0"/>
                        </a:spcAft>
                      </a:pPr>
                      <a:endParaRPr lang="ko-KR" sz="1400"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a:noFill/>
                    </a:lnL>
                    <a:lnR w="28575"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pic>
        <p:nvPicPr>
          <p:cNvPr id="4" name="그림 3" descr="화면 캡처"/>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92280" y="-9108"/>
            <a:ext cx="2051720" cy="727192"/>
          </a:xfrm>
          <a:prstGeom prst="rect">
            <a:avLst/>
          </a:prstGeom>
        </p:spPr>
      </p:pic>
    </p:spTree>
    <p:extLst>
      <p:ext uri="{BB962C8B-B14F-4D97-AF65-F5344CB8AC3E}">
        <p14:creationId xmlns:p14="http://schemas.microsoft.com/office/powerpoint/2010/main" val="39348731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latin typeface="Arial" panose="020B0604020202020204" pitchFamily="34" charset="0"/>
                <a:cs typeface="Arial" panose="020B0604020202020204" pitchFamily="34" charset="0"/>
              </a:rPr>
              <a:t>Results</a:t>
            </a:r>
            <a:endParaRPr lang="ko-KR" altLang="en-US" dirty="0">
              <a:latin typeface="Arial" panose="020B0604020202020204" pitchFamily="34" charset="0"/>
              <a:cs typeface="Arial" panose="020B0604020202020204" pitchFamily="34" charset="0"/>
            </a:endParaRPr>
          </a:p>
        </p:txBody>
      </p:sp>
      <p:graphicFrame>
        <p:nvGraphicFramePr>
          <p:cNvPr id="3" name="표 2"/>
          <p:cNvGraphicFramePr>
            <a:graphicFrameLocks noGrp="1"/>
          </p:cNvGraphicFramePr>
          <p:nvPr>
            <p:extLst>
              <p:ext uri="{D42A27DB-BD31-4B8C-83A1-F6EECF244321}">
                <p14:modId xmlns:p14="http://schemas.microsoft.com/office/powerpoint/2010/main" val="1283411378"/>
              </p:ext>
            </p:extLst>
          </p:nvPr>
        </p:nvGraphicFramePr>
        <p:xfrm>
          <a:off x="384619" y="2001342"/>
          <a:ext cx="8374761" cy="4163962"/>
        </p:xfrm>
        <a:graphic>
          <a:graphicData uri="http://schemas.openxmlformats.org/drawingml/2006/table">
            <a:tbl>
              <a:tblPr firstRow="1" firstCol="1" bandRow="1"/>
              <a:tblGrid>
                <a:gridCol w="2520000">
                  <a:extLst>
                    <a:ext uri="{9D8B030D-6E8A-4147-A177-3AD203B41FA5}">
                      <a16:colId xmlns:a16="http://schemas.microsoft.com/office/drawing/2014/main" val="20000"/>
                    </a:ext>
                  </a:extLst>
                </a:gridCol>
                <a:gridCol w="2106048">
                  <a:extLst>
                    <a:ext uri="{9D8B030D-6E8A-4147-A177-3AD203B41FA5}">
                      <a16:colId xmlns:a16="http://schemas.microsoft.com/office/drawing/2014/main" val="20001"/>
                    </a:ext>
                  </a:extLst>
                </a:gridCol>
                <a:gridCol w="792000">
                  <a:extLst>
                    <a:ext uri="{9D8B030D-6E8A-4147-A177-3AD203B41FA5}">
                      <a16:colId xmlns:a16="http://schemas.microsoft.com/office/drawing/2014/main" val="20002"/>
                    </a:ext>
                  </a:extLst>
                </a:gridCol>
                <a:gridCol w="83050">
                  <a:extLst>
                    <a:ext uri="{9D8B030D-6E8A-4147-A177-3AD203B41FA5}">
                      <a16:colId xmlns:a16="http://schemas.microsoft.com/office/drawing/2014/main" val="20003"/>
                    </a:ext>
                  </a:extLst>
                </a:gridCol>
                <a:gridCol w="2081663">
                  <a:extLst>
                    <a:ext uri="{9D8B030D-6E8A-4147-A177-3AD203B41FA5}">
                      <a16:colId xmlns:a16="http://schemas.microsoft.com/office/drawing/2014/main" val="20004"/>
                    </a:ext>
                  </a:extLst>
                </a:gridCol>
                <a:gridCol w="792000">
                  <a:extLst>
                    <a:ext uri="{9D8B030D-6E8A-4147-A177-3AD203B41FA5}">
                      <a16:colId xmlns:a16="http://schemas.microsoft.com/office/drawing/2014/main" val="20005"/>
                    </a:ext>
                  </a:extLst>
                </a:gridCol>
              </a:tblGrid>
              <a:tr h="432000">
                <a:tc gridSpan="6">
                  <a:txBody>
                    <a:bodyPr/>
                    <a:lstStyle/>
                    <a:p>
                      <a:pPr algn="just" latinLnBrk="1">
                        <a:lnSpc>
                          <a:spcPct val="150000"/>
                        </a:lnSpc>
                        <a:spcAft>
                          <a:spcPts val="0"/>
                        </a:spcAft>
                      </a:pPr>
                      <a:r>
                        <a:rPr lang="en-US" altLang="ko-KR" sz="1400" b="1" dirty="0">
                          <a:solidFill>
                            <a:schemeClr val="bg1"/>
                          </a:solidFill>
                          <a:effectLst/>
                          <a:latin typeface="Arial" panose="020B0604020202020204" pitchFamily="34" charset="0"/>
                          <a:ea typeface="굴림" panose="020B0600000101010101" pitchFamily="50" charset="-127"/>
                          <a:cs typeface="Arial" panose="020B0604020202020204" pitchFamily="34" charset="0"/>
                        </a:rPr>
                        <a:t> Table 2. Risk</a:t>
                      </a:r>
                      <a:r>
                        <a:rPr lang="en-US" altLang="ko-KR" sz="1400" b="1" baseline="0" dirty="0">
                          <a:solidFill>
                            <a:schemeClr val="bg1"/>
                          </a:solidFill>
                          <a:effectLst/>
                          <a:latin typeface="Arial" panose="020B0604020202020204" pitchFamily="34" charset="0"/>
                          <a:ea typeface="굴림" panose="020B0600000101010101" pitchFamily="50" charset="-127"/>
                          <a:cs typeface="Arial" panose="020B0604020202020204" pitchFamily="34" charset="0"/>
                        </a:rPr>
                        <a:t> analysis for the non-lobe specific N2 metastasis in subgroup cohort. </a:t>
                      </a:r>
                      <a:endParaRPr lang="ko-KR" sz="1400" b="1" dirty="0">
                        <a:solidFill>
                          <a:schemeClr val="bg1"/>
                        </a:solidFill>
                        <a:effectLst/>
                        <a:latin typeface="Arial" panose="020B0604020202020204" pitchFamily="34" charset="0"/>
                        <a:ea typeface="굴림" panose="020B0600000101010101" pitchFamily="50" charset="-127"/>
                        <a:cs typeface="Arial" panose="020B0604020202020204" pitchFamily="34" charset="0"/>
                      </a:endParaRPr>
                    </a:p>
                  </a:txBody>
                  <a:tcPr marL="17780" marR="0" marT="0" marB="0" anchor="ctr">
                    <a:lnL>
                      <a:noFill/>
                    </a:lnL>
                    <a:lnR w="28575"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a:noFill/>
                    </a:lnB>
                    <a:solidFill>
                      <a:schemeClr val="tx1"/>
                    </a:solidFill>
                  </a:tcPr>
                </a:tc>
                <a:tc hMerge="1">
                  <a:txBody>
                    <a:bodyPr/>
                    <a:lstStyle/>
                    <a:p>
                      <a:pPr algn="just" latinLnBrk="0">
                        <a:lnSpc>
                          <a:spcPct val="107000"/>
                        </a:lnSpc>
                        <a:spcAft>
                          <a:spcPts val="0"/>
                        </a:spcAft>
                      </a:pPr>
                      <a:endParaRPr lang="ko-KR" sz="1400" b="1"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28575" cap="flat" cmpd="sng" algn="ctr">
                      <a:solidFill>
                        <a:srgbClr val="FFFFFF"/>
                      </a:solidFill>
                      <a:prstDash val="solid"/>
                      <a:round/>
                      <a:headEnd type="none" w="med" len="med"/>
                      <a:tailEnd type="none" w="med" len="med"/>
                    </a:lnL>
                    <a:lnR>
                      <a:noFill/>
                    </a:lnR>
                    <a:lnT w="12700" cap="flat" cmpd="sng" algn="ctr">
                      <a:noFill/>
                      <a:prstDash val="solid"/>
                      <a:round/>
                      <a:headEnd type="none" w="med" len="med"/>
                      <a:tailEnd type="none" w="med" len="med"/>
                    </a:lnT>
                    <a:lnB>
                      <a:noFill/>
                    </a:lnB>
                    <a:solidFill>
                      <a:schemeClr val="tx1"/>
                    </a:solidFill>
                  </a:tcPr>
                </a:tc>
                <a:tc hMerge="1">
                  <a:txBody>
                    <a:bodyPr/>
                    <a:lstStyle/>
                    <a:p>
                      <a:pPr algn="just" latinLnBrk="0">
                        <a:lnSpc>
                          <a:spcPct val="107000"/>
                        </a:lnSpc>
                        <a:spcAft>
                          <a:spcPts val="0"/>
                        </a:spcAft>
                      </a:pPr>
                      <a:endParaRPr lang="ko-KR" sz="1400" b="1"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a:noFill/>
                    </a:lnL>
                    <a:lnR>
                      <a:noFill/>
                    </a:lnR>
                    <a:lnT w="12700" cap="flat" cmpd="sng" algn="ctr">
                      <a:noFill/>
                      <a:prstDash val="solid"/>
                      <a:round/>
                      <a:headEnd type="none" w="med" len="med"/>
                      <a:tailEnd type="none" w="med" len="med"/>
                    </a:lnT>
                    <a:lnB>
                      <a:noFill/>
                    </a:lnB>
                    <a:solidFill>
                      <a:schemeClr val="tx1"/>
                    </a:solidFill>
                  </a:tcPr>
                </a:tc>
                <a:tc hMerge="1">
                  <a:txBody>
                    <a:bodyPr/>
                    <a:lstStyle/>
                    <a:p>
                      <a:pPr latinLnBrk="1"/>
                      <a:endParaRPr lang="ko-KR" altLang="en-US"/>
                    </a:p>
                  </a:txBody>
                  <a:tcPr/>
                </a:tc>
                <a:tc hMerge="1">
                  <a:txBody>
                    <a:bodyPr/>
                    <a:lstStyle/>
                    <a:p>
                      <a:pPr algn="just" latinLnBrk="0">
                        <a:lnSpc>
                          <a:spcPct val="107000"/>
                        </a:lnSpc>
                        <a:spcAft>
                          <a:spcPts val="0"/>
                        </a:spcAft>
                      </a:pPr>
                      <a:endParaRPr lang="ko-KR" sz="1400" b="1"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a:noFill/>
                    </a:lnL>
                    <a:lnR>
                      <a:noFill/>
                    </a:lnR>
                    <a:lnT w="12700" cap="flat" cmpd="sng" algn="ctr">
                      <a:noFill/>
                      <a:prstDash val="solid"/>
                      <a:round/>
                      <a:headEnd type="none" w="med" len="med"/>
                      <a:tailEnd type="none" w="med" len="med"/>
                    </a:lnT>
                    <a:lnB>
                      <a:noFill/>
                    </a:lnB>
                    <a:solidFill>
                      <a:schemeClr val="tx1"/>
                    </a:solidFill>
                  </a:tcPr>
                </a:tc>
                <a:tc hMerge="1">
                  <a:txBody>
                    <a:bodyPr/>
                    <a:lstStyle/>
                    <a:p>
                      <a:pPr algn="just" latinLnBrk="0">
                        <a:lnSpc>
                          <a:spcPct val="107000"/>
                        </a:lnSpc>
                        <a:spcAft>
                          <a:spcPts val="0"/>
                        </a:spcAft>
                      </a:pPr>
                      <a:endParaRPr lang="ko-KR" sz="1400" b="1"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a:noFill/>
                    </a:lnL>
                    <a:lnR w="28575"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a:noFill/>
                    </a:lnB>
                    <a:solidFill>
                      <a:schemeClr val="tx1"/>
                    </a:solidFill>
                  </a:tcPr>
                </a:tc>
                <a:extLst>
                  <a:ext uri="{0D108BD9-81ED-4DB2-BD59-A6C34878D82A}">
                    <a16:rowId xmlns:a16="http://schemas.microsoft.com/office/drawing/2014/main" val="10000"/>
                  </a:ext>
                </a:extLst>
              </a:tr>
              <a:tr h="432000">
                <a:tc>
                  <a:txBody>
                    <a:bodyPr/>
                    <a:lstStyle/>
                    <a:p>
                      <a:pPr algn="just" latinLnBrk="1">
                        <a:lnSpc>
                          <a:spcPct val="150000"/>
                        </a:lnSpc>
                        <a:spcAft>
                          <a:spcPts val="0"/>
                        </a:spcAft>
                      </a:pPr>
                      <a:endParaRPr lang="ko-KR" sz="1400" dirty="0">
                        <a:solidFill>
                          <a:srgbClr val="FF0000"/>
                        </a:solidFill>
                        <a:effectLst/>
                        <a:latin typeface="Arial" panose="020B0604020202020204" pitchFamily="34" charset="0"/>
                        <a:ea typeface="굴림" panose="020B0600000101010101" pitchFamily="50" charset="-127"/>
                        <a:cs typeface="Arial" panose="020B0604020202020204" pitchFamily="34" charset="0"/>
                      </a:endParaRPr>
                    </a:p>
                  </a:txBody>
                  <a:tcPr marL="17780" marR="0" marT="0" marB="0" anchor="ctr">
                    <a:lnL>
                      <a:noFill/>
                    </a:lnL>
                    <a:lnR w="28575"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a:noFill/>
                    </a:lnB>
                  </a:tcPr>
                </a:tc>
                <a:tc gridSpan="2">
                  <a:txBody>
                    <a:bodyPr/>
                    <a:lstStyle/>
                    <a:p>
                      <a:pPr algn="just" latinLnBrk="0">
                        <a:lnSpc>
                          <a:spcPct val="107000"/>
                        </a:lnSpc>
                        <a:spcAft>
                          <a:spcPts val="0"/>
                        </a:spcAft>
                      </a:pPr>
                      <a:r>
                        <a:rPr lang="en-US" altLang="ko-KR" sz="1400" b="1" i="0" kern="100" dirty="0">
                          <a:effectLst/>
                          <a:latin typeface="Arial" panose="020B0604020202020204" pitchFamily="34" charset="0"/>
                          <a:ea typeface="맑은 고딕" panose="020B0503020000020004" pitchFamily="50" charset="-127"/>
                          <a:cs typeface="Arial" panose="020B0604020202020204" pitchFamily="34" charset="0"/>
                        </a:rPr>
                        <a:t>Pre-OP</a:t>
                      </a:r>
                      <a:r>
                        <a:rPr lang="en-US" altLang="ko-KR" sz="1400" b="1" i="0" kern="100" baseline="0" dirty="0">
                          <a:effectLst/>
                          <a:latin typeface="Arial" panose="020B0604020202020204" pitchFamily="34" charset="0"/>
                          <a:ea typeface="맑은 고딕" panose="020B0503020000020004" pitchFamily="50" charset="-127"/>
                          <a:cs typeface="Arial" panose="020B0604020202020204" pitchFamily="34" charset="0"/>
                        </a:rPr>
                        <a:t> variables</a:t>
                      </a:r>
                      <a:endParaRPr lang="ko-KR" sz="1400" b="1" i="0"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28575" cap="flat" cmpd="sng" algn="ctr">
                      <a:solidFill>
                        <a:srgbClr val="FFFFFF"/>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just" latinLnBrk="0">
                        <a:lnSpc>
                          <a:spcPct val="107000"/>
                        </a:lnSpc>
                        <a:spcAft>
                          <a:spcPts val="0"/>
                        </a:spcAft>
                      </a:pPr>
                      <a:endParaRPr lang="ko-KR" sz="1400" b="1"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latinLnBrk="0">
                        <a:lnSpc>
                          <a:spcPct val="107000"/>
                        </a:lnSpc>
                        <a:spcAft>
                          <a:spcPts val="0"/>
                        </a:spcAft>
                      </a:pPr>
                      <a:endParaRPr lang="ko-KR" sz="1400" b="1"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gridSpan="2">
                  <a:txBody>
                    <a:bodyPr/>
                    <a:lstStyle/>
                    <a:p>
                      <a:pPr algn="just" latinLnBrk="0">
                        <a:lnSpc>
                          <a:spcPct val="107000"/>
                        </a:lnSpc>
                        <a:spcAft>
                          <a:spcPts val="0"/>
                        </a:spcAft>
                      </a:pPr>
                      <a:r>
                        <a:rPr lang="en-US" altLang="ko-KR" sz="1400" b="1" i="0" kern="100" dirty="0">
                          <a:effectLst/>
                          <a:latin typeface="Arial" panose="020B0604020202020204" pitchFamily="34" charset="0"/>
                          <a:ea typeface="맑은 고딕" panose="020B0503020000020004" pitchFamily="50" charset="-127"/>
                          <a:cs typeface="Arial" panose="020B0604020202020204" pitchFamily="34" charset="0"/>
                        </a:rPr>
                        <a:t>All variables</a:t>
                      </a:r>
                      <a:endParaRPr lang="ko-KR" sz="1400" b="1" i="0"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a:noFill/>
                    </a:lnL>
                    <a:lnR w="28575"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just" latinLnBrk="0">
                        <a:lnSpc>
                          <a:spcPct val="107000"/>
                        </a:lnSpc>
                        <a:spcAft>
                          <a:spcPts val="0"/>
                        </a:spcAft>
                      </a:pPr>
                      <a:endParaRPr lang="ko-KR" sz="1400" b="1"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a:noFill/>
                    </a:lnL>
                    <a:lnR w="28575"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32000">
                <a:tc>
                  <a:txBody>
                    <a:bodyPr/>
                    <a:lstStyle/>
                    <a:p>
                      <a:pPr algn="just" latinLnBrk="1">
                        <a:lnSpc>
                          <a:spcPct val="150000"/>
                        </a:lnSpc>
                        <a:spcAft>
                          <a:spcPts val="0"/>
                        </a:spcAft>
                      </a:pPr>
                      <a:endParaRPr lang="ko-KR" sz="1400" dirty="0">
                        <a:solidFill>
                          <a:srgbClr val="FF0000"/>
                        </a:solidFill>
                        <a:effectLst/>
                        <a:latin typeface="Arial" panose="020B0604020202020204" pitchFamily="34" charset="0"/>
                        <a:ea typeface="굴림" panose="020B0600000101010101" pitchFamily="50" charset="-127"/>
                        <a:cs typeface="Arial" panose="020B0604020202020204" pitchFamily="34" charset="0"/>
                      </a:endParaRPr>
                    </a:p>
                  </a:txBody>
                  <a:tcPr marL="17780" marR="0" marT="0" marB="0" anchor="ctr">
                    <a:lnL>
                      <a:noFill/>
                    </a:lnL>
                    <a:lnR w="28575"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latinLnBrk="0">
                        <a:lnSpc>
                          <a:spcPct val="107000"/>
                        </a:lnSpc>
                        <a:spcAft>
                          <a:spcPts val="0"/>
                        </a:spcAft>
                      </a:pPr>
                      <a:r>
                        <a:rPr lang="en-US" altLang="ko-KR" sz="1400" b="1" i="0" kern="100" dirty="0">
                          <a:effectLst/>
                          <a:latin typeface="Arial" panose="020B0604020202020204" pitchFamily="34" charset="0"/>
                          <a:ea typeface="맑은 고딕" panose="020B0503020000020004" pitchFamily="50" charset="-127"/>
                          <a:cs typeface="Arial" panose="020B0604020202020204" pitchFamily="34" charset="0"/>
                        </a:rPr>
                        <a:t>Adjusted OR (95% CI)</a:t>
                      </a:r>
                      <a:endParaRPr lang="ko-KR" sz="1400" b="1" i="0"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28575" cap="flat" cmpd="sng" algn="ctr">
                      <a:solidFill>
                        <a:srgbClr val="FFFFFF"/>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latinLnBrk="0">
                        <a:lnSpc>
                          <a:spcPct val="107000"/>
                        </a:lnSpc>
                        <a:spcAft>
                          <a:spcPts val="0"/>
                        </a:spcAft>
                      </a:pPr>
                      <a:r>
                        <a:rPr lang="en-US" altLang="ko-KR" sz="1400" b="1" i="1" kern="100" dirty="0">
                          <a:effectLst/>
                          <a:latin typeface="Arial" panose="020B0604020202020204" pitchFamily="34" charset="0"/>
                          <a:ea typeface="맑은 고딕" panose="020B0503020000020004" pitchFamily="50" charset="-127"/>
                          <a:cs typeface="Arial" panose="020B0604020202020204" pitchFamily="34" charset="0"/>
                        </a:rPr>
                        <a:t>P</a:t>
                      </a:r>
                      <a:endParaRPr lang="ko-KR" sz="1400" b="1" i="1"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latinLnBrk="0">
                        <a:lnSpc>
                          <a:spcPct val="107000"/>
                        </a:lnSpc>
                        <a:spcAft>
                          <a:spcPts val="0"/>
                        </a:spcAft>
                      </a:pPr>
                      <a:endParaRPr lang="ko-KR" sz="1400" b="0"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just" latinLnBrk="0">
                        <a:lnSpc>
                          <a:spcPct val="107000"/>
                        </a:lnSpc>
                        <a:spcAft>
                          <a:spcPts val="0"/>
                        </a:spcAft>
                      </a:pPr>
                      <a:r>
                        <a:rPr lang="en-US" altLang="ko-KR" sz="1400" b="1" i="0" kern="100" dirty="0">
                          <a:effectLst/>
                          <a:latin typeface="Arial" panose="020B0604020202020204" pitchFamily="34" charset="0"/>
                          <a:ea typeface="맑은 고딕" panose="020B0503020000020004" pitchFamily="50" charset="-127"/>
                          <a:cs typeface="Arial" panose="020B0604020202020204" pitchFamily="34" charset="0"/>
                        </a:rPr>
                        <a:t>Adjusted OR (95% CI)</a:t>
                      </a:r>
                      <a:endParaRPr lang="ko-KR" sz="1400" b="1" i="0"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latinLnBrk="0">
                        <a:lnSpc>
                          <a:spcPct val="107000"/>
                        </a:lnSpc>
                        <a:spcAft>
                          <a:spcPts val="0"/>
                        </a:spcAft>
                      </a:pPr>
                      <a:r>
                        <a:rPr lang="en-US" altLang="ko-KR" sz="1400" b="1" i="1" kern="100" dirty="0">
                          <a:effectLst/>
                          <a:latin typeface="Arial" panose="020B0604020202020204" pitchFamily="34" charset="0"/>
                          <a:ea typeface="맑은 고딕" panose="020B0503020000020004" pitchFamily="50" charset="-127"/>
                          <a:cs typeface="Arial" panose="020B0604020202020204" pitchFamily="34" charset="0"/>
                        </a:rPr>
                        <a:t>P</a:t>
                      </a:r>
                      <a:endParaRPr lang="ko-KR" sz="1400" b="1" i="1"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a:noFill/>
                    </a:lnL>
                    <a:lnR w="28575"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32000">
                <a:tc>
                  <a:txBody>
                    <a:bodyPr/>
                    <a:lstStyle/>
                    <a:p>
                      <a:pPr algn="just" latinLnBrk="1">
                        <a:lnSpc>
                          <a:spcPct val="150000"/>
                        </a:lnSpc>
                        <a:spcAft>
                          <a:spcPts val="0"/>
                        </a:spcAft>
                      </a:pPr>
                      <a:r>
                        <a:rPr lang="en-US" sz="1400" b="1" dirty="0">
                          <a:solidFill>
                            <a:srgbClr val="FF0000"/>
                          </a:solidFill>
                          <a:effectLst/>
                          <a:latin typeface="Arial" panose="020B0604020202020204" pitchFamily="34" charset="0"/>
                          <a:ea typeface="Arial Unicode MS" panose="020B0604020202020204" pitchFamily="50" charset="-127"/>
                          <a:cs typeface="Arial" panose="020B0604020202020204" pitchFamily="34" charset="0"/>
                        </a:rPr>
                        <a:t> </a:t>
                      </a:r>
                      <a:r>
                        <a:rPr lang="en-US" sz="1400" b="1" dirty="0" err="1">
                          <a:solidFill>
                            <a:srgbClr val="FF0000"/>
                          </a:solidFill>
                          <a:effectLst/>
                          <a:latin typeface="Arial" panose="020B0604020202020204" pitchFamily="34" charset="0"/>
                          <a:ea typeface="Arial Unicode MS" panose="020B0604020202020204" pitchFamily="50" charset="-127"/>
                          <a:cs typeface="Arial" panose="020B0604020202020204" pitchFamily="34" charset="0"/>
                        </a:rPr>
                        <a:t>SUVmax</a:t>
                      </a:r>
                      <a:r>
                        <a:rPr lang="en-US" sz="1400" b="1" dirty="0">
                          <a:solidFill>
                            <a:srgbClr val="FF0000"/>
                          </a:solidFill>
                          <a:effectLst/>
                          <a:latin typeface="Arial" panose="020B0604020202020204" pitchFamily="34" charset="0"/>
                          <a:ea typeface="Arial Unicode MS" panose="020B0604020202020204" pitchFamily="50" charset="-127"/>
                          <a:cs typeface="Arial" panose="020B0604020202020204" pitchFamily="34" charset="0"/>
                        </a:rPr>
                        <a:t>, high</a:t>
                      </a:r>
                      <a:endParaRPr lang="ko-KR" sz="1400" dirty="0">
                        <a:solidFill>
                          <a:srgbClr val="FF0000"/>
                        </a:solidFill>
                        <a:effectLst/>
                        <a:latin typeface="Arial" panose="020B0604020202020204" pitchFamily="34" charset="0"/>
                        <a:ea typeface="굴림" panose="020B0600000101010101" pitchFamily="50" charset="-127"/>
                        <a:cs typeface="Arial" panose="020B0604020202020204" pitchFamily="34" charset="0"/>
                      </a:endParaRPr>
                    </a:p>
                  </a:txBody>
                  <a:tcPr marL="17780" marR="0" marT="0" marB="0" anchor="ctr">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algn="just" defTabSz="914400" rtl="0" eaLnBrk="1" latinLnBrk="0" hangingPunct="1">
                        <a:lnSpc>
                          <a:spcPct val="107000"/>
                        </a:lnSpc>
                        <a:spcAft>
                          <a:spcPts val="0"/>
                        </a:spcAft>
                      </a:pPr>
                      <a:r>
                        <a:rPr lang="en-US" sz="1400" b="0" i="0" kern="0" dirty="0">
                          <a:solidFill>
                            <a:srgbClr val="FF0000"/>
                          </a:solidFill>
                          <a:effectLst/>
                          <a:latin typeface="Arial" panose="020B0604020202020204" pitchFamily="34" charset="0"/>
                          <a:ea typeface="Arial Unicode MS" panose="020B0604020202020204" pitchFamily="50" charset="-127"/>
                          <a:cs typeface="Arial" panose="020B0604020202020204" pitchFamily="34" charset="0"/>
                        </a:rPr>
                        <a:t>8.513 (1.01-1080.119)</a:t>
                      </a:r>
                      <a:endParaRPr lang="ko-KR" sz="1400" b="0" i="0" kern="0" dirty="0">
                        <a:solidFill>
                          <a:srgbClr val="FF0000"/>
                        </a:solidFill>
                        <a:effectLst/>
                        <a:latin typeface="Arial" panose="020B0604020202020204" pitchFamily="34" charset="0"/>
                        <a:ea typeface="Arial Unicode MS" panose="020B06040202020202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algn="just" defTabSz="914400" rtl="0" eaLnBrk="1" latinLnBrk="0" hangingPunct="1">
                        <a:lnSpc>
                          <a:spcPct val="107000"/>
                        </a:lnSpc>
                        <a:spcAft>
                          <a:spcPts val="0"/>
                        </a:spcAft>
                      </a:pPr>
                      <a:r>
                        <a:rPr lang="en-US" sz="1400" b="0" i="1" kern="0" dirty="0">
                          <a:solidFill>
                            <a:srgbClr val="FF0000"/>
                          </a:solidFill>
                          <a:effectLst/>
                          <a:latin typeface="Arial" panose="020B0604020202020204" pitchFamily="34" charset="0"/>
                          <a:ea typeface="Arial Unicode MS" panose="020B0604020202020204" pitchFamily="50" charset="-127"/>
                          <a:cs typeface="Arial" panose="020B0604020202020204" pitchFamily="34" charset="0"/>
                        </a:rPr>
                        <a:t>0.049</a:t>
                      </a:r>
                      <a:endParaRPr lang="ko-KR" sz="1400" b="0" i="1" kern="0" dirty="0">
                        <a:solidFill>
                          <a:srgbClr val="FF0000"/>
                        </a:solidFill>
                        <a:effectLst/>
                        <a:latin typeface="Arial" panose="020B0604020202020204" pitchFamily="34" charset="0"/>
                        <a:ea typeface="Arial Unicode MS" panose="020B06040202020202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just" latinLnBrk="0">
                        <a:lnSpc>
                          <a:spcPct val="107000"/>
                        </a:lnSpc>
                        <a:spcAft>
                          <a:spcPts val="0"/>
                        </a:spcAft>
                      </a:pPr>
                      <a:endParaRPr lang="ko-KR" sz="1400" b="0"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algn="just" defTabSz="914400" rtl="0" eaLnBrk="1" latinLnBrk="0" hangingPunct="1">
                        <a:lnSpc>
                          <a:spcPct val="107000"/>
                        </a:lnSpc>
                        <a:spcAft>
                          <a:spcPts val="0"/>
                        </a:spcAft>
                      </a:pPr>
                      <a:r>
                        <a:rPr lang="en-US" sz="1400" b="0" i="0" kern="0" dirty="0">
                          <a:solidFill>
                            <a:schemeClr val="tx1"/>
                          </a:solidFill>
                          <a:effectLst/>
                          <a:latin typeface="Arial" panose="020B0604020202020204" pitchFamily="34" charset="0"/>
                          <a:ea typeface="Arial Unicode MS" panose="020B0604020202020204" pitchFamily="50" charset="-127"/>
                          <a:cs typeface="Arial" panose="020B0604020202020204" pitchFamily="34" charset="0"/>
                        </a:rPr>
                        <a:t>15.985 (0.862-12651.33)</a:t>
                      </a:r>
                      <a:endParaRPr lang="ko-KR" sz="1400" b="0" i="0" kern="0" dirty="0">
                        <a:solidFill>
                          <a:schemeClr val="tx1"/>
                        </a:solidFill>
                        <a:effectLst/>
                        <a:latin typeface="Arial" panose="020B0604020202020204" pitchFamily="34" charset="0"/>
                        <a:ea typeface="Arial Unicode MS" panose="020B06040202020202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algn="just" defTabSz="914400" rtl="0" eaLnBrk="1" latinLnBrk="0" hangingPunct="1">
                        <a:lnSpc>
                          <a:spcPct val="107000"/>
                        </a:lnSpc>
                        <a:spcAft>
                          <a:spcPts val="0"/>
                        </a:spcAft>
                      </a:pPr>
                      <a:r>
                        <a:rPr lang="en-US" sz="1400" b="0" i="1" kern="0" dirty="0">
                          <a:solidFill>
                            <a:schemeClr val="tx1"/>
                          </a:solidFill>
                          <a:effectLst/>
                          <a:latin typeface="Arial" panose="020B0604020202020204" pitchFamily="34" charset="0"/>
                          <a:ea typeface="Arial Unicode MS" panose="020B0604020202020204" pitchFamily="50" charset="-127"/>
                          <a:cs typeface="Arial" panose="020B0604020202020204" pitchFamily="34" charset="0"/>
                        </a:rPr>
                        <a:t>0.073</a:t>
                      </a:r>
                      <a:endParaRPr lang="ko-KR" sz="1400" b="0" i="1" kern="0" dirty="0">
                        <a:solidFill>
                          <a:schemeClr val="tx1"/>
                        </a:solidFill>
                        <a:effectLst/>
                        <a:latin typeface="Arial" panose="020B0604020202020204" pitchFamily="34" charset="0"/>
                        <a:ea typeface="Arial Unicode MS" panose="020B06040202020202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28575"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3"/>
                  </a:ext>
                </a:extLst>
              </a:tr>
              <a:tr h="432000">
                <a:tc>
                  <a:txBody>
                    <a:bodyPr/>
                    <a:lstStyle/>
                    <a:p>
                      <a:pPr algn="just">
                        <a:lnSpc>
                          <a:spcPct val="150000"/>
                        </a:lnSpc>
                        <a:spcAft>
                          <a:spcPts val="0"/>
                        </a:spcAft>
                      </a:pPr>
                      <a:r>
                        <a:rPr lang="en-US" sz="1400" b="1" dirty="0">
                          <a:solidFill>
                            <a:schemeClr val="tx1"/>
                          </a:solidFill>
                          <a:effectLst/>
                          <a:latin typeface="Arial" panose="020B0604020202020204" pitchFamily="34" charset="0"/>
                          <a:ea typeface="함초롬돋움" panose="020B0504000101010101" pitchFamily="50" charset="-127"/>
                          <a:cs typeface="Arial" panose="020B0604020202020204" pitchFamily="34" charset="0"/>
                        </a:rPr>
                        <a:t> </a:t>
                      </a:r>
                      <a:r>
                        <a:rPr lang="x-none" sz="1400" b="1" dirty="0">
                          <a:solidFill>
                            <a:schemeClr val="tx1"/>
                          </a:solidFill>
                          <a:effectLst/>
                          <a:latin typeface="Arial" panose="020B0604020202020204" pitchFamily="34" charset="0"/>
                          <a:ea typeface="함초롬돋움" panose="020B0504000101010101" pitchFamily="50" charset="-127"/>
                          <a:cs typeface="Arial" panose="020B0604020202020204" pitchFamily="34" charset="0"/>
                        </a:rPr>
                        <a:t>CT features, indentation</a:t>
                      </a:r>
                      <a:endParaRPr lang="ko-KR" sz="1400" dirty="0">
                        <a:solidFill>
                          <a:schemeClr val="tx1"/>
                        </a:solidFill>
                        <a:effectLst/>
                        <a:latin typeface="Arial" panose="020B0604020202020204" pitchFamily="34" charset="0"/>
                        <a:ea typeface="함초롬돋움" panose="020B0504000101010101" pitchFamily="50" charset="-127"/>
                        <a:cs typeface="Arial" panose="020B0604020202020204" pitchFamily="34" charset="0"/>
                      </a:endParaRPr>
                    </a:p>
                  </a:txBody>
                  <a:tcPr marL="17780" marR="0" marT="0"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algn="just" defTabSz="914400" rtl="0" eaLnBrk="1" latinLnBrk="0" hangingPunct="1">
                        <a:lnSpc>
                          <a:spcPct val="107000"/>
                        </a:lnSpc>
                        <a:spcAft>
                          <a:spcPts val="0"/>
                        </a:spcAft>
                      </a:pPr>
                      <a:r>
                        <a:rPr lang="en-US" sz="1400" b="0" i="0" kern="0" dirty="0">
                          <a:solidFill>
                            <a:schemeClr val="tx1"/>
                          </a:solidFill>
                          <a:effectLst/>
                          <a:latin typeface="Arial" panose="020B0604020202020204" pitchFamily="34" charset="0"/>
                          <a:ea typeface="Arial Unicode MS" panose="020B0604020202020204" pitchFamily="50" charset="-127"/>
                          <a:cs typeface="Arial" panose="020B0604020202020204" pitchFamily="34" charset="0"/>
                        </a:rPr>
                        <a:t>2.936 (0.269-396.858)</a:t>
                      </a:r>
                      <a:endParaRPr lang="ko-KR" sz="1400" b="0" i="0" kern="0" dirty="0">
                        <a:solidFill>
                          <a:schemeClr val="tx1"/>
                        </a:solidFill>
                        <a:effectLst/>
                        <a:latin typeface="Arial" panose="020B0604020202020204" pitchFamily="34" charset="0"/>
                        <a:ea typeface="Arial Unicode MS" panose="020B06040202020202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algn="just" defTabSz="914400" rtl="0" eaLnBrk="1" latinLnBrk="0" hangingPunct="1">
                        <a:lnSpc>
                          <a:spcPct val="107000"/>
                        </a:lnSpc>
                        <a:spcAft>
                          <a:spcPts val="0"/>
                        </a:spcAft>
                      </a:pPr>
                      <a:r>
                        <a:rPr lang="en-US" sz="1400" b="0" i="1" kern="0" dirty="0">
                          <a:solidFill>
                            <a:schemeClr val="tx1"/>
                          </a:solidFill>
                          <a:effectLst/>
                          <a:latin typeface="Arial" panose="020B0604020202020204" pitchFamily="34" charset="0"/>
                          <a:ea typeface="Arial Unicode MS" panose="020B0604020202020204" pitchFamily="50" charset="-127"/>
                          <a:cs typeface="Arial" panose="020B0604020202020204" pitchFamily="34" charset="0"/>
                        </a:rPr>
                        <a:t>0.425</a:t>
                      </a:r>
                      <a:endParaRPr lang="ko-KR" sz="1400" b="0" i="1" kern="0" dirty="0">
                        <a:solidFill>
                          <a:schemeClr val="tx1"/>
                        </a:solidFill>
                        <a:effectLst/>
                        <a:latin typeface="Arial" panose="020B0604020202020204" pitchFamily="34" charset="0"/>
                        <a:ea typeface="Arial Unicode MS" panose="020B06040202020202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just" latinLnBrk="0">
                        <a:lnSpc>
                          <a:spcPct val="107000"/>
                        </a:lnSpc>
                        <a:spcAft>
                          <a:spcPts val="0"/>
                        </a:spcAft>
                      </a:pPr>
                      <a:endParaRPr lang="ko-KR" sz="1400" b="0" kern="100" dirty="0">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algn="just" defTabSz="914400" rtl="0" eaLnBrk="1" latinLnBrk="0" hangingPunct="1">
                        <a:lnSpc>
                          <a:spcPct val="107000"/>
                        </a:lnSpc>
                        <a:spcAft>
                          <a:spcPts val="0"/>
                        </a:spcAft>
                      </a:pPr>
                      <a:r>
                        <a:rPr lang="en-US" sz="1400" b="0" i="0" kern="0" dirty="0">
                          <a:solidFill>
                            <a:schemeClr val="tx1"/>
                          </a:solidFill>
                          <a:effectLst/>
                          <a:latin typeface="Arial" panose="020B0604020202020204" pitchFamily="34" charset="0"/>
                          <a:ea typeface="Arial Unicode MS" panose="020B0604020202020204" pitchFamily="50" charset="-127"/>
                          <a:cs typeface="Arial" panose="020B0604020202020204" pitchFamily="34" charset="0"/>
                        </a:rPr>
                        <a:t>0.993 (0.041-195.377)</a:t>
                      </a:r>
                      <a:endParaRPr lang="ko-KR" sz="1400" b="0" i="0" kern="0" dirty="0">
                        <a:solidFill>
                          <a:schemeClr val="tx1"/>
                        </a:solidFill>
                        <a:effectLst/>
                        <a:latin typeface="Arial" panose="020B0604020202020204" pitchFamily="34" charset="0"/>
                        <a:ea typeface="Arial Unicode MS" panose="020B06040202020202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algn="just" defTabSz="914400" rtl="0" eaLnBrk="1" latinLnBrk="0" hangingPunct="1">
                        <a:lnSpc>
                          <a:spcPct val="107000"/>
                        </a:lnSpc>
                        <a:spcAft>
                          <a:spcPts val="0"/>
                        </a:spcAft>
                      </a:pPr>
                      <a:r>
                        <a:rPr lang="en-US" sz="1400" b="0" i="1" kern="0" dirty="0">
                          <a:solidFill>
                            <a:schemeClr val="tx1"/>
                          </a:solidFill>
                          <a:effectLst/>
                          <a:latin typeface="Arial" panose="020B0604020202020204" pitchFamily="34" charset="0"/>
                          <a:ea typeface="Arial Unicode MS" panose="020B0604020202020204" pitchFamily="50" charset="-127"/>
                          <a:cs typeface="Arial" panose="020B0604020202020204" pitchFamily="34" charset="0"/>
                        </a:rPr>
                        <a:t>0.067</a:t>
                      </a:r>
                      <a:endParaRPr lang="ko-KR" sz="1400" b="0" i="1" kern="0" dirty="0">
                        <a:solidFill>
                          <a:schemeClr val="tx1"/>
                        </a:solidFill>
                        <a:effectLst/>
                        <a:latin typeface="Arial" panose="020B0604020202020204" pitchFamily="34" charset="0"/>
                        <a:ea typeface="Arial Unicode MS" panose="020B06040202020202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28575"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4"/>
                  </a:ext>
                </a:extLst>
              </a:tr>
              <a:tr h="432000">
                <a:tc>
                  <a:txBody>
                    <a:bodyPr/>
                    <a:lstStyle/>
                    <a:p>
                      <a:pPr algn="just">
                        <a:lnSpc>
                          <a:spcPct val="150000"/>
                        </a:lnSpc>
                        <a:spcAft>
                          <a:spcPts val="0"/>
                        </a:spcAft>
                      </a:pPr>
                      <a:r>
                        <a:rPr lang="en-US" sz="1400" b="1" dirty="0">
                          <a:solidFill>
                            <a:schemeClr val="tx1"/>
                          </a:solidFill>
                          <a:effectLst/>
                          <a:latin typeface="Arial" panose="020B0604020202020204" pitchFamily="34" charset="0"/>
                          <a:ea typeface="함초롬돋움" panose="020B0504000101010101" pitchFamily="50" charset="-127"/>
                          <a:cs typeface="Arial" panose="020B0604020202020204" pitchFamily="34" charset="0"/>
                        </a:rPr>
                        <a:t> </a:t>
                      </a:r>
                      <a:r>
                        <a:rPr lang="x-none" sz="1400" b="1" dirty="0">
                          <a:solidFill>
                            <a:schemeClr val="tx1"/>
                          </a:solidFill>
                          <a:effectLst/>
                          <a:latin typeface="Arial" panose="020B0604020202020204" pitchFamily="34" charset="0"/>
                          <a:ea typeface="함초롬돋움" panose="020B0504000101010101" pitchFamily="50" charset="-127"/>
                          <a:cs typeface="Arial" panose="020B0604020202020204" pitchFamily="34" charset="0"/>
                        </a:rPr>
                        <a:t>CT features, attachment</a:t>
                      </a:r>
                      <a:endParaRPr lang="ko-KR" sz="1400" dirty="0">
                        <a:solidFill>
                          <a:schemeClr val="tx1"/>
                        </a:solidFill>
                        <a:effectLst/>
                        <a:latin typeface="Arial" panose="020B0604020202020204" pitchFamily="34" charset="0"/>
                        <a:ea typeface="함초롬돋움" panose="020B0504000101010101" pitchFamily="50" charset="-127"/>
                        <a:cs typeface="Arial" panose="020B0604020202020204" pitchFamily="34" charset="0"/>
                      </a:endParaRPr>
                    </a:p>
                  </a:txBody>
                  <a:tcPr marL="17780" marR="0" marT="0"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algn="just" defTabSz="914400" rtl="0" eaLnBrk="1" latinLnBrk="0" hangingPunct="1">
                        <a:lnSpc>
                          <a:spcPct val="107000"/>
                        </a:lnSpc>
                        <a:spcAft>
                          <a:spcPts val="0"/>
                        </a:spcAft>
                      </a:pPr>
                      <a:r>
                        <a:rPr lang="en-US" sz="1400" b="0" i="0" kern="0" dirty="0">
                          <a:solidFill>
                            <a:schemeClr val="tx1"/>
                          </a:solidFill>
                          <a:effectLst/>
                          <a:latin typeface="Arial" panose="020B0604020202020204" pitchFamily="34" charset="0"/>
                          <a:ea typeface="Arial Unicode MS" panose="020B0604020202020204" pitchFamily="50" charset="-127"/>
                          <a:cs typeface="Arial" panose="020B0604020202020204" pitchFamily="34" charset="0"/>
                        </a:rPr>
                        <a:t>7.526 (0.729-1009.169)</a:t>
                      </a:r>
                      <a:endParaRPr lang="ko-KR" sz="1400" b="0" i="0" kern="0" dirty="0">
                        <a:solidFill>
                          <a:schemeClr val="tx1"/>
                        </a:solidFill>
                        <a:effectLst/>
                        <a:latin typeface="Arial" panose="020B0604020202020204" pitchFamily="34" charset="0"/>
                        <a:ea typeface="Arial Unicode MS" panose="020B06040202020202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algn="just" defTabSz="914400" rtl="0" eaLnBrk="1" latinLnBrk="0" hangingPunct="1">
                        <a:lnSpc>
                          <a:spcPct val="107000"/>
                        </a:lnSpc>
                        <a:spcAft>
                          <a:spcPts val="0"/>
                        </a:spcAft>
                      </a:pPr>
                      <a:r>
                        <a:rPr lang="en-US" sz="1400" b="0" i="1" kern="0" dirty="0">
                          <a:solidFill>
                            <a:schemeClr val="tx1"/>
                          </a:solidFill>
                          <a:effectLst/>
                          <a:latin typeface="Arial" panose="020B0604020202020204" pitchFamily="34" charset="0"/>
                          <a:ea typeface="Arial Unicode MS" panose="020B0604020202020204" pitchFamily="50" charset="-127"/>
                          <a:cs typeface="Arial" panose="020B0604020202020204" pitchFamily="34" charset="0"/>
                        </a:rPr>
                        <a:t>0.098</a:t>
                      </a:r>
                      <a:endParaRPr lang="ko-KR" sz="1400" b="0" i="1" kern="0" dirty="0">
                        <a:solidFill>
                          <a:schemeClr val="tx1"/>
                        </a:solidFill>
                        <a:effectLst/>
                        <a:latin typeface="Arial" panose="020B0604020202020204" pitchFamily="34" charset="0"/>
                        <a:ea typeface="Arial Unicode MS" panose="020B06040202020202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just" latinLnBrk="0">
                        <a:lnSpc>
                          <a:spcPct val="107000"/>
                        </a:lnSpc>
                        <a:spcAft>
                          <a:spcPts val="0"/>
                        </a:spcAft>
                      </a:pPr>
                      <a:endParaRPr lang="ko-KR" sz="1400" b="0" kern="100" dirty="0">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algn="just" defTabSz="914400" rtl="0" eaLnBrk="1" latinLnBrk="0" hangingPunct="1">
                        <a:lnSpc>
                          <a:spcPct val="107000"/>
                        </a:lnSpc>
                        <a:spcAft>
                          <a:spcPts val="0"/>
                        </a:spcAft>
                      </a:pPr>
                      <a:r>
                        <a:rPr lang="en-US" sz="1400" b="0" i="0" kern="0" dirty="0">
                          <a:solidFill>
                            <a:schemeClr val="tx1"/>
                          </a:solidFill>
                          <a:effectLst/>
                          <a:latin typeface="Arial" panose="020B0604020202020204" pitchFamily="34" charset="0"/>
                          <a:ea typeface="Arial Unicode MS" panose="020B0604020202020204" pitchFamily="50" charset="-127"/>
                          <a:cs typeface="Arial" panose="020B0604020202020204" pitchFamily="34" charset="0"/>
                        </a:rPr>
                        <a:t>2.969 (0.153-684.463)</a:t>
                      </a:r>
                      <a:endParaRPr lang="ko-KR" sz="1400" b="0" i="0" kern="0" dirty="0">
                        <a:solidFill>
                          <a:schemeClr val="tx1"/>
                        </a:solidFill>
                        <a:effectLst/>
                        <a:latin typeface="Arial" panose="020B0604020202020204" pitchFamily="34" charset="0"/>
                        <a:ea typeface="Arial Unicode MS" panose="020B06040202020202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algn="just" defTabSz="914400" rtl="0" eaLnBrk="1" latinLnBrk="0" hangingPunct="1">
                        <a:lnSpc>
                          <a:spcPct val="107000"/>
                        </a:lnSpc>
                        <a:spcAft>
                          <a:spcPts val="0"/>
                        </a:spcAft>
                      </a:pPr>
                      <a:r>
                        <a:rPr lang="en-US" sz="1400" b="0" i="1" kern="0" dirty="0">
                          <a:solidFill>
                            <a:schemeClr val="tx1"/>
                          </a:solidFill>
                          <a:effectLst/>
                          <a:latin typeface="Arial" panose="020B0604020202020204" pitchFamily="34" charset="0"/>
                          <a:ea typeface="Arial Unicode MS" panose="020B0604020202020204" pitchFamily="50" charset="-127"/>
                          <a:cs typeface="Arial" panose="020B0604020202020204" pitchFamily="34" charset="0"/>
                        </a:rPr>
                        <a:t>0.997</a:t>
                      </a:r>
                      <a:endParaRPr lang="ko-KR" sz="1400" b="0" i="1" kern="0" dirty="0">
                        <a:solidFill>
                          <a:schemeClr val="tx1"/>
                        </a:solidFill>
                        <a:effectLst/>
                        <a:latin typeface="Arial" panose="020B0604020202020204" pitchFamily="34" charset="0"/>
                        <a:ea typeface="Arial Unicode MS" panose="020B06040202020202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28575"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5"/>
                  </a:ext>
                </a:extLst>
              </a:tr>
              <a:tr h="432000">
                <a:tc>
                  <a:txBody>
                    <a:bodyPr/>
                    <a:lstStyle/>
                    <a:p>
                      <a:pPr algn="just">
                        <a:lnSpc>
                          <a:spcPct val="150000"/>
                        </a:lnSpc>
                        <a:spcAft>
                          <a:spcPts val="0"/>
                        </a:spcAft>
                      </a:pPr>
                      <a:r>
                        <a:rPr lang="en-US" sz="1400" b="1" dirty="0">
                          <a:solidFill>
                            <a:srgbClr val="FF0000"/>
                          </a:solidFill>
                          <a:effectLst/>
                          <a:latin typeface="Arial" panose="020B0604020202020204" pitchFamily="34" charset="0"/>
                          <a:ea typeface="함초롬돋움" panose="020B0504000101010101" pitchFamily="50" charset="-127"/>
                          <a:cs typeface="Arial" panose="020B0604020202020204" pitchFamily="34" charset="0"/>
                        </a:rPr>
                        <a:t> </a:t>
                      </a:r>
                      <a:r>
                        <a:rPr lang="x-none" sz="1400" b="1" dirty="0">
                          <a:solidFill>
                            <a:schemeClr val="tx1"/>
                          </a:solidFill>
                          <a:effectLst/>
                          <a:latin typeface="Arial" panose="020B0604020202020204" pitchFamily="34" charset="0"/>
                          <a:ea typeface="함초롬돋움" panose="020B0504000101010101" pitchFamily="50" charset="-127"/>
                          <a:cs typeface="Arial" panose="020B0604020202020204" pitchFamily="34" charset="0"/>
                        </a:rPr>
                        <a:t>Lymphatic invasion</a:t>
                      </a:r>
                      <a:endParaRPr lang="ko-KR" sz="1400" dirty="0">
                        <a:solidFill>
                          <a:schemeClr val="tx1"/>
                        </a:solidFill>
                        <a:effectLst/>
                        <a:latin typeface="Arial" panose="020B0604020202020204" pitchFamily="34" charset="0"/>
                        <a:ea typeface="함초롬돋움" panose="020B0504000101010101" pitchFamily="50" charset="-127"/>
                        <a:cs typeface="Arial" panose="020B0604020202020204" pitchFamily="34" charset="0"/>
                      </a:endParaRPr>
                    </a:p>
                  </a:txBody>
                  <a:tcPr marL="17780" marR="0" marT="0"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just" latinLnBrk="0">
                        <a:lnSpc>
                          <a:spcPct val="107000"/>
                        </a:lnSpc>
                        <a:spcAft>
                          <a:spcPts val="0"/>
                        </a:spcAft>
                      </a:pPr>
                      <a:r>
                        <a:rPr lang="en-US" sz="1400" b="0" kern="0" dirty="0">
                          <a:effectLst/>
                          <a:latin typeface="Arial" panose="020B0604020202020204" pitchFamily="34" charset="0"/>
                          <a:ea typeface="맑은 고딕" panose="020B0503020000020004" pitchFamily="50" charset="-127"/>
                          <a:cs typeface="Arial" panose="020B0604020202020204" pitchFamily="34" charset="0"/>
                        </a:rPr>
                        <a:t> </a:t>
                      </a:r>
                      <a:endParaRPr lang="ko-KR" sz="1400" b="0"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just" latinLnBrk="0">
                        <a:lnSpc>
                          <a:spcPct val="107000"/>
                        </a:lnSpc>
                        <a:spcAft>
                          <a:spcPts val="0"/>
                        </a:spcAft>
                      </a:pPr>
                      <a:r>
                        <a:rPr lang="en-US" sz="1400" b="0" i="1" kern="0" dirty="0">
                          <a:effectLst/>
                          <a:latin typeface="Arial" panose="020B0604020202020204" pitchFamily="34" charset="0"/>
                          <a:ea typeface="맑은 고딕" panose="020B0503020000020004" pitchFamily="50" charset="-127"/>
                          <a:cs typeface="Arial" panose="020B0604020202020204" pitchFamily="34" charset="0"/>
                        </a:rPr>
                        <a:t> </a:t>
                      </a:r>
                      <a:endParaRPr lang="ko-KR" sz="1400" b="0"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just" latinLnBrk="0">
                        <a:lnSpc>
                          <a:spcPct val="107000"/>
                        </a:lnSpc>
                        <a:spcAft>
                          <a:spcPts val="0"/>
                        </a:spcAft>
                      </a:pPr>
                      <a:endParaRPr lang="ko-KR" sz="1400" b="0"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algn="just" defTabSz="914400" rtl="0" eaLnBrk="1" latinLnBrk="0" hangingPunct="1">
                        <a:lnSpc>
                          <a:spcPct val="107000"/>
                        </a:lnSpc>
                        <a:spcAft>
                          <a:spcPts val="0"/>
                        </a:spcAft>
                      </a:pPr>
                      <a:r>
                        <a:rPr lang="en-US" sz="1400" b="0" i="0" kern="0" dirty="0">
                          <a:solidFill>
                            <a:schemeClr val="tx1"/>
                          </a:solidFill>
                          <a:effectLst/>
                          <a:latin typeface="Arial" panose="020B0604020202020204" pitchFamily="34" charset="0"/>
                          <a:ea typeface="Arial Unicode MS" panose="020B0604020202020204" pitchFamily="50" charset="-127"/>
                          <a:cs typeface="Arial" panose="020B0604020202020204" pitchFamily="34" charset="0"/>
                        </a:rPr>
                        <a:t>8.914 (0.691-975.201)</a:t>
                      </a:r>
                      <a:endParaRPr lang="ko-KR" sz="1400" b="0" i="0" kern="0" dirty="0">
                        <a:solidFill>
                          <a:schemeClr val="tx1"/>
                        </a:solidFill>
                        <a:effectLst/>
                        <a:latin typeface="Arial" panose="020B0604020202020204" pitchFamily="34" charset="0"/>
                        <a:ea typeface="Arial Unicode MS" panose="020B06040202020202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algn="just" defTabSz="914400" rtl="0" eaLnBrk="1" latinLnBrk="0" hangingPunct="1">
                        <a:lnSpc>
                          <a:spcPct val="107000"/>
                        </a:lnSpc>
                        <a:spcAft>
                          <a:spcPts val="0"/>
                        </a:spcAft>
                      </a:pPr>
                      <a:r>
                        <a:rPr lang="en-US" sz="1400" b="0" i="1" kern="0" dirty="0">
                          <a:solidFill>
                            <a:schemeClr val="tx1"/>
                          </a:solidFill>
                          <a:effectLst/>
                          <a:latin typeface="Arial" panose="020B0604020202020204" pitchFamily="34" charset="0"/>
                          <a:ea typeface="Arial Unicode MS" panose="020B0604020202020204" pitchFamily="50" charset="-127"/>
                          <a:cs typeface="Arial" panose="020B0604020202020204" pitchFamily="34" charset="0"/>
                        </a:rPr>
                        <a:t>0.102</a:t>
                      </a:r>
                      <a:endParaRPr lang="ko-KR" sz="1400" b="0" i="1" kern="0" dirty="0">
                        <a:solidFill>
                          <a:schemeClr val="tx1"/>
                        </a:solidFill>
                        <a:effectLst/>
                        <a:latin typeface="Arial" panose="020B0604020202020204" pitchFamily="34" charset="0"/>
                        <a:ea typeface="Arial Unicode MS" panose="020B06040202020202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28575"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6"/>
                  </a:ext>
                </a:extLst>
              </a:tr>
              <a:tr h="432000">
                <a:tc>
                  <a:txBody>
                    <a:bodyPr/>
                    <a:lstStyle/>
                    <a:p>
                      <a:pPr algn="just">
                        <a:lnSpc>
                          <a:spcPct val="150000"/>
                        </a:lnSpc>
                        <a:spcAft>
                          <a:spcPts val="0"/>
                        </a:spcAft>
                      </a:pPr>
                      <a:r>
                        <a:rPr lang="en-US" sz="1400" b="1" dirty="0">
                          <a:solidFill>
                            <a:srgbClr val="FF0000"/>
                          </a:solidFill>
                          <a:effectLst/>
                          <a:latin typeface="Arial" panose="020B0604020202020204" pitchFamily="34" charset="0"/>
                          <a:ea typeface="함초롬돋움" panose="020B0504000101010101" pitchFamily="50" charset="-127"/>
                          <a:cs typeface="Arial" panose="020B0604020202020204" pitchFamily="34" charset="0"/>
                        </a:rPr>
                        <a:t> </a:t>
                      </a:r>
                      <a:r>
                        <a:rPr lang="x-none" sz="1400" b="1" dirty="0">
                          <a:solidFill>
                            <a:srgbClr val="FF0000"/>
                          </a:solidFill>
                          <a:effectLst/>
                          <a:latin typeface="Arial" panose="020B0604020202020204" pitchFamily="34" charset="0"/>
                          <a:ea typeface="함초롬돋움" panose="020B0504000101010101" pitchFamily="50" charset="-127"/>
                          <a:cs typeface="Arial" panose="020B0604020202020204" pitchFamily="34" charset="0"/>
                        </a:rPr>
                        <a:t>Visceral pleural invasion</a:t>
                      </a:r>
                      <a:endParaRPr lang="ko-KR" sz="1400" dirty="0">
                        <a:solidFill>
                          <a:srgbClr val="FF0000"/>
                        </a:solidFill>
                        <a:effectLst/>
                        <a:latin typeface="Arial" panose="020B0604020202020204" pitchFamily="34" charset="0"/>
                        <a:ea typeface="함초롬돋움" panose="020B0504000101010101" pitchFamily="50" charset="-127"/>
                        <a:cs typeface="Arial" panose="020B0604020202020204" pitchFamily="34" charset="0"/>
                      </a:endParaRPr>
                    </a:p>
                  </a:txBody>
                  <a:tcPr marL="17780" marR="0" marT="0"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just" latinLnBrk="0">
                        <a:lnSpc>
                          <a:spcPct val="107000"/>
                        </a:lnSpc>
                        <a:spcAft>
                          <a:spcPts val="0"/>
                        </a:spcAft>
                      </a:pPr>
                      <a:r>
                        <a:rPr lang="en-US" sz="1400" b="0" kern="0" dirty="0">
                          <a:effectLst/>
                          <a:latin typeface="Arial" panose="020B0604020202020204" pitchFamily="34" charset="0"/>
                          <a:ea typeface="맑은 고딕" panose="020B0503020000020004" pitchFamily="50" charset="-127"/>
                          <a:cs typeface="Arial" panose="020B0604020202020204" pitchFamily="34" charset="0"/>
                        </a:rPr>
                        <a:t> </a:t>
                      </a:r>
                      <a:endParaRPr lang="ko-KR" sz="1400" b="0"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just" latinLnBrk="0">
                        <a:lnSpc>
                          <a:spcPct val="107000"/>
                        </a:lnSpc>
                        <a:spcAft>
                          <a:spcPts val="0"/>
                        </a:spcAft>
                      </a:pPr>
                      <a:r>
                        <a:rPr lang="en-US" sz="1400" b="0" i="1" kern="0" dirty="0">
                          <a:effectLst/>
                          <a:latin typeface="Arial" panose="020B0604020202020204" pitchFamily="34" charset="0"/>
                          <a:ea typeface="맑은 고딕" panose="020B0503020000020004" pitchFamily="50" charset="-127"/>
                          <a:cs typeface="Arial" panose="020B0604020202020204" pitchFamily="34" charset="0"/>
                        </a:rPr>
                        <a:t> </a:t>
                      </a:r>
                      <a:endParaRPr lang="ko-KR" sz="1400" b="0"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just" latinLnBrk="0">
                        <a:lnSpc>
                          <a:spcPct val="107000"/>
                        </a:lnSpc>
                        <a:spcAft>
                          <a:spcPts val="0"/>
                        </a:spcAft>
                      </a:pPr>
                      <a:endParaRPr lang="ko-KR" sz="1400" b="0"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algn="just" defTabSz="914400" rtl="0" eaLnBrk="1" latinLnBrk="0" hangingPunct="1">
                        <a:lnSpc>
                          <a:spcPct val="107000"/>
                        </a:lnSpc>
                        <a:spcAft>
                          <a:spcPts val="0"/>
                        </a:spcAft>
                      </a:pPr>
                      <a:r>
                        <a:rPr lang="en-US" sz="1400" b="0" i="0" kern="0" dirty="0">
                          <a:solidFill>
                            <a:srgbClr val="FF0000"/>
                          </a:solidFill>
                          <a:effectLst/>
                          <a:latin typeface="Arial" panose="020B0604020202020204" pitchFamily="34" charset="0"/>
                          <a:ea typeface="Arial Unicode MS" panose="020B0604020202020204" pitchFamily="50" charset="-127"/>
                          <a:cs typeface="Arial" panose="020B0604020202020204" pitchFamily="34" charset="0"/>
                        </a:rPr>
                        <a:t>10.77 (1.579-447.941)</a:t>
                      </a:r>
                      <a:endParaRPr lang="ko-KR" sz="1400" b="0" i="0" kern="0" dirty="0">
                        <a:solidFill>
                          <a:srgbClr val="FF0000"/>
                        </a:solidFill>
                        <a:effectLst/>
                        <a:latin typeface="Arial" panose="020B0604020202020204" pitchFamily="34" charset="0"/>
                        <a:ea typeface="Arial Unicode MS" panose="020B06040202020202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algn="just" defTabSz="914400" rtl="0" eaLnBrk="1" latinLnBrk="0" hangingPunct="1">
                        <a:lnSpc>
                          <a:spcPct val="107000"/>
                        </a:lnSpc>
                        <a:spcAft>
                          <a:spcPts val="0"/>
                        </a:spcAft>
                      </a:pPr>
                      <a:r>
                        <a:rPr lang="en-US" sz="1400" b="0" i="1" kern="0" dirty="0">
                          <a:solidFill>
                            <a:srgbClr val="FF0000"/>
                          </a:solidFill>
                          <a:effectLst/>
                          <a:latin typeface="Arial" panose="020B0604020202020204" pitchFamily="34" charset="0"/>
                          <a:ea typeface="Arial Unicode MS" panose="020B0604020202020204" pitchFamily="50" charset="-127"/>
                          <a:cs typeface="Arial" panose="020B0604020202020204" pitchFamily="34" charset="0"/>
                        </a:rPr>
                        <a:t>0.012</a:t>
                      </a:r>
                      <a:endParaRPr lang="ko-KR" sz="1400" b="0" i="1" kern="0" dirty="0">
                        <a:solidFill>
                          <a:srgbClr val="FF0000"/>
                        </a:solidFill>
                        <a:effectLst/>
                        <a:latin typeface="Arial" panose="020B0604020202020204" pitchFamily="34" charset="0"/>
                        <a:ea typeface="Arial Unicode MS" panose="020B0604020202020204" pitchFamily="50" charset="-127"/>
                        <a:cs typeface="Arial" panose="020B0604020202020204" pitchFamily="34" charset="0"/>
                      </a:endParaRPr>
                    </a:p>
                  </a:txBody>
                  <a:tcPr marL="17780" marR="0" marT="0" marB="0" anchor="ctr">
                    <a:lnL w="12700" cap="flat" cmpd="sng" algn="ctr">
                      <a:noFill/>
                      <a:prstDash val="solid"/>
                      <a:round/>
                      <a:headEnd type="none" w="med" len="med"/>
                      <a:tailEnd type="none" w="med" len="med"/>
                    </a:lnL>
                    <a:lnR w="28575"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7"/>
                  </a:ext>
                </a:extLst>
              </a:tr>
              <a:tr h="396000">
                <a:tc gridSpan="6">
                  <a:txBody>
                    <a:bodyPr/>
                    <a:lstStyle/>
                    <a:p>
                      <a:pPr marL="0" marR="0" lvl="0" indent="0" algn="just" defTabSz="914400" rtl="0" eaLnBrk="1" fontAlgn="auto" latinLnBrk="1" hangingPunct="1">
                        <a:lnSpc>
                          <a:spcPct val="150000"/>
                        </a:lnSpc>
                        <a:spcBef>
                          <a:spcPts val="0"/>
                        </a:spcBef>
                        <a:spcAft>
                          <a:spcPts val="0"/>
                        </a:spcAft>
                        <a:buClrTx/>
                        <a:buSzTx/>
                        <a:buFontTx/>
                        <a:buNone/>
                        <a:tabLst/>
                        <a:defRPr/>
                      </a:pPr>
                      <a:r>
                        <a:rPr lang="en-US" altLang="ko-KR" sz="800" kern="1200" dirty="0">
                          <a:solidFill>
                            <a:schemeClr val="tx1"/>
                          </a:solidFill>
                          <a:latin typeface="+mn-lt"/>
                          <a:ea typeface="+mn-ea"/>
                          <a:cs typeface="+mn-cs"/>
                        </a:rPr>
                        <a:t>1.</a:t>
                      </a:r>
                      <a:r>
                        <a:rPr lang="en-US" altLang="ko-KR" sz="800" kern="1200" baseline="0" dirty="0">
                          <a:solidFill>
                            <a:schemeClr val="tx1"/>
                          </a:solidFill>
                          <a:latin typeface="+mn-lt"/>
                          <a:ea typeface="+mn-ea"/>
                          <a:cs typeface="+mn-cs"/>
                        </a:rPr>
                        <a:t> </a:t>
                      </a:r>
                      <a:r>
                        <a:rPr lang="en-US" altLang="ko-KR" sz="800" kern="1200" dirty="0">
                          <a:solidFill>
                            <a:schemeClr val="tx1"/>
                          </a:solidFill>
                          <a:latin typeface="+mn-lt"/>
                          <a:ea typeface="+mn-ea"/>
                          <a:cs typeface="+mn-cs"/>
                        </a:rPr>
                        <a:t>Adjusted ORs were calculated using the Firth penalized logistic regression model, which was adjusted for preoperative variables, i.e., age, se, smoking status, DM, HTN, GGO to solid tumor ratio, CEA, and both preoperative and postoperative variables, i.e., vascular invasion, STAS, MP pattern, histologic grade, respectively. </a:t>
                      </a:r>
                    </a:p>
                    <a:p>
                      <a:pPr marL="0" marR="0" lvl="0" indent="0" algn="just" defTabSz="914400" rtl="0" eaLnBrk="1" fontAlgn="auto" latinLnBrk="1" hangingPunct="1">
                        <a:lnSpc>
                          <a:spcPct val="150000"/>
                        </a:lnSpc>
                        <a:spcBef>
                          <a:spcPts val="0"/>
                        </a:spcBef>
                        <a:spcAft>
                          <a:spcPts val="0"/>
                        </a:spcAft>
                        <a:buClrTx/>
                        <a:buSzTx/>
                        <a:buFontTx/>
                        <a:buNone/>
                        <a:tabLst/>
                        <a:defRPr/>
                      </a:pPr>
                      <a:r>
                        <a:rPr lang="en-US" altLang="ko-KR" sz="800" kern="1200" dirty="0">
                          <a:solidFill>
                            <a:schemeClr val="tx1"/>
                          </a:solidFill>
                          <a:latin typeface="+mn-lt"/>
                          <a:ea typeface="+mn-ea"/>
                          <a:cs typeface="+mn-cs"/>
                        </a:rPr>
                        <a:t>2. High </a:t>
                      </a:r>
                      <a:r>
                        <a:rPr lang="en-US" altLang="ko-KR" sz="800" kern="1200" dirty="0" err="1">
                          <a:solidFill>
                            <a:schemeClr val="tx1"/>
                          </a:solidFill>
                          <a:latin typeface="+mn-lt"/>
                          <a:ea typeface="+mn-ea"/>
                          <a:cs typeface="+mn-cs"/>
                        </a:rPr>
                        <a:t>SUVmax</a:t>
                      </a:r>
                      <a:r>
                        <a:rPr lang="en-US" altLang="ko-KR" sz="800" kern="1200" dirty="0">
                          <a:solidFill>
                            <a:schemeClr val="tx1"/>
                          </a:solidFill>
                          <a:latin typeface="+mn-lt"/>
                          <a:ea typeface="+mn-ea"/>
                          <a:cs typeface="+mn-cs"/>
                        </a:rPr>
                        <a:t>, primary tumor maximum standardized uptake value ≥ 2.9mg/ml, which was determined by the Receiver operating characteristic curve analysis for occult N2 metastasis</a:t>
                      </a:r>
                      <a:r>
                        <a:rPr lang="en-US" altLang="ko-KR" sz="800" kern="1200" baseline="0" dirty="0">
                          <a:solidFill>
                            <a:schemeClr val="tx1"/>
                          </a:solidFill>
                          <a:latin typeface="+mn-lt"/>
                          <a:ea typeface="+mn-ea"/>
                          <a:cs typeface="+mn-cs"/>
                        </a:rPr>
                        <a:t> in study cohort. </a:t>
                      </a:r>
                      <a:endParaRPr lang="en-US" altLang="ko-KR" sz="800" kern="1200" dirty="0">
                        <a:solidFill>
                          <a:schemeClr val="tx1"/>
                        </a:solidFill>
                        <a:latin typeface="+mn-lt"/>
                        <a:ea typeface="+mn-ea"/>
                        <a:cs typeface="+mn-cs"/>
                      </a:endParaRPr>
                    </a:p>
                  </a:txBody>
                  <a:tcPr marL="17780" marR="0" marT="0" marB="0" anchor="ctr">
                    <a:lnL>
                      <a:noFill/>
                    </a:lnL>
                    <a:lnR w="28575"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just" latinLnBrk="0">
                        <a:lnSpc>
                          <a:spcPct val="107000"/>
                        </a:lnSpc>
                        <a:spcAft>
                          <a:spcPts val="0"/>
                        </a:spcAft>
                      </a:pPr>
                      <a:endParaRPr lang="ko-KR" sz="1400"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w="28575" cap="flat" cmpd="sng" algn="ctr">
                      <a:solidFill>
                        <a:srgbClr val="FFFFFF"/>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latinLnBrk="0">
                        <a:lnSpc>
                          <a:spcPct val="107000"/>
                        </a:lnSpc>
                        <a:spcAft>
                          <a:spcPts val="0"/>
                        </a:spcAft>
                      </a:pPr>
                      <a:endParaRPr lang="ko-KR" sz="1400"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latinLnBrk="0">
                        <a:lnSpc>
                          <a:spcPct val="107000"/>
                        </a:lnSpc>
                        <a:spcAft>
                          <a:spcPts val="0"/>
                        </a:spcAft>
                      </a:pPr>
                      <a:endParaRPr lang="ko-KR" sz="1400"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latinLnBrk="0">
                        <a:lnSpc>
                          <a:spcPct val="107000"/>
                        </a:lnSpc>
                        <a:spcAft>
                          <a:spcPts val="0"/>
                        </a:spcAft>
                      </a:pPr>
                      <a:endParaRPr lang="ko-KR" sz="1400"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latinLnBrk="0">
                        <a:lnSpc>
                          <a:spcPct val="107000"/>
                        </a:lnSpc>
                        <a:spcAft>
                          <a:spcPts val="0"/>
                        </a:spcAft>
                      </a:pPr>
                      <a:endParaRPr lang="ko-KR" sz="1400" kern="100" dirty="0">
                        <a:effectLst/>
                        <a:latin typeface="Arial" panose="020B0604020202020204" pitchFamily="34" charset="0"/>
                        <a:ea typeface="맑은 고딕" panose="020B0503020000020004" pitchFamily="50" charset="-127"/>
                        <a:cs typeface="Arial" panose="020B0604020202020204" pitchFamily="34" charset="0"/>
                      </a:endParaRPr>
                    </a:p>
                  </a:txBody>
                  <a:tcPr marL="17780" marR="0" marT="0" marB="0" anchor="ctr">
                    <a:lnL>
                      <a:noFill/>
                    </a:lnL>
                    <a:lnR w="28575"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pic>
        <p:nvPicPr>
          <p:cNvPr id="4" name="그림 3" descr="화면 캡처"/>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92280" y="-9108"/>
            <a:ext cx="2051720" cy="727192"/>
          </a:xfrm>
          <a:prstGeom prst="rect">
            <a:avLst/>
          </a:prstGeom>
        </p:spPr>
      </p:pic>
    </p:spTree>
    <p:extLst>
      <p:ext uri="{BB962C8B-B14F-4D97-AF65-F5344CB8AC3E}">
        <p14:creationId xmlns:p14="http://schemas.microsoft.com/office/powerpoint/2010/main" val="16958205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latin typeface="Arial" panose="020B0604020202020204" pitchFamily="34" charset="0"/>
                <a:cs typeface="Arial" panose="020B0604020202020204" pitchFamily="34" charset="0"/>
              </a:rPr>
              <a:t>Results</a:t>
            </a:r>
            <a:endParaRPr lang="ko-KR" altLang="en-US"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49BDBDD6-CDC9-465B-87C4-FBA465B1386F}"/>
              </a:ext>
            </a:extLst>
          </p:cNvPr>
          <p:cNvSpPr txBox="1"/>
          <p:nvPr/>
        </p:nvSpPr>
        <p:spPr>
          <a:xfrm>
            <a:off x="71202" y="6021289"/>
            <a:ext cx="9001596" cy="461665"/>
          </a:xfrm>
          <a:prstGeom prst="rect">
            <a:avLst/>
          </a:prstGeom>
          <a:solidFill>
            <a:schemeClr val="tx1"/>
          </a:solidFill>
        </p:spPr>
        <p:txBody>
          <a:bodyPr wrap="square" rtlCol="0">
            <a:spAutoFit/>
          </a:bodyPr>
          <a:lstStyle/>
          <a:p>
            <a:r>
              <a:rPr lang="en-US" altLang="ko-KR" sz="1200" b="1" dirty="0">
                <a:solidFill>
                  <a:schemeClr val="bg1"/>
                </a:solidFill>
                <a:latin typeface="Arial" panose="020B0604020202020204" pitchFamily="34" charset="0"/>
                <a:cs typeface="Arial" panose="020B0604020202020204" pitchFamily="34" charset="0"/>
              </a:rPr>
              <a:t>Figure 2. Rate of N2 LN metastasis at each LN zone according to the tumor location and the visceral pleural invasion status (VPI) among the subgroup cohort B. </a:t>
            </a:r>
            <a:endParaRPr lang="ko-KR" altLang="en-US" sz="1200" b="1" dirty="0">
              <a:solidFill>
                <a:schemeClr val="bg1"/>
              </a:solidFill>
              <a:latin typeface="Arial" panose="020B0604020202020204" pitchFamily="34" charset="0"/>
              <a:cs typeface="Arial" panose="020B0604020202020204" pitchFamily="34" charset="0"/>
            </a:endParaRPr>
          </a:p>
        </p:txBody>
      </p:sp>
      <p:pic>
        <p:nvPicPr>
          <p:cNvPr id="7" name="그림 6" descr="화면 캡처"/>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92280" y="-9108"/>
            <a:ext cx="2051720" cy="727192"/>
          </a:xfrm>
          <a:prstGeom prst="rect">
            <a:avLst/>
          </a:prstGeom>
        </p:spPr>
      </p:pic>
      <p:pic>
        <p:nvPicPr>
          <p:cNvPr id="8" name="그림 7"/>
          <p:cNvPicPr>
            <a:picLocks noChangeAspect="1"/>
          </p:cNvPicPr>
          <p:nvPr/>
        </p:nvPicPr>
        <p:blipFill>
          <a:blip r:embed="rId3"/>
          <a:stretch>
            <a:fillRect/>
          </a:stretch>
        </p:blipFill>
        <p:spPr>
          <a:xfrm>
            <a:off x="85658" y="1619251"/>
            <a:ext cx="8987140" cy="4288486"/>
          </a:xfrm>
          <a:prstGeom prst="rect">
            <a:avLst/>
          </a:prstGeom>
        </p:spPr>
      </p:pic>
    </p:spTree>
    <p:extLst>
      <p:ext uri="{BB962C8B-B14F-4D97-AF65-F5344CB8AC3E}">
        <p14:creationId xmlns:p14="http://schemas.microsoft.com/office/powerpoint/2010/main" val="41528607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Conclusion</a:t>
            </a:r>
            <a:endParaRPr lang="ko-KR" altLang="en-US" dirty="0"/>
          </a:p>
        </p:txBody>
      </p:sp>
      <p:sp>
        <p:nvSpPr>
          <p:cNvPr id="3" name="내용 개체 틀 2"/>
          <p:cNvSpPr>
            <a:spLocks noGrp="1"/>
          </p:cNvSpPr>
          <p:nvPr>
            <p:ph idx="1"/>
          </p:nvPr>
        </p:nvSpPr>
        <p:spPr>
          <a:xfrm>
            <a:off x="0" y="1268760"/>
            <a:ext cx="9144000" cy="5040560"/>
          </a:xfrm>
        </p:spPr>
        <p:txBody>
          <a:bodyPr vert="horz" lIns="91440" tIns="45720" rIns="91440" bIns="45720" rtlCol="0" anchor="ctr">
            <a:normAutofit/>
          </a:bodyPr>
          <a:lstStyle/>
          <a:p>
            <a:pPr>
              <a:lnSpc>
                <a:spcPct val="250000"/>
              </a:lnSpc>
              <a:buFont typeface="Wingdings" panose="05000000000000000000" pitchFamily="2" charset="2"/>
              <a:buChar char="v"/>
            </a:pPr>
            <a:r>
              <a:rPr lang="en-US" altLang="ko-KR" sz="1800" dirty="0">
                <a:latin typeface="Arial" panose="020B0604020202020204" pitchFamily="34" charset="0"/>
                <a:cs typeface="Arial" panose="020B0604020202020204" pitchFamily="34" charset="0"/>
              </a:rPr>
              <a:t>In patients with early ADC </a:t>
            </a:r>
            <a:r>
              <a:rPr lang="en-US" altLang="ko-KR" sz="1800" b="1" u="sng" dirty="0">
                <a:latin typeface="Arial" panose="020B0604020202020204" pitchFamily="34" charset="0"/>
                <a:cs typeface="Arial" panose="020B0604020202020204" pitchFamily="34" charset="0"/>
              </a:rPr>
              <a:t>not accompanying hilar/</a:t>
            </a:r>
            <a:r>
              <a:rPr lang="en-US" altLang="ko-KR" sz="1800" b="1" u="sng" dirty="0" err="1">
                <a:latin typeface="Arial" panose="020B0604020202020204" pitchFamily="34" charset="0"/>
                <a:cs typeface="Arial" panose="020B0604020202020204" pitchFamily="34" charset="0"/>
              </a:rPr>
              <a:t>interlobar</a:t>
            </a:r>
            <a:r>
              <a:rPr lang="en-US" altLang="ko-KR" sz="1800" b="1" u="sng" dirty="0">
                <a:latin typeface="Arial" panose="020B0604020202020204" pitchFamily="34" charset="0"/>
                <a:cs typeface="Arial" panose="020B0604020202020204" pitchFamily="34" charset="0"/>
              </a:rPr>
              <a:t> LN metastasis</a:t>
            </a:r>
            <a:r>
              <a:rPr lang="en-US" altLang="ko-KR" sz="1800" dirty="0">
                <a:latin typeface="Arial" panose="020B0604020202020204" pitchFamily="34" charset="0"/>
                <a:cs typeface="Arial" panose="020B0604020202020204" pitchFamily="34" charset="0"/>
              </a:rPr>
              <a:t>, </a:t>
            </a:r>
            <a:r>
              <a:rPr lang="en-US" altLang="ko-KR" sz="1800" b="1" u="sng" dirty="0">
                <a:latin typeface="Arial" panose="020B0604020202020204" pitchFamily="34" charset="0"/>
                <a:cs typeface="Arial" panose="020B0604020202020204" pitchFamily="34" charset="0"/>
              </a:rPr>
              <a:t>high </a:t>
            </a:r>
            <a:r>
              <a:rPr lang="en-US" altLang="ko-KR" sz="1800" b="1" u="sng" dirty="0" err="1">
                <a:latin typeface="Arial" panose="020B0604020202020204" pitchFamily="34" charset="0"/>
                <a:cs typeface="Arial" panose="020B0604020202020204" pitchFamily="34" charset="0"/>
              </a:rPr>
              <a:t>SUVmax</a:t>
            </a:r>
            <a:r>
              <a:rPr lang="en-US" altLang="ko-KR" sz="1800" dirty="0">
                <a:latin typeface="Arial" panose="020B0604020202020204" pitchFamily="34" charset="0"/>
                <a:cs typeface="Arial" panose="020B0604020202020204" pitchFamily="34" charset="0"/>
              </a:rPr>
              <a:t>, </a:t>
            </a:r>
            <a:r>
              <a:rPr lang="en-US" altLang="ko-KR" sz="1800" b="1" u="sng" dirty="0">
                <a:latin typeface="Arial" panose="020B0604020202020204" pitchFamily="34" charset="0"/>
                <a:cs typeface="Arial" panose="020B0604020202020204" pitchFamily="34" charset="0"/>
              </a:rPr>
              <a:t>lymphatic invasion</a:t>
            </a:r>
            <a:r>
              <a:rPr lang="en-US" altLang="ko-KR" sz="1800" dirty="0">
                <a:latin typeface="Arial" panose="020B0604020202020204" pitchFamily="34" charset="0"/>
                <a:cs typeface="Arial" panose="020B0604020202020204" pitchFamily="34" charset="0"/>
              </a:rPr>
              <a:t>, and </a:t>
            </a:r>
            <a:r>
              <a:rPr lang="en-US" altLang="ko-KR" sz="1800" b="1" u="sng" dirty="0">
                <a:latin typeface="Arial" panose="020B0604020202020204" pitchFamily="34" charset="0"/>
                <a:cs typeface="Arial" panose="020B0604020202020204" pitchFamily="34" charset="0"/>
              </a:rPr>
              <a:t>visceral pleural invasion</a:t>
            </a:r>
            <a:r>
              <a:rPr lang="en-US" altLang="ko-KR" sz="1800" dirty="0">
                <a:latin typeface="Arial" panose="020B0604020202020204" pitchFamily="34" charset="0"/>
                <a:cs typeface="Arial" panose="020B0604020202020204" pitchFamily="34" charset="0"/>
              </a:rPr>
              <a:t> predicted </a:t>
            </a:r>
            <a:r>
              <a:rPr lang="en-US" altLang="ko-KR" sz="1800" b="1" u="sng" dirty="0">
                <a:latin typeface="Arial" panose="020B0604020202020204" pitchFamily="34" charset="0"/>
                <a:cs typeface="Arial" panose="020B0604020202020204" pitchFamily="34" charset="0"/>
              </a:rPr>
              <a:t>N2M</a:t>
            </a:r>
            <a:r>
              <a:rPr lang="en-US" altLang="ko-KR" sz="1800" dirty="0">
                <a:latin typeface="Arial" panose="020B0604020202020204" pitchFamily="34" charset="0"/>
                <a:cs typeface="Arial" panose="020B0604020202020204" pitchFamily="34" charset="0"/>
              </a:rPr>
              <a:t> well. </a:t>
            </a:r>
          </a:p>
          <a:p>
            <a:pPr>
              <a:lnSpc>
                <a:spcPct val="250000"/>
              </a:lnSpc>
              <a:buFont typeface="Wingdings" panose="05000000000000000000" pitchFamily="2" charset="2"/>
              <a:buChar char="v"/>
            </a:pPr>
            <a:endParaRPr lang="en-US" altLang="ko-KR" sz="1050" dirty="0">
              <a:latin typeface="Arial" panose="020B0604020202020204" pitchFamily="34" charset="0"/>
              <a:cs typeface="Arial" panose="020B0604020202020204" pitchFamily="34" charset="0"/>
            </a:endParaRPr>
          </a:p>
          <a:p>
            <a:pPr>
              <a:lnSpc>
                <a:spcPct val="250000"/>
              </a:lnSpc>
              <a:buFont typeface="Wingdings" panose="05000000000000000000" pitchFamily="2" charset="2"/>
              <a:buChar char="v"/>
            </a:pPr>
            <a:r>
              <a:rPr lang="en-US" altLang="ko-KR" sz="1800" dirty="0">
                <a:latin typeface="Arial" panose="020B0604020202020204" pitchFamily="34" charset="0"/>
                <a:cs typeface="Arial" panose="020B0604020202020204" pitchFamily="34" charset="0"/>
              </a:rPr>
              <a:t>The </a:t>
            </a:r>
            <a:r>
              <a:rPr lang="en-US" altLang="ko-KR" sz="1800" b="1" u="sng" dirty="0">
                <a:latin typeface="Arial" panose="020B0604020202020204" pitchFamily="34" charset="0"/>
                <a:cs typeface="Arial" panose="020B0604020202020204" pitchFamily="34" charset="0"/>
              </a:rPr>
              <a:t>visceral pleural invasion</a:t>
            </a:r>
            <a:r>
              <a:rPr lang="en-US" altLang="ko-KR" sz="1800" dirty="0">
                <a:latin typeface="Arial" panose="020B0604020202020204" pitchFamily="34" charset="0"/>
                <a:cs typeface="Arial" panose="020B0604020202020204" pitchFamily="34" charset="0"/>
              </a:rPr>
              <a:t> also predicted </a:t>
            </a:r>
            <a:r>
              <a:rPr lang="en-US" altLang="ko-KR" sz="1800" b="1" u="sng" dirty="0">
                <a:latin typeface="Arial" panose="020B0604020202020204" pitchFamily="34" charset="0"/>
                <a:cs typeface="Arial" panose="020B0604020202020204" pitchFamily="34" charset="0"/>
              </a:rPr>
              <a:t>non-LSN2M</a:t>
            </a:r>
            <a:r>
              <a:rPr lang="en-US" altLang="ko-KR" sz="1800" dirty="0">
                <a:latin typeface="Arial" panose="020B0604020202020204" pitchFamily="34" charset="0"/>
                <a:cs typeface="Arial" panose="020B0604020202020204" pitchFamily="34" charset="0"/>
              </a:rPr>
              <a:t> well. </a:t>
            </a:r>
          </a:p>
          <a:p>
            <a:pPr>
              <a:lnSpc>
                <a:spcPct val="250000"/>
              </a:lnSpc>
              <a:buFont typeface="Wingdings" panose="05000000000000000000" pitchFamily="2" charset="2"/>
              <a:buChar char="v"/>
            </a:pPr>
            <a:endParaRPr lang="en-US" altLang="ko-KR" sz="1050" dirty="0">
              <a:latin typeface="Arial" panose="020B0604020202020204" pitchFamily="34" charset="0"/>
              <a:cs typeface="Arial" panose="020B0604020202020204" pitchFamily="34" charset="0"/>
            </a:endParaRPr>
          </a:p>
          <a:p>
            <a:pPr>
              <a:lnSpc>
                <a:spcPct val="250000"/>
              </a:lnSpc>
              <a:buFont typeface="Wingdings" panose="05000000000000000000" pitchFamily="2" charset="2"/>
              <a:buChar char="v"/>
            </a:pPr>
            <a:r>
              <a:rPr lang="en-US" altLang="ko-KR" sz="1800" dirty="0">
                <a:latin typeface="Arial" panose="020B0604020202020204" pitchFamily="34" charset="0"/>
                <a:cs typeface="Arial" panose="020B0604020202020204" pitchFamily="34" charset="0"/>
              </a:rPr>
              <a:t>Our results could help to define the </a:t>
            </a:r>
            <a:r>
              <a:rPr lang="en-US" altLang="ko-KR" sz="1800" b="1" u="sng" dirty="0">
                <a:latin typeface="Arial" panose="020B0604020202020204" pitchFamily="34" charset="0"/>
                <a:cs typeface="Arial" panose="020B0604020202020204" pitchFamily="34" charset="0"/>
              </a:rPr>
              <a:t>adequate LN dissection strategy</a:t>
            </a:r>
            <a:r>
              <a:rPr lang="en-US" altLang="ko-KR" sz="1800" dirty="0">
                <a:latin typeface="Arial" panose="020B0604020202020204" pitchFamily="34" charset="0"/>
                <a:cs typeface="Arial" panose="020B0604020202020204" pitchFamily="34" charset="0"/>
              </a:rPr>
              <a:t> for early ADC. </a:t>
            </a:r>
            <a:endParaRPr lang="ko-KR" altLang="ko-KR" sz="1800" dirty="0">
              <a:latin typeface="Arial" panose="020B0604020202020204" pitchFamily="34" charset="0"/>
              <a:cs typeface="Arial" panose="020B0604020202020204" pitchFamily="34" charset="0"/>
            </a:endParaRPr>
          </a:p>
        </p:txBody>
      </p:sp>
      <p:pic>
        <p:nvPicPr>
          <p:cNvPr id="4" name="그림 3" descr="화면 캡처"/>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92280" y="-9108"/>
            <a:ext cx="2051720" cy="727192"/>
          </a:xfrm>
          <a:prstGeom prst="rect">
            <a:avLst/>
          </a:prstGeom>
        </p:spPr>
      </p:pic>
    </p:spTree>
    <p:extLst>
      <p:ext uri="{BB962C8B-B14F-4D97-AF65-F5344CB8AC3E}">
        <p14:creationId xmlns:p14="http://schemas.microsoft.com/office/powerpoint/2010/main" val="1862996328"/>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278</TotalTime>
  <Words>582</Words>
  <Application>Microsoft Office PowerPoint</Application>
  <PresentationFormat>화면 슬라이드 쇼(4:3)</PresentationFormat>
  <Paragraphs>85</Paragraphs>
  <Slides>7</Slides>
  <Notes>0</Notes>
  <HiddenSlides>0</HiddenSlides>
  <MMClips>0</MMClips>
  <ScaleCrop>false</ScaleCrop>
  <HeadingPairs>
    <vt:vector size="6" baseType="variant">
      <vt:variant>
        <vt:lpstr>사용한 글꼴</vt:lpstr>
      </vt:variant>
      <vt:variant>
        <vt:i4>6</vt:i4>
      </vt:variant>
      <vt:variant>
        <vt:lpstr>테마</vt:lpstr>
      </vt:variant>
      <vt:variant>
        <vt:i4>1</vt:i4>
      </vt:variant>
      <vt:variant>
        <vt:lpstr>슬라이드 제목</vt:lpstr>
      </vt:variant>
      <vt:variant>
        <vt:i4>7</vt:i4>
      </vt:variant>
    </vt:vector>
  </HeadingPairs>
  <TitlesOfParts>
    <vt:vector size="14" baseType="lpstr">
      <vt:lpstr>Arial Unicode MS</vt:lpstr>
      <vt:lpstr>굴림</vt:lpstr>
      <vt:lpstr>맑은 고딕</vt:lpstr>
      <vt:lpstr>함초롬돋움</vt:lpstr>
      <vt:lpstr>Arial</vt:lpstr>
      <vt:lpstr>Wingdings</vt:lpstr>
      <vt:lpstr>Office 테마</vt:lpstr>
      <vt:lpstr>Unexpected N2 LN metastasis  in early lung adenocarcinoma  without hilar/interlobar LN metastasis</vt:lpstr>
      <vt:lpstr>Purpose</vt:lpstr>
      <vt:lpstr>Methods</vt:lpstr>
      <vt:lpstr>Results</vt:lpstr>
      <vt:lpstr>Results</vt:lpstr>
      <vt:lpstr>Results</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DM300T3A</dc:creator>
  <cp:lastModifiedBy>정우현</cp:lastModifiedBy>
  <cp:revision>52</cp:revision>
  <dcterms:created xsi:type="dcterms:W3CDTF">2017-07-25T23:31:23Z</dcterms:created>
  <dcterms:modified xsi:type="dcterms:W3CDTF">2020-09-06T18:40:48Z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SCPROP">
    <vt:lpwstr>NSCCustomProperty</vt:lpwstr>
  </property>
  <property fmtid="{D5CDD505-2E9C-101B-9397-08002B2CF9AE}" pid="3" name="NSCPROP_SA">
    <vt:lpwstr>D:\바탕화면\원외 위원회 활동\학술위원회 - 흉부외과\대한흉부심장혈관외과학회 제49차 추계학술대회 - 소아분야 초록 template.pptx</vt:lpwstr>
  </property>
  <property fmtid="{5C58129F-E5B8-477A-9B38-B3E54BFA04C8}" pid="2">
    <vt:lpwstr>7D41F6C2F44D1686104EF38456D28A9573F8E6546FAE108A29D75B7E2D2759E4</vt:lpwstr>
  </property>
</Properties>
</file>