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429" autoAdjust="0"/>
  </p:normalViewPr>
  <p:slideViewPr>
    <p:cSldViewPr showGuides="1">
      <p:cViewPr varScale="1">
        <p:scale>
          <a:sx n="51" d="100"/>
          <a:sy n="51" d="100"/>
        </p:scale>
        <p:origin x="91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30630-4E91-4775-AD46-C27193C3AF18}" type="datetimeFigureOut">
              <a:rPr lang="ko-KR" altLang="en-US" smtClean="0"/>
              <a:t>2020-09-06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05405-AD74-4412-8AF3-26775730CE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0904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There were no significant differences in patient characteristics between matched groups</a:t>
            </a:r>
          </a:p>
          <a:p>
            <a:r>
              <a:rPr lang="en-US" altLang="ko-KR" baseline="0" dirty="0" smtClean="0"/>
              <a:t>Significant difference in TV aneurysmal change was observed between the groups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5405-AD74-4412-8AF3-26775730CE6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361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Propensity score-matching analysis</a:t>
            </a:r>
            <a:r>
              <a:rPr lang="en-US" altLang="ko-KR" baseline="0" dirty="0" smtClean="0"/>
              <a:t> with 9 variables -&gt; 44 pairs</a:t>
            </a:r>
          </a:p>
          <a:p>
            <a:r>
              <a:rPr lang="en-US" altLang="ko-KR" baseline="0" dirty="0" smtClean="0"/>
              <a:t>Age, body weight, sex, preterm, low birth weight, down syndrome, TR grade, TV repair, VSD type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There were no significant differences in patient characteristics between matched groups</a:t>
            </a:r>
          </a:p>
          <a:p>
            <a:r>
              <a:rPr lang="en-US" altLang="ko-KR" baseline="0" dirty="0" smtClean="0"/>
              <a:t>Significant difference in TV aneurysmal change was observed between the groups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5405-AD74-4412-8AF3-26775730CE6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34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5405-AD74-4412-8AF3-26775730CE6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607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</a:rPr>
              <a:t>Tricuspid Valve Detachment for Ventricular Septal Defect Closure in Infants Less Than 5kg: Should We Be Hesitant?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Purpose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GB" altLang="ko-KR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Over the time, there have been several studies that ventricular </a:t>
            </a:r>
            <a:r>
              <a:rPr lang="en-GB" altLang="ko-KR" sz="2600" dirty="0">
                <a:latin typeface="Calibri" panose="020F0502020204030204" pitchFamily="34" charset="0"/>
                <a:cs typeface="Calibri" panose="020F0502020204030204" pitchFamily="34" charset="0"/>
              </a:rPr>
              <a:t>septal defect (VSD) can be repaired successfully using the tricuspid valve detachment (TVD)</a:t>
            </a:r>
          </a:p>
          <a:p>
            <a:endParaRPr lang="en-GB" altLang="ko-K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ko-KR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impact of TVD on the clinical outcomes of VSD closure in patients with low body weight remains controversial</a:t>
            </a:r>
            <a:endParaRPr lang="en-GB" altLang="ko-K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ko-K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ko-KR" sz="2600" dirty="0">
                <a:latin typeface="Calibri" panose="020F0502020204030204" pitchFamily="34" charset="0"/>
                <a:cs typeface="Calibri" panose="020F0502020204030204" pitchFamily="34" charset="0"/>
              </a:rPr>
              <a:t>We reviewed our experience about VSD </a:t>
            </a:r>
            <a:r>
              <a:rPr lang="en-GB" altLang="ko-KR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closure and compared the clinical outcomes of TVD with those of non-TVD (NTVD) </a:t>
            </a:r>
            <a:r>
              <a:rPr lang="en-GB" altLang="ko-KR" sz="2600" dirty="0">
                <a:latin typeface="Calibri" panose="020F0502020204030204" pitchFamily="34" charset="0"/>
                <a:cs typeface="Calibri" panose="020F0502020204030204" pitchFamily="34" charset="0"/>
              </a:rPr>
              <a:t>in infants less than </a:t>
            </a:r>
            <a:r>
              <a:rPr lang="en-GB" altLang="ko-KR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5kg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fontScale="92500" lnSpcReduction="20000"/>
          </a:bodyPr>
          <a:lstStyle/>
          <a:p>
            <a:r>
              <a:rPr lang="en-GB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Retrospective study</a:t>
            </a:r>
          </a:p>
          <a:p>
            <a:endParaRPr lang="en-GB" altLang="ko-K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TVD </a:t>
            </a:r>
            <a:r>
              <a:rPr lang="en-GB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indication (performed at the surgeon’s discretion)</a:t>
            </a:r>
          </a:p>
          <a:p>
            <a:pPr lvl="1"/>
            <a:r>
              <a:rPr lang="en-GB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Multiple chordal </a:t>
            </a:r>
            <a:r>
              <a:rPr lang="en-GB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arrangement obscuring the margins of the defect</a:t>
            </a:r>
          </a:p>
          <a:p>
            <a:pPr lvl="1"/>
            <a:r>
              <a:rPr lang="en-GB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Aneurysmal change that precludes access to the defect</a:t>
            </a:r>
          </a:p>
          <a:p>
            <a:pPr lvl="1"/>
            <a:r>
              <a:rPr lang="en-GB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The defect requiring excessive traction for exposure</a:t>
            </a:r>
          </a:p>
          <a:p>
            <a:endParaRPr lang="en-GB" altLang="ko-K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Echocardiographic grading of tricuspid </a:t>
            </a:r>
            <a:r>
              <a:rPr lang="en-GB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regurgitation (TR) </a:t>
            </a:r>
            <a:r>
              <a:rPr lang="en-GB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severity</a:t>
            </a:r>
          </a:p>
          <a:p>
            <a:pPr lvl="1"/>
            <a:r>
              <a:rPr lang="en-GB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GB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: none to trivial, 1: mild, 2: mild to moderate, 3: moderate and 4: severe</a:t>
            </a:r>
          </a:p>
          <a:p>
            <a:endParaRPr lang="en-GB" altLang="ko-K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Propensity score-matching analysis  </a:t>
            </a:r>
          </a:p>
          <a:p>
            <a:pPr lvl="1"/>
            <a:r>
              <a:rPr lang="en-GB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TVD group (n=46) and NTVD group (n=416)</a:t>
            </a:r>
          </a:p>
          <a:p>
            <a:pPr lvl="1"/>
            <a:r>
              <a:rPr lang="en-GB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9 variables: a</a:t>
            </a:r>
            <a:r>
              <a:rPr lang="en-US" altLang="ko-K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ge</a:t>
            </a:r>
            <a:r>
              <a:rPr lang="en-US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, body weight, sex, preterm, low birth weight, down syndrome, TR grade, TV repair, VSD </a:t>
            </a:r>
            <a:r>
              <a:rPr lang="en-US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type</a:t>
            </a:r>
          </a:p>
          <a:p>
            <a:pPr lvl="1"/>
            <a:r>
              <a:rPr lang="en-US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After matching, Group D (n=44) and Group N (n=44)</a:t>
            </a:r>
            <a:endParaRPr lang="en-GB" altLang="ko-K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ko-K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r>
              <a:rPr lang="en-US" altLang="ko-KR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Demographic and Perioperative Data</a:t>
            </a:r>
          </a:p>
          <a:p>
            <a:r>
              <a:rPr lang="en-US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Median age 1.9 months (interquartile range (IQR), 1.4-2.5)</a:t>
            </a:r>
          </a:p>
          <a:p>
            <a:r>
              <a:rPr lang="en-US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Median body weight 4.2 kg (IQR, 3.7-4.6)</a:t>
            </a:r>
          </a:p>
          <a:p>
            <a:r>
              <a:rPr lang="en-US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Median follow-up duration: 83.4 months (IQR, 43.3-130.5)</a:t>
            </a:r>
            <a:endParaRPr lang="en-US" altLang="ko-K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There were no significant differences in demographic and perioperative data between group D and group N, except </a:t>
            </a:r>
            <a:r>
              <a:rPr lang="en-US" altLang="ko-K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TV aneurysmal change (p=0.011)</a:t>
            </a:r>
          </a:p>
          <a:p>
            <a:pPr marL="0" indent="0">
              <a:buNone/>
            </a:pPr>
            <a:endParaRPr lang="en-US" altLang="ko-K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ko-KR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784976" cy="5040560"/>
          </a:xfrm>
        </p:spPr>
        <p:txBody>
          <a:bodyPr>
            <a:normAutofit/>
          </a:bodyPr>
          <a:lstStyle/>
          <a:p>
            <a:r>
              <a:rPr lang="en-US" altLang="ko-KR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Clinical Outcomes</a:t>
            </a:r>
          </a:p>
          <a:p>
            <a:r>
              <a:rPr lang="en-US" altLang="ko-K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7 in-hospital mortalities and 2 late mortalities</a:t>
            </a:r>
            <a:endParaRPr lang="en-US" altLang="ko-K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Postoperative morbidities such as residual VSD, atrioventricular block, and aortic regurgitation were comparable between group D and group N</a:t>
            </a:r>
            <a:endParaRPr lang="en-US" altLang="ko-K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No significant differences in overall survival rate (p=0.176), freedom from reoperation rate (p=0.166) between group D and group N</a:t>
            </a:r>
          </a:p>
          <a:p>
            <a:r>
              <a:rPr lang="en-US" altLang="ko-KR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freedom from TR progression rate was significantly higher in group D compared with group N (p=0.018)</a:t>
            </a:r>
          </a:p>
          <a:p>
            <a:endParaRPr lang="ko-KR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633762"/>
              </p:ext>
            </p:extLst>
          </p:nvPr>
        </p:nvGraphicFramePr>
        <p:xfrm>
          <a:off x="755576" y="4639024"/>
          <a:ext cx="6624735" cy="1798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7177"/>
                <a:gridCol w="1737384"/>
                <a:gridCol w="1737384"/>
                <a:gridCol w="992790"/>
              </a:tblGrid>
              <a:tr h="285591">
                <a:tc gridSpan="4">
                  <a:txBody>
                    <a:bodyPr/>
                    <a:lstStyle/>
                    <a:p>
                      <a:pPr algn="l" latinLnBrk="1"/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 </a:t>
                      </a: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Progression from Cox Proportional Hazards</a:t>
                      </a:r>
                      <a:r>
                        <a:rPr lang="en-US" altLang="ko-KR" sz="2000" b="1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Model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200" b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200" b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8559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Variable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HR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95% CI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i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US" altLang="ko-KR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value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496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Group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TVD</a:t>
                      </a:r>
                      <a:endParaRPr lang="ko-KR" altLang="en-US" sz="2000" b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atinLnBrk="1"/>
                      <a:r>
                        <a:rPr lang="en-US" altLang="ko-KR" sz="20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NTVD (ref.)  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0.121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0.019-0.774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0.026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352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" y="44624"/>
            <a:ext cx="4114800" cy="908428"/>
          </a:xfrm>
        </p:spPr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777124"/>
            <a:ext cx="3528392" cy="302138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430" y="777124"/>
            <a:ext cx="3242882" cy="313339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3910520"/>
            <a:ext cx="3192435" cy="295066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0032" y="3788718"/>
            <a:ext cx="4133656" cy="30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8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92500" lnSpcReduction="20000"/>
          </a:bodyPr>
          <a:lstStyle/>
          <a:p>
            <a:r>
              <a:rPr lang="en-GB" altLang="ko-KR" dirty="0">
                <a:latin typeface="Calibri" panose="020F0502020204030204" pitchFamily="34" charset="0"/>
                <a:cs typeface="Calibri" panose="020F0502020204030204" pitchFamily="34" charset="0"/>
              </a:rPr>
              <a:t>Surgical outcomes of VSD closure in infants less than 5kg were excellent</a:t>
            </a:r>
          </a:p>
          <a:p>
            <a:endParaRPr lang="en-GB" altLang="ko-K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ko-KR" dirty="0" smtClean="0">
                <a:latin typeface="Calibri" panose="020F0502020204030204" pitchFamily="34" charset="0"/>
                <a:cs typeface="Calibri" panose="020F0502020204030204" pitchFamily="34" charset="0"/>
              </a:rPr>
              <a:t>Surgical outcomes of TVD were comparable to those of NTVD for VSD closure in patients less than 5kg</a:t>
            </a:r>
          </a:p>
          <a:p>
            <a:endParaRPr lang="en-GB" altLang="ko-K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ko-KR" dirty="0" smtClean="0">
                <a:latin typeface="Calibri" panose="020F0502020204030204" pitchFamily="34" charset="0"/>
                <a:cs typeface="Calibri" panose="020F0502020204030204" pitchFamily="34" charset="0"/>
              </a:rPr>
              <a:t>TR has progressed significantly in the NTVD group than in the TVD group</a:t>
            </a:r>
            <a:endParaRPr lang="en-GB" altLang="ko-K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ko-K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In infants less than 5kg, TVD can be a reasonable and valid option for successful VSD closure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520</Words>
  <Application>Microsoft Office PowerPoint</Application>
  <PresentationFormat>화면 슬라이드 쇼(4:3)</PresentationFormat>
  <Paragraphs>65</Paragraphs>
  <Slides>7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Calibri</vt:lpstr>
      <vt:lpstr>Office 테마</vt:lpstr>
      <vt:lpstr>Tricuspid Valve Detachment for Ventricular Septal Defect Closure in Infants Less Than 5kg: Should We Be Hesitant? </vt:lpstr>
      <vt:lpstr>Purpose</vt:lpstr>
      <vt:lpstr>Methods</vt:lpstr>
      <vt:lpstr>Results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Windows 사용자</cp:lastModifiedBy>
  <cp:revision>19</cp:revision>
  <dcterms:created xsi:type="dcterms:W3CDTF">2017-07-25T23:31:23Z</dcterms:created>
  <dcterms:modified xsi:type="dcterms:W3CDTF">2020-09-06T14:04:13Z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