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10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2020-09-07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0213126-F920-4EAA-AFFF-C46FC769B2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9288" t="27802" r="51575" b="51306"/>
          <a:stretch/>
        </p:blipFill>
        <p:spPr>
          <a:xfrm>
            <a:off x="7308304" y="1"/>
            <a:ext cx="1835696" cy="7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effectLst/>
              </a:rPr>
              <a:t>Results after mitral valve replacement with mechanical prostheses in children under three years of age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8722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>
                <a:solidFill>
                  <a:schemeClr val="accent2"/>
                </a:solidFill>
              </a:rPr>
              <a:t>공지사항</a:t>
            </a:r>
            <a:endParaRPr lang="en-US" altLang="ko-KR" sz="28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소속기관이나 저자명이 드러나지 않도록 해주세요</a:t>
            </a:r>
            <a:r>
              <a:rPr lang="en-US" altLang="ko-KR" sz="2000" dirty="0">
                <a:solidFill>
                  <a:schemeClr val="accent2"/>
                </a:solidFill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제목 슬라이드 제외 최대 </a:t>
            </a:r>
            <a:r>
              <a:rPr lang="en-US" altLang="ko-KR" sz="2000" dirty="0">
                <a:solidFill>
                  <a:schemeClr val="accent2"/>
                </a:solidFill>
              </a:rPr>
              <a:t>6</a:t>
            </a:r>
            <a:r>
              <a:rPr lang="ko-KR" altLang="en-US" sz="2000" dirty="0">
                <a:solidFill>
                  <a:schemeClr val="accent2"/>
                </a:solidFill>
              </a:rPr>
              <a:t>장</a:t>
            </a:r>
            <a:r>
              <a:rPr lang="en-US" altLang="ko-KR" sz="2000" dirty="0">
                <a:solidFill>
                  <a:schemeClr val="accent2"/>
                </a:solidFill>
              </a:rPr>
              <a:t>, Font size 20 </a:t>
            </a:r>
            <a:r>
              <a:rPr lang="ko-KR" altLang="en-US" sz="2000" dirty="0">
                <a:solidFill>
                  <a:schemeClr val="accent2"/>
                </a:solidFill>
              </a:rPr>
              <a:t>이상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2"/>
                </a:solidFill>
              </a:rPr>
              <a:t>사진</a:t>
            </a:r>
            <a:r>
              <a:rPr lang="en-US" altLang="ko-KR" sz="2000" dirty="0">
                <a:solidFill>
                  <a:schemeClr val="accent2"/>
                </a:solidFill>
              </a:rPr>
              <a:t>/illustration</a:t>
            </a:r>
            <a:r>
              <a:rPr lang="ko-KR" altLang="en-US" sz="2000" dirty="0">
                <a:solidFill>
                  <a:schemeClr val="accent2"/>
                </a:solidFill>
              </a:rPr>
              <a:t>등으로 인해 용량이 큰 경우 </a:t>
            </a:r>
            <a:r>
              <a:rPr lang="en-US" altLang="ko-KR" sz="2000" dirty="0">
                <a:solidFill>
                  <a:schemeClr val="accent2"/>
                </a:solidFill>
              </a:rPr>
              <a:t>PDF</a:t>
            </a:r>
            <a:r>
              <a:rPr lang="ko-KR" altLang="en-US" sz="2000" dirty="0">
                <a:solidFill>
                  <a:schemeClr val="accent2"/>
                </a:solidFill>
              </a:rPr>
              <a:t>로 </a:t>
            </a:r>
            <a:r>
              <a:rPr lang="ko-KR" altLang="en-US" sz="2000">
                <a:solidFill>
                  <a:schemeClr val="accent2"/>
                </a:solidFill>
              </a:rPr>
              <a:t>전환해서 접수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/>
              <a:t>We examined outcomes after mitral valve replacement (MVR) with mechanical prostheses in children younger than 3 years.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en-US" altLang="ko-KR" dirty="0"/>
              <a:t>between January 1996 and April </a:t>
            </a:r>
            <a:r>
              <a:rPr lang="en-US" altLang="ko-KR" dirty="0" smtClean="0"/>
              <a:t>2019</a:t>
            </a:r>
          </a:p>
          <a:p>
            <a:pPr>
              <a:lnSpc>
                <a:spcPct val="170000"/>
              </a:lnSpc>
            </a:pPr>
            <a:r>
              <a:rPr lang="en-US" altLang="ko-KR" dirty="0" smtClean="0"/>
              <a:t>Medical </a:t>
            </a:r>
            <a:r>
              <a:rPr lang="en-US" altLang="ko-KR" dirty="0"/>
              <a:t>records were reviewed of all patients under 3 years of who underwent mechanical MVR </a:t>
            </a:r>
            <a:r>
              <a:rPr lang="en-US" altLang="ko-KR" dirty="0" smtClean="0"/>
              <a:t>(</a:t>
            </a:r>
            <a:r>
              <a:rPr lang="en-US" altLang="ko-KR" dirty="0"/>
              <a:t>n = 24). 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en-US" altLang="ko-KR" dirty="0" smtClean="0"/>
              <a:t>Median </a:t>
            </a:r>
            <a:r>
              <a:rPr lang="en-US" altLang="ko-KR" dirty="0"/>
              <a:t>valve </a:t>
            </a:r>
            <a:r>
              <a:rPr lang="en-US" altLang="ko-KR" dirty="0" smtClean="0"/>
              <a:t>size: </a:t>
            </a:r>
            <a:r>
              <a:rPr lang="en-US" altLang="ko-KR" dirty="0"/>
              <a:t>19 mm (range 16 – </a:t>
            </a:r>
            <a:r>
              <a:rPr lang="en-US" altLang="ko-KR" dirty="0" smtClean="0"/>
              <a:t>29) </a:t>
            </a:r>
          </a:p>
          <a:p>
            <a:pPr>
              <a:lnSpc>
                <a:spcPct val="170000"/>
              </a:lnSpc>
            </a:pPr>
            <a:r>
              <a:rPr lang="en-US" altLang="ko-KR" dirty="0" smtClean="0"/>
              <a:t>Median </a:t>
            </a:r>
            <a:r>
              <a:rPr lang="en-US" altLang="ko-KR" dirty="0"/>
              <a:t>age and body weight at </a:t>
            </a:r>
            <a:r>
              <a:rPr lang="en-US" altLang="ko-KR" dirty="0" smtClean="0"/>
              <a:t>operation: </a:t>
            </a:r>
            <a:r>
              <a:rPr lang="en-US" altLang="ko-KR" dirty="0"/>
              <a:t>16.5 months (range 1.5 – </a:t>
            </a:r>
            <a:r>
              <a:rPr lang="en-US" altLang="ko-KR" dirty="0" smtClean="0"/>
              <a:t>31.7) </a:t>
            </a:r>
            <a:r>
              <a:rPr lang="en-US" altLang="ko-KR" dirty="0"/>
              <a:t>and 7.6 kg (range 3.7 – </a:t>
            </a:r>
            <a:r>
              <a:rPr lang="en-US" altLang="ko-KR" dirty="0" smtClean="0"/>
              <a:t>12.2)</a:t>
            </a:r>
          </a:p>
          <a:p>
            <a:pPr>
              <a:lnSpc>
                <a:spcPct val="170000"/>
              </a:lnSpc>
            </a:pPr>
            <a:r>
              <a:rPr lang="en-US" altLang="ko-KR" dirty="0" smtClean="0"/>
              <a:t>Median </a:t>
            </a:r>
            <a:r>
              <a:rPr lang="en-US" altLang="ko-KR" dirty="0"/>
              <a:t>follow-up </a:t>
            </a:r>
            <a:r>
              <a:rPr lang="en-US" altLang="ko-KR" dirty="0" smtClean="0"/>
              <a:t>duration: </a:t>
            </a:r>
            <a:r>
              <a:rPr lang="en-US" altLang="ko-KR" dirty="0"/>
              <a:t>6.2 years (range 0 – </a:t>
            </a:r>
            <a:r>
              <a:rPr lang="en-US" altLang="ko-KR" dirty="0" smtClean="0"/>
              <a:t>20.4)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60000"/>
              </a:lnSpc>
            </a:pPr>
            <a:r>
              <a:rPr lang="en-US" altLang="ko-KR" dirty="0" smtClean="0"/>
              <a:t>Two </a:t>
            </a:r>
            <a:r>
              <a:rPr lang="en-US" altLang="ko-KR" dirty="0"/>
              <a:t>early deaths 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One </a:t>
            </a:r>
            <a:r>
              <a:rPr lang="en-US" altLang="ko-KR" dirty="0"/>
              <a:t>late </a:t>
            </a:r>
            <a:r>
              <a:rPr lang="en-US" altLang="ko-KR" dirty="0" smtClean="0"/>
              <a:t>non-cardiac death.</a:t>
            </a:r>
          </a:p>
          <a:p>
            <a:pPr>
              <a:lnSpc>
                <a:spcPct val="160000"/>
              </a:lnSpc>
            </a:pPr>
            <a:r>
              <a:rPr lang="en-US" altLang="ko-KR" dirty="0" smtClean="0"/>
              <a:t>Overall </a:t>
            </a:r>
            <a:r>
              <a:rPr lang="en-US" altLang="ko-KR" dirty="0"/>
              <a:t>survival was 87.3% at 5 </a:t>
            </a:r>
            <a:r>
              <a:rPr lang="en-US" altLang="ko-KR" dirty="0" smtClean="0"/>
              <a:t>years.</a:t>
            </a:r>
          </a:p>
          <a:p>
            <a:pPr>
              <a:lnSpc>
                <a:spcPct val="160000"/>
              </a:lnSpc>
            </a:pPr>
            <a:r>
              <a:rPr lang="en-US" altLang="ko-KR" dirty="0" smtClean="0"/>
              <a:t>Five </a:t>
            </a:r>
            <a:r>
              <a:rPr lang="en-US" altLang="ko-KR" dirty="0"/>
              <a:t>patients required redo-MVR during follow-up </a:t>
            </a:r>
            <a:r>
              <a:rPr lang="en-US" altLang="ko-KR" dirty="0" smtClean="0"/>
              <a:t>period.</a:t>
            </a:r>
          </a:p>
          <a:p>
            <a:pPr>
              <a:lnSpc>
                <a:spcPct val="160000"/>
              </a:lnSpc>
            </a:pPr>
            <a:r>
              <a:rPr lang="en-US" altLang="ko-KR" dirty="0" smtClean="0"/>
              <a:t>Redo-MVR </a:t>
            </a:r>
            <a:r>
              <a:rPr lang="en-US" altLang="ko-KR" dirty="0"/>
              <a:t>resulted from somatic outgrowth in 3 patients, limited disc mobility in 2 patients. 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Median </a:t>
            </a:r>
            <a:r>
              <a:rPr lang="en-US" altLang="ko-KR" dirty="0"/>
              <a:t>time interval between original operation and redo MVR was 7.3 years (range 1.8 – 15.4 years). 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Freedom </a:t>
            </a:r>
            <a:r>
              <a:rPr lang="en-US" altLang="ko-KR" dirty="0"/>
              <a:t>from redo-MVR was 68.3% at 11 years. 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Freedom </a:t>
            </a:r>
            <a:r>
              <a:rPr lang="en-US" altLang="ko-KR" dirty="0"/>
              <a:t>from the mean gradients across the valves more than 10 mmHg was 83.3% at 5 years and 39.8% at 11 years.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57" y="1268413"/>
            <a:ext cx="7007686" cy="4968875"/>
          </a:xfrm>
        </p:spPr>
      </p:pic>
    </p:spTree>
    <p:extLst>
      <p:ext uri="{BB962C8B-B14F-4D97-AF65-F5344CB8AC3E}">
        <p14:creationId xmlns:p14="http://schemas.microsoft.com/office/powerpoint/2010/main" val="1578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MVR with mechanical prostheses in children under 3 years carries a significant early mortality.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But </a:t>
            </a:r>
            <a:r>
              <a:rPr lang="en-US" altLang="ko-KR" dirty="0"/>
              <a:t>implanted mechanical prostheses perform well with durable hemodynamics in young children. 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MVR </a:t>
            </a:r>
            <a:r>
              <a:rPr lang="en-US" altLang="ko-KR" dirty="0"/>
              <a:t>with mechanical prostheses can be a salvage option even in small children with mitral valve disease in which repair was failed.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291</Words>
  <Application>Microsoft Office PowerPoint</Application>
  <PresentationFormat>화면 슬라이드 쇼(4:3)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Results after mitral valve replacement with mechanical prostheses in children under three years of age</vt:lpstr>
      <vt:lpstr>Purpose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admin</cp:lastModifiedBy>
  <cp:revision>9</cp:revision>
  <dcterms:created xsi:type="dcterms:W3CDTF">2017-07-25T23:31:23Z</dcterms:created>
  <dcterms:modified xsi:type="dcterms:W3CDTF">2020-09-06T22:36:51Z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