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e  gun kwak" initials="jgk" lastIdx="1" clrIdx="0">
    <p:extLst>
      <p:ext uri="{19B8F6BF-5375-455C-9EA6-DF929625EA0E}">
        <p15:presenceInfo xmlns:p15="http://schemas.microsoft.com/office/powerpoint/2012/main" userId="fef6405f1d99bdd9" providerId="Windows Live"/>
      </p:ext>
    </p:extLst>
  </p:cmAuthor>
  <p:cmAuthor id="2" name="Windows 사용자" initials="W사" lastIdx="4" clrIdx="1">
    <p:extLst>
      <p:ext uri="{19B8F6BF-5375-455C-9EA6-DF929625EA0E}">
        <p15:presenceInfo xmlns:p15="http://schemas.microsoft.com/office/powerpoint/2012/main" userId="Windows 사용자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93"/>
    <p:restoredTop sz="94694"/>
  </p:normalViewPr>
  <p:slideViewPr>
    <p:cSldViewPr showGuides="1">
      <p:cViewPr varScale="1">
        <p:scale>
          <a:sx n="100" d="100"/>
          <a:sy n="100" d="100"/>
        </p:scale>
        <p:origin x="7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D4F36-095C-4776-8CA3-59DFABB6006A}" type="datetimeFigureOut">
              <a:rPr lang="ko-KR" altLang="en-US" smtClean="0"/>
              <a:t>2020-08-20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0A8A7-723C-4F2E-81FA-DF729D9178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97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0A8A7-723C-4F2E-81FA-DF729D91789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995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9512" y="2708920"/>
            <a:ext cx="8964488" cy="1440160"/>
          </a:xfrm>
        </p:spPr>
        <p:txBody>
          <a:bodyPr>
            <a:noAutofit/>
          </a:bodyPr>
          <a:lstStyle/>
          <a:p>
            <a:r>
              <a:rPr lang="en-US" altLang="ko-KR" sz="3200" dirty="0"/>
              <a:t>Observation of Aortic Dilatation in Congenital </a:t>
            </a:r>
            <a:r>
              <a:rPr lang="en-US" altLang="ko-KR" sz="3200" dirty="0" err="1"/>
              <a:t>Conotruncal</a:t>
            </a:r>
            <a:r>
              <a:rPr lang="en-US" altLang="ko-KR" sz="3200" dirty="0"/>
              <a:t> Anomalies</a:t>
            </a:r>
            <a:br>
              <a:rPr lang="en-US" altLang="ko-KR" sz="3200" dirty="0"/>
            </a:br>
            <a:r>
              <a:rPr lang="en-US" altLang="ko-KR" sz="3200" dirty="0"/>
              <a:t> </a:t>
            </a:r>
            <a:r>
              <a:rPr lang="en-US" altLang="ko-KR" sz="2800" dirty="0"/>
              <a:t>- Tetralogy of </a:t>
            </a:r>
            <a:r>
              <a:rPr lang="en-US" altLang="ko-KR" sz="2800" dirty="0" err="1"/>
              <a:t>Fallot</a:t>
            </a:r>
            <a:r>
              <a:rPr lang="en-US" altLang="ko-KR" sz="2800" dirty="0"/>
              <a:t>, Double Outlet Right Ventricle and Truncus Arteriosus</a:t>
            </a:r>
            <a:br>
              <a:rPr lang="en-US" altLang="ko-KR" sz="2800" dirty="0"/>
            </a:br>
            <a:r>
              <a:rPr lang="en-US" altLang="ko-KR" sz="2800" dirty="0"/>
              <a:t/>
            </a:r>
            <a:br>
              <a:rPr lang="en-US" altLang="ko-KR" sz="2800" dirty="0"/>
            </a:br>
            <a:endParaRPr lang="ko-KR" altLang="en-US" sz="3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5528" y="116632"/>
            <a:ext cx="39262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대한흉부심장혈관외과학회</a:t>
            </a:r>
            <a:endParaRPr lang="en-US" altLang="ko-KR" dirty="0"/>
          </a:p>
          <a:p>
            <a:r>
              <a:rPr lang="ko-KR" altLang="en-US" dirty="0"/>
              <a:t>제</a:t>
            </a:r>
            <a:r>
              <a:rPr lang="en-US" altLang="ko-KR" dirty="0"/>
              <a:t>52</a:t>
            </a:r>
            <a:r>
              <a:rPr lang="ko-KR" altLang="en-US" dirty="0"/>
              <a:t>차 추계학술대회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200" b="1" dirty="0"/>
              <a:t>Background</a:t>
            </a:r>
          </a:p>
          <a:p>
            <a:pPr lvl="1">
              <a:lnSpc>
                <a:spcPct val="120000"/>
              </a:lnSpc>
              <a:defRPr/>
            </a:pPr>
            <a:r>
              <a:rPr lang="en-US" altLang="ko-KR" sz="2100" dirty="0"/>
              <a:t>Ascending aorta or aortic root dilatation is commonly seen in the patients with </a:t>
            </a:r>
            <a:r>
              <a:rPr lang="en-US" altLang="ko-KR" sz="2100" dirty="0" err="1"/>
              <a:t>conotruncal</a:t>
            </a:r>
            <a:r>
              <a:rPr lang="en-US" altLang="ko-KR" sz="2100" dirty="0"/>
              <a:t> anomalies.</a:t>
            </a:r>
          </a:p>
          <a:p>
            <a:pPr lvl="1">
              <a:lnSpc>
                <a:spcPct val="120000"/>
              </a:lnSpc>
              <a:defRPr/>
            </a:pPr>
            <a:r>
              <a:rPr lang="en-US" altLang="ko-KR" sz="2100" dirty="0"/>
              <a:t>Rate of dilatation of aorta or aortic root in these diseases entity in long-term is not well-known </a:t>
            </a:r>
          </a:p>
          <a:p>
            <a:pPr lvl="1">
              <a:lnSpc>
                <a:spcPct val="120000"/>
              </a:lnSpc>
              <a:defRPr/>
            </a:pPr>
            <a:endParaRPr lang="en-US" altLang="ko-KR" sz="800" dirty="0"/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200" b="1" dirty="0"/>
              <a:t> Objective</a:t>
            </a:r>
          </a:p>
          <a:p>
            <a:pPr lvl="1">
              <a:lnSpc>
                <a:spcPct val="120000"/>
              </a:lnSpc>
              <a:defRPr/>
            </a:pPr>
            <a:r>
              <a:rPr lang="en-US" altLang="ko-KR" sz="2100" dirty="0"/>
              <a:t>To evaluate rate of dilatation of aorta or aortic root structures </a:t>
            </a:r>
          </a:p>
          <a:p>
            <a:pPr lvl="2">
              <a:lnSpc>
                <a:spcPct val="120000"/>
              </a:lnSpc>
              <a:defRPr/>
            </a:pPr>
            <a:r>
              <a:rPr lang="en-US" altLang="ko-KR" sz="1700" dirty="0"/>
              <a:t>comparison of computed tomography findings in </a:t>
            </a:r>
            <a:r>
              <a:rPr lang="en-US" altLang="ko-KR" sz="1700" dirty="0" err="1"/>
              <a:t>conotruncal</a:t>
            </a:r>
            <a:r>
              <a:rPr lang="en-US" altLang="ko-KR" sz="1700" dirty="0"/>
              <a:t> anomaly patients (tetralogy of </a:t>
            </a:r>
            <a:r>
              <a:rPr lang="en-US" altLang="ko-KR" sz="1700" dirty="0" err="1"/>
              <a:t>fallot</a:t>
            </a:r>
            <a:r>
              <a:rPr lang="en-US" altLang="ko-KR" sz="1700" dirty="0"/>
              <a:t> (TOF), double outlet right ventricle (DORV) and truncus arteriosus (TA))</a:t>
            </a:r>
          </a:p>
          <a:p>
            <a:pPr lvl="1">
              <a:lnSpc>
                <a:spcPct val="120000"/>
              </a:lnSpc>
              <a:defRPr/>
            </a:pPr>
            <a:r>
              <a:rPr lang="en-US" altLang="ko-KR" sz="2100" dirty="0"/>
              <a:t>To determine an adequate timing and interval of follow-up studies for aortic structures in these diseases</a:t>
            </a:r>
            <a:endParaRPr lang="en-GB" altLang="ko-KR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15528" y="116632"/>
            <a:ext cx="39262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대한흉부심장혈관외과학회</a:t>
            </a:r>
            <a:endParaRPr lang="en-US" altLang="ko-KR" dirty="0"/>
          </a:p>
          <a:p>
            <a:r>
              <a:rPr lang="ko-KR" altLang="en-US" dirty="0"/>
              <a:t>제</a:t>
            </a:r>
            <a:r>
              <a:rPr lang="en-US" altLang="ko-KR" dirty="0"/>
              <a:t>52</a:t>
            </a:r>
            <a:r>
              <a:rPr lang="ko-KR" altLang="en-US" dirty="0"/>
              <a:t>차 추계학술대회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18" y="1323596"/>
            <a:ext cx="8640960" cy="50405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400" b="1" dirty="0"/>
              <a:t>Patients</a:t>
            </a:r>
            <a:endParaRPr lang="en-US" altLang="ko-KR" b="1" dirty="0"/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000" dirty="0"/>
              <a:t>From 2004 to 2018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000" dirty="0" err="1"/>
              <a:t>Conotruncal</a:t>
            </a:r>
            <a:r>
              <a:rPr lang="en-US" altLang="ko-KR" sz="2000" dirty="0"/>
              <a:t> anomaly patients (total: 825 patients)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000" dirty="0"/>
              <a:t>Underwent </a:t>
            </a:r>
            <a:r>
              <a:rPr lang="en-US" altLang="ko-KR" sz="2000" b="1" dirty="0"/>
              <a:t>biventricular correction </a:t>
            </a:r>
            <a:r>
              <a:rPr lang="en-US" altLang="ko-KR" sz="2000" dirty="0"/>
              <a:t>for TOF, DORV and truncus arteriosus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000" dirty="0"/>
              <a:t> had follow-up CT studies at least 5 years after initial CT</a:t>
            </a:r>
          </a:p>
          <a:p>
            <a:pPr marL="457200" lvl="1" indent="0">
              <a:lnSpc>
                <a:spcPct val="150000"/>
              </a:lnSpc>
              <a:buClr>
                <a:srgbClr val="FF0000"/>
              </a:buClr>
              <a:buNone/>
              <a:defRPr/>
            </a:pPr>
            <a:r>
              <a:rPr lang="en-US" altLang="ko-KR" sz="2000" dirty="0">
                <a:sym typeface="Wingdings" pitchFamily="2" charset="2"/>
              </a:rPr>
              <a:t> </a:t>
            </a:r>
            <a:r>
              <a:rPr lang="en-US" altLang="ko-KR" sz="2000" b="1" dirty="0">
                <a:sym typeface="Wingdings" pitchFamily="2" charset="2"/>
              </a:rPr>
              <a:t>99 patients </a:t>
            </a:r>
            <a:r>
              <a:rPr lang="en-US" altLang="ko-KR" sz="2000" dirty="0">
                <a:sym typeface="Wingdings" pitchFamily="2" charset="2"/>
              </a:rPr>
              <a:t>were enrolled in this study</a:t>
            </a:r>
            <a:endParaRPr lang="en-US" altLang="ko-KR" sz="2200" dirty="0"/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15528" y="116632"/>
            <a:ext cx="39262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대한흉부심장혈관외과학회</a:t>
            </a:r>
            <a:endParaRPr lang="en-US" altLang="ko-KR" dirty="0"/>
          </a:p>
          <a:p>
            <a:r>
              <a:rPr lang="ko-KR" altLang="en-US" dirty="0"/>
              <a:t>제</a:t>
            </a:r>
            <a:r>
              <a:rPr lang="en-US" altLang="ko-KR" dirty="0"/>
              <a:t>52</a:t>
            </a:r>
            <a:r>
              <a:rPr lang="ko-KR" altLang="en-US" dirty="0"/>
              <a:t>차 추계학술대회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000" b="1" dirty="0"/>
              <a:t>Follow-up duration (median [IQR]) </a:t>
            </a:r>
          </a:p>
          <a:p>
            <a:pPr lvl="1">
              <a:buClr>
                <a:schemeClr val="tx1"/>
              </a:buClr>
              <a:defRPr/>
            </a:pPr>
            <a:r>
              <a:rPr lang="en-US" altLang="ko-KR" sz="2000" b="1" dirty="0"/>
              <a:t>from initial CT after total repair to most recent CT</a:t>
            </a:r>
          </a:p>
          <a:p>
            <a:pPr lvl="1">
              <a:buClr>
                <a:schemeClr val="tx1"/>
              </a:buClr>
              <a:defRPr/>
            </a:pPr>
            <a:r>
              <a:rPr lang="en-US" altLang="ko-KR" sz="2000" dirty="0"/>
              <a:t>Clinical : </a:t>
            </a:r>
            <a:r>
              <a:rPr lang="en-US" altLang="ko-KR" sz="2000" dirty="0" smtClean="0"/>
              <a:t>16.12 </a:t>
            </a:r>
            <a:r>
              <a:rPr lang="en-US" altLang="ko-KR" sz="2000" dirty="0"/>
              <a:t>years [IQR: </a:t>
            </a:r>
            <a:r>
              <a:rPr lang="en-US" altLang="ko-KR" sz="2000" dirty="0" smtClean="0"/>
              <a:t>11.77~26.24]</a:t>
            </a:r>
            <a:endParaRPr lang="en-US" altLang="ko-KR" sz="2000" dirty="0"/>
          </a:p>
          <a:p>
            <a:pPr lvl="1">
              <a:buClr>
                <a:schemeClr val="tx1"/>
              </a:buClr>
              <a:defRPr/>
            </a:pPr>
            <a:r>
              <a:rPr lang="en-US" altLang="ko-KR" sz="2000" dirty="0"/>
              <a:t>Interval of chest CT : </a:t>
            </a:r>
            <a:r>
              <a:rPr lang="en-US" altLang="ko-KR" sz="2000" dirty="0" smtClean="0"/>
              <a:t>9.37 </a:t>
            </a:r>
            <a:r>
              <a:rPr lang="en-US" altLang="ko-KR" sz="2000" dirty="0"/>
              <a:t>years [IQR: </a:t>
            </a:r>
            <a:r>
              <a:rPr lang="en-US" altLang="ko-KR" sz="2000" dirty="0" smtClean="0"/>
              <a:t>7.12~11.45</a:t>
            </a:r>
            <a:r>
              <a:rPr lang="en-US" altLang="ko-KR" sz="2000" dirty="0"/>
              <a:t>]</a:t>
            </a:r>
          </a:p>
          <a:p>
            <a:pPr>
              <a:buClr>
                <a:srgbClr val="FF0000"/>
              </a:buClr>
              <a:buFont typeface="Wingdings"/>
              <a:buChar char="Ø"/>
              <a:defRPr/>
            </a:pPr>
            <a:r>
              <a:rPr lang="en-US" altLang="ko-KR" sz="2000" b="1" dirty="0"/>
              <a:t>Outcomes</a:t>
            </a:r>
          </a:p>
          <a:p>
            <a:pPr lvl="1">
              <a:buClr>
                <a:schemeClr val="tx1"/>
              </a:buClr>
              <a:defRPr/>
            </a:pPr>
            <a:r>
              <a:rPr lang="en-US" altLang="ko-KR" sz="2000" dirty="0"/>
              <a:t>Comparison of z-score of the diameter of ascending aorta and aortic root structures</a:t>
            </a:r>
          </a:p>
          <a:p>
            <a:pPr marL="0" indent="0">
              <a:buClr>
                <a:srgbClr val="FF0000"/>
              </a:buClr>
              <a:buNone/>
              <a:defRPr/>
            </a:pPr>
            <a:endParaRPr lang="ko-KR" altLang="en-US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02792831-9501-4F8F-9DB4-51B3337F6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506674"/>
              </p:ext>
            </p:extLst>
          </p:nvPr>
        </p:nvGraphicFramePr>
        <p:xfrm>
          <a:off x="1" y="4005064"/>
          <a:ext cx="9108503" cy="25506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33661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42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979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437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kern="100" dirty="0">
                          <a:effectLst/>
                          <a:latin typeface="+mn-lt"/>
                        </a:rPr>
                        <a:t>Variables </a:t>
                      </a:r>
                      <a:endParaRPr lang="ko-KR" sz="1600" kern="100" dirty="0"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kern="100" dirty="0">
                          <a:effectLst/>
                          <a:latin typeface="+mn-lt"/>
                          <a:ea typeface="+mn-ea"/>
                          <a:cs typeface="+mn-cs"/>
                        </a:rPr>
                        <a:t>TOF</a:t>
                      </a:r>
                      <a:r>
                        <a:rPr lang="en-US" altLang="ko-KR" sz="1600" kern="1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(n=60)</a:t>
                      </a:r>
                      <a:endParaRPr lang="ko-KR" sz="1600" kern="100" dirty="0"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DORV (n=25)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59" marR="5545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 (n=14)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59" marR="5545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4379"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Female,</a:t>
                      </a:r>
                      <a:r>
                        <a:rPr lang="en-US" sz="1600" b="0" kern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n (%)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(25)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(52)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7</a:t>
                      </a:r>
                      <a:r>
                        <a:rPr lang="en-US" altLang="ko-KR" sz="1600" b="0" kern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 (50)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43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Initial age </a:t>
                      </a:r>
                      <a:r>
                        <a:rPr lang="en-US" altLang="ko-KR" sz="16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(years)</a:t>
                      </a:r>
                      <a:endParaRPr lang="ko-KR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굴림"/>
                        <a:cs typeface="굴림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5.95 [0.49~12.97]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6.39 [0.16~16.26]</a:t>
                      </a:r>
                      <a:endParaRPr lang="ko-KR" altLang="ko-KR" sz="1600" b="0" kern="1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0.21 [0.11~3.95]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43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Follow-up age (months)</a:t>
                      </a: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15.94 [9.39~23.33]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15.63 [8.36~26.19]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11.73 [6.96~12.77]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43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Initial body surface area (m</a:t>
                      </a:r>
                      <a:r>
                        <a:rPr lang="en-US" altLang="ko-KR" sz="1600" b="0" kern="1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0.80 [0.37~1.35]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0.65 [0.25~1.49]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0.29 [0.25~0.59]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4379"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Follow-up body surface</a:t>
                      </a:r>
                      <a:r>
                        <a:rPr lang="en-US" altLang="ko-KR" sz="1600" b="0" kern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 area (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lang="en-US" altLang="ko-KR" sz="1600" b="0" kern="1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1.53 [0.02~1.81]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1.34 [0.95~1.75]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1.19 [0.87~1.41]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4379"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Performed cardiac surgery (n)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 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± 1.3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 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± 1.5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2.7 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± 1.1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48847" y="6483708"/>
            <a:ext cx="2195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/>
              <a:t>Median value [IQR]</a:t>
            </a:r>
            <a:endParaRPr lang="ko-KR" alt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215528" y="116632"/>
            <a:ext cx="39262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대한흉부심장혈관외과학회</a:t>
            </a:r>
            <a:endParaRPr lang="en-US" altLang="ko-KR" dirty="0"/>
          </a:p>
          <a:p>
            <a:r>
              <a:rPr lang="ko-KR" altLang="en-US" dirty="0"/>
              <a:t>제</a:t>
            </a:r>
            <a:r>
              <a:rPr lang="en-US" altLang="ko-KR" dirty="0"/>
              <a:t>52</a:t>
            </a:r>
            <a:r>
              <a:rPr lang="ko-KR" altLang="en-US" dirty="0"/>
              <a:t>차 추계학술대회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53159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2235B0C4-9931-4A4B-9AAF-57F7EB0476CE}"/>
              </a:ext>
            </a:extLst>
          </p:cNvPr>
          <p:cNvSpPr/>
          <p:nvPr/>
        </p:nvSpPr>
        <p:spPr>
          <a:xfrm>
            <a:off x="2447764" y="924690"/>
            <a:ext cx="424847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ko-KR" sz="2000" b="1" kern="100" dirty="0">
                <a:solidFill>
                  <a:schemeClr val="tx1"/>
                </a:solidFill>
                <a:ea typeface="바탕" panose="02030600000101010101" pitchFamily="18" charset="-127"/>
                <a:cs typeface="Times New Roman" panose="02020603050405020304" pitchFamily="18" charset="0"/>
              </a:rPr>
              <a:t>Comparison of aorta diameter</a:t>
            </a:r>
            <a:endParaRPr lang="ko-KR" altLang="ko-KR" sz="2000" b="1" kern="100" dirty="0">
              <a:solidFill>
                <a:schemeClr val="tx1"/>
              </a:solidFill>
              <a:ea typeface="바탕" panose="02030600000101010101" pitchFamily="18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02792831-9501-4F8F-9DB4-51B3337F6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427052"/>
              </p:ext>
            </p:extLst>
          </p:nvPr>
        </p:nvGraphicFramePr>
        <p:xfrm>
          <a:off x="534380" y="1524854"/>
          <a:ext cx="8208912" cy="32163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31273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594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34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86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31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kern="100" dirty="0">
                          <a:effectLst/>
                          <a:latin typeface="+mn-lt"/>
                        </a:rPr>
                        <a:t>Variables </a:t>
                      </a:r>
                      <a:endParaRPr lang="ko-KR" sz="1600" kern="100" dirty="0"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kern="100" dirty="0">
                          <a:effectLst/>
                          <a:latin typeface="+mn-lt"/>
                        </a:rPr>
                        <a:t>Initial CT</a:t>
                      </a:r>
                      <a:endParaRPr lang="ko-KR" sz="1600" kern="100" dirty="0"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</a:t>
                      </a:r>
                      <a:r>
                        <a:rPr lang="en-US" altLang="ko-KR" sz="1600" b="1" kern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CT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59" marR="55459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59" marR="55459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Age (months)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/>
                        <a:t>4.29 [0.33~12.25]</a:t>
                      </a:r>
                    </a:p>
                  </a:txBody>
                  <a:tcPr marL="55459" marR="55459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/>
                        <a:t>14.43 [9.19~22.85]</a:t>
                      </a:r>
                    </a:p>
                  </a:txBody>
                  <a:tcPr marL="55459" marR="55459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&lt;0.001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Body</a:t>
                      </a:r>
                      <a:r>
                        <a:rPr lang="en-US" altLang="ko-KR" sz="16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 mass index (kg/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lang="en-US" altLang="ko-KR" sz="1600" b="0" kern="1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굴림"/>
                        <a:cs typeface="굴림"/>
                      </a:endParaRPr>
                    </a:p>
                  </a:txBody>
                  <a:tcPr marL="55459" marR="55459" marT="0" marB="0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15.75 [14.17~17.47]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20.04 [15.74~23.09]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&lt;0.001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Body surface area (m</a:t>
                      </a:r>
                      <a:r>
                        <a:rPr lang="en-US" sz="1600" b="0" kern="1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55459" marR="55459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/>
                        <a:t>0.61 [0.33~1.29]</a:t>
                      </a: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/>
                        <a:t>1.42 [0.97~1.72]</a:t>
                      </a: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바탕"/>
                          <a:cs typeface="Times New Roman"/>
                        </a:rPr>
                        <a:t>&lt;0.001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바탕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indent="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Z-score</a:t>
                      </a:r>
                      <a:endParaRPr lang="ko-KR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59" marR="55459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indent="0" algn="ctr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effectLst/>
                          <a:latin typeface="+mn-lt"/>
                          <a:ea typeface="바탕"/>
                          <a:cs typeface="Times New Roman"/>
                        </a:rPr>
                        <a:t>  </a:t>
                      </a: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Aortic annulus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59" marR="55459" marT="0" marB="0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2.36 [0.86~3.43]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2.30 [0.81~3.25]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0.21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dirty="0">
                          <a:effectLst/>
                          <a:latin typeface="+mn-lt"/>
                          <a:ea typeface="굴림"/>
                          <a:cs typeface="굴림"/>
                        </a:rPr>
                        <a:t>  </a:t>
                      </a:r>
                      <a:r>
                        <a:rPr lang="en-US" altLang="ko-KR" sz="1600" b="0" baseline="0" dirty="0">
                          <a:effectLst/>
                          <a:latin typeface="+mn-lt"/>
                          <a:ea typeface="굴림"/>
                          <a:cs typeface="굴림"/>
                        </a:rPr>
                        <a:t> Sinus of Valsalva </a:t>
                      </a:r>
                    </a:p>
                  </a:txBody>
                  <a:tcPr marL="55459" marR="55459" marT="0" marB="0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2.01</a:t>
                      </a:r>
                      <a:r>
                        <a:rPr lang="en-US" altLang="ko-KR" sz="1600" b="0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[0.79~3.26]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2.42</a:t>
                      </a:r>
                      <a:r>
                        <a:rPr lang="en-US" altLang="ko-KR" sz="1600" b="0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[1.38~3.34]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0.006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dirty="0">
                          <a:effectLst/>
                          <a:latin typeface="+mn-lt"/>
                          <a:ea typeface="굴림"/>
                          <a:cs typeface="굴림"/>
                        </a:rPr>
                        <a:t>   </a:t>
                      </a:r>
                      <a:r>
                        <a:rPr lang="en-US" altLang="ko-KR" sz="1600" b="0" dirty="0" err="1">
                          <a:effectLst/>
                          <a:latin typeface="+mn-lt"/>
                          <a:ea typeface="굴림"/>
                          <a:cs typeface="굴림"/>
                        </a:rPr>
                        <a:t>Sinotubular</a:t>
                      </a:r>
                      <a:r>
                        <a:rPr lang="en-US" altLang="ko-KR" sz="1600" b="0" dirty="0">
                          <a:effectLst/>
                          <a:latin typeface="+mn-lt"/>
                          <a:ea typeface="굴림"/>
                          <a:cs typeface="굴림"/>
                        </a:rPr>
                        <a:t> junction</a:t>
                      </a:r>
                      <a:endParaRPr lang="ko-KR" sz="1600" b="0" dirty="0">
                        <a:effectLst/>
                        <a:latin typeface="+mn-lt"/>
                        <a:ea typeface="굴림"/>
                        <a:cs typeface="굴림"/>
                      </a:endParaRPr>
                    </a:p>
                  </a:txBody>
                  <a:tcPr marL="55459" marR="55459" marT="0" marB="0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1.28</a:t>
                      </a:r>
                      <a:r>
                        <a:rPr lang="en-US" altLang="ko-KR" sz="1600" b="0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[-0.20~2.55]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2.18</a:t>
                      </a:r>
                      <a:r>
                        <a:rPr lang="en-US" altLang="ko-KR" sz="1600" b="0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[0.44~3.29]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&lt;0.001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318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dirty="0">
                          <a:effectLst/>
                          <a:latin typeface="+mn-lt"/>
                          <a:ea typeface="굴림"/>
                          <a:cs typeface="굴림"/>
                        </a:rPr>
                        <a:t>   Ascending aorta</a:t>
                      </a:r>
                      <a:endParaRPr lang="ko-KR" sz="1600" b="0" dirty="0">
                        <a:effectLst/>
                        <a:latin typeface="+mn-lt"/>
                        <a:ea typeface="굴림"/>
                        <a:cs typeface="굴림"/>
                      </a:endParaRPr>
                    </a:p>
                  </a:txBody>
                  <a:tcPr marL="55459" marR="55459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1.58 [0.43~2.89]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  <a:r>
                        <a:rPr lang="en-US" altLang="ko-KR" sz="1600" b="0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[1.64~2.55]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0.27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7162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Ratio of</a:t>
                      </a:r>
                      <a:r>
                        <a:rPr lang="en-US" altLang="ko-KR" sz="16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 a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scending</a:t>
                      </a:r>
                      <a:r>
                        <a:rPr lang="en-US" altLang="ko-KR" sz="16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굴림"/>
                          <a:cs typeface="굴림"/>
                        </a:rPr>
                        <a:t> aorta with sinus of Valsalva</a:t>
                      </a:r>
                      <a:endParaRPr lang="ko-KR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굴림"/>
                        <a:cs typeface="굴림"/>
                      </a:endParaRPr>
                    </a:p>
                  </a:txBody>
                  <a:tcPr marL="55459" marR="55459" marT="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 [0.73~0.92]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altLang="ko-KR" sz="16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0.76 [0.67~0.85]</a:t>
                      </a:r>
                      <a:endParaRPr 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&lt;0.001</a:t>
                      </a:r>
                      <a:endParaRPr lang="ko-KR" altLang="ko-KR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9401" r="13776" b="13600"/>
          <a:stretch/>
        </p:blipFill>
        <p:spPr>
          <a:xfrm>
            <a:off x="635579" y="4917369"/>
            <a:ext cx="3382689" cy="182399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401" r="9838" b="10800"/>
          <a:stretch/>
        </p:blipFill>
        <p:spPr>
          <a:xfrm>
            <a:off x="5148655" y="4907859"/>
            <a:ext cx="3409682" cy="1833509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800916" y="5662545"/>
            <a:ext cx="857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kern="100" dirty="0"/>
              <a:t>P = 0.006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7409428" y="5799249"/>
            <a:ext cx="7665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kern="100" dirty="0"/>
              <a:t>P = 0.27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215528" y="116632"/>
            <a:ext cx="39262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대한흉부심장혈관외과학회</a:t>
            </a:r>
            <a:endParaRPr lang="en-US" altLang="ko-KR" dirty="0"/>
          </a:p>
          <a:p>
            <a:r>
              <a:rPr lang="ko-KR" altLang="en-US" dirty="0"/>
              <a:t>제</a:t>
            </a:r>
            <a:r>
              <a:rPr lang="en-US" altLang="ko-KR" dirty="0"/>
              <a:t>52</a:t>
            </a:r>
            <a:r>
              <a:rPr lang="ko-KR" altLang="en-US" dirty="0"/>
              <a:t>차 추계학술대회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en-US" altLang="ko-KR" sz="2800" b="1" dirty="0"/>
              <a:t>Median increasing rate of maximum diameter 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/>
              <a:t>Aortic annulus (AA): 0.7 mm/year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/>
              <a:t>Sinus of Valsalva (SV): 0.9 mm/year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 err="1"/>
              <a:t>Sinotubular</a:t>
            </a:r>
            <a:r>
              <a:rPr lang="en-US" altLang="ko-KR" sz="2400" dirty="0"/>
              <a:t> junction (STJ): 0.8 mm/year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/>
              <a:t>Ascending aorta (</a:t>
            </a:r>
            <a:r>
              <a:rPr lang="en-US" altLang="ko-KR" sz="2400" dirty="0" err="1"/>
              <a:t>AAo</a:t>
            </a:r>
            <a:r>
              <a:rPr lang="en-US" altLang="ko-KR" sz="2400" dirty="0"/>
              <a:t>): 0.5 mm/year </a:t>
            </a:r>
          </a:p>
          <a:p>
            <a:pPr>
              <a:lnSpc>
                <a:spcPct val="130000"/>
              </a:lnSpc>
            </a:pPr>
            <a:r>
              <a:rPr lang="en-US" altLang="ko-KR" sz="2800" b="1" dirty="0"/>
              <a:t>Significant difference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/>
              <a:t>Ascending aorta (0.69 in TOF vs. 0.99 in TA, p=0.04) 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/>
              <a:t>Sinus of </a:t>
            </a:r>
            <a:r>
              <a:rPr lang="en-US" altLang="ko-KR" sz="2400" dirty="0" err="1"/>
              <a:t>valsalva</a:t>
            </a:r>
            <a:r>
              <a:rPr lang="en-US" altLang="ko-KR" sz="2400" dirty="0"/>
              <a:t> (0.81 in TOF vs. 1.53 in TA, p=0.008)</a:t>
            </a:r>
          </a:p>
          <a:p>
            <a:pPr>
              <a:lnSpc>
                <a:spcPct val="130000"/>
              </a:lnSpc>
            </a:pPr>
            <a:r>
              <a:rPr lang="en-US" altLang="ko-KR" sz="2800" dirty="0"/>
              <a:t>Progression of aortic regurgitation </a:t>
            </a:r>
            <a:r>
              <a:rPr lang="en-US" altLang="ko-KR" sz="2800" b="1" dirty="0"/>
              <a:t>more than </a:t>
            </a:r>
            <a:r>
              <a:rPr lang="en-US" altLang="ko-KR" sz="2800" dirty="0"/>
              <a:t>moderate degree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/>
              <a:t>None during the follow-up</a:t>
            </a:r>
          </a:p>
          <a:p>
            <a:pPr>
              <a:lnSpc>
                <a:spcPct val="130000"/>
              </a:lnSpc>
            </a:pPr>
            <a:r>
              <a:rPr lang="en-US" altLang="ko-KR" sz="2800" dirty="0"/>
              <a:t>Surgeries for dilated aortic structures</a:t>
            </a:r>
          </a:p>
          <a:p>
            <a:pPr lvl="1">
              <a:lnSpc>
                <a:spcPct val="130000"/>
              </a:lnSpc>
            </a:pPr>
            <a:r>
              <a:rPr lang="en-US" altLang="ko-KR" sz="2400" dirty="0"/>
              <a:t>None during the follow-up</a:t>
            </a:r>
            <a:endParaRPr lang="ko-KR" altLang="en-US" sz="2400" dirty="0"/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D2EC763C-CDFF-4219-8A83-3E9877902BFA}"/>
              </a:ext>
            </a:extLst>
          </p:cNvPr>
          <p:cNvSpPr/>
          <p:nvPr/>
        </p:nvSpPr>
        <p:spPr>
          <a:xfrm rot="5400000">
            <a:off x="-639404" y="4094786"/>
            <a:ext cx="1973374" cy="143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206875" y="3827883"/>
            <a:ext cx="794271" cy="16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215528" y="116632"/>
            <a:ext cx="39262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대한흉부심장혈관외과학회</a:t>
            </a:r>
            <a:endParaRPr lang="en-US" altLang="ko-KR" dirty="0"/>
          </a:p>
          <a:p>
            <a:r>
              <a:rPr lang="ko-KR" altLang="en-US" dirty="0"/>
              <a:t>제</a:t>
            </a:r>
            <a:r>
              <a:rPr lang="en-US" altLang="ko-KR" dirty="0"/>
              <a:t>52</a:t>
            </a:r>
            <a:r>
              <a:rPr lang="ko-KR" altLang="en-US" dirty="0"/>
              <a:t>차 추계학술대회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68759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800" dirty="0"/>
              <a:t>In TOF, DORV and TA for 9 years of follow-up</a:t>
            </a:r>
          </a:p>
          <a:p>
            <a:pPr lvl="1"/>
            <a:r>
              <a:rPr lang="en-US" altLang="ko-KR" sz="2400" dirty="0"/>
              <a:t>SV and STJ </a:t>
            </a:r>
            <a:r>
              <a:rPr lang="en-US" altLang="ko-KR" sz="2400" dirty="0">
                <a:sym typeface="Wingdings" panose="05000000000000000000" pitchFamily="2" charset="2"/>
              </a:rPr>
              <a:t> </a:t>
            </a:r>
            <a:r>
              <a:rPr lang="en-US" altLang="ko-KR" sz="2400" dirty="0"/>
              <a:t>significantly dilated</a:t>
            </a:r>
          </a:p>
          <a:p>
            <a:pPr lvl="1"/>
            <a:r>
              <a:rPr lang="en-US" altLang="ko-KR" sz="2400" dirty="0" err="1"/>
              <a:t>AAo</a:t>
            </a:r>
            <a:r>
              <a:rPr lang="en-US" altLang="ko-KR" sz="2400" dirty="0"/>
              <a:t> and AA </a:t>
            </a:r>
            <a:r>
              <a:rPr lang="en-US" altLang="ko-KR" sz="2400" dirty="0">
                <a:sym typeface="Wingdings" panose="05000000000000000000" pitchFamily="2" charset="2"/>
              </a:rPr>
              <a:t> </a:t>
            </a:r>
            <a:r>
              <a:rPr lang="en-US" altLang="ko-KR" sz="2400" dirty="0"/>
              <a:t>not significantly dilated</a:t>
            </a:r>
          </a:p>
          <a:p>
            <a:endParaRPr lang="en-US" altLang="ko-KR" sz="2400" dirty="0"/>
          </a:p>
          <a:p>
            <a:r>
              <a:rPr lang="en-US" altLang="ko-KR" sz="2400" dirty="0"/>
              <a:t>It might be necessary to observe closely aortic </a:t>
            </a:r>
            <a:r>
              <a:rPr lang="en-US" altLang="ko-KR" sz="2400" dirty="0" err="1"/>
              <a:t>valvular</a:t>
            </a:r>
            <a:r>
              <a:rPr lang="en-US" altLang="ko-KR" sz="2400" dirty="0"/>
              <a:t> function associated with structural deterioration of SV or STJ. </a:t>
            </a:r>
            <a:endParaRPr lang="ko-KR" altLang="ko-KR" sz="2000" dirty="0"/>
          </a:p>
          <a:p>
            <a:endParaRPr lang="ko-KR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15528" y="116632"/>
            <a:ext cx="39262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대한흉부심장혈관외과학회</a:t>
            </a:r>
            <a:endParaRPr lang="en-US" altLang="ko-KR" dirty="0"/>
          </a:p>
          <a:p>
            <a:r>
              <a:rPr lang="ko-KR" altLang="en-US" dirty="0"/>
              <a:t>제</a:t>
            </a:r>
            <a:r>
              <a:rPr lang="en-US" altLang="ko-KR" dirty="0"/>
              <a:t>52</a:t>
            </a:r>
            <a:r>
              <a:rPr lang="ko-KR" altLang="en-US" dirty="0"/>
              <a:t>차 추계학술대회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650</Words>
  <Application>Microsoft Office PowerPoint</Application>
  <PresentationFormat>화면 슬라이드 쇼(4:3)</PresentationFormat>
  <Paragraphs>132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굴림</vt:lpstr>
      <vt:lpstr>맑은 고딕</vt:lpstr>
      <vt:lpstr>바탕</vt:lpstr>
      <vt:lpstr>Arial</vt:lpstr>
      <vt:lpstr>Times New Roman</vt:lpstr>
      <vt:lpstr>Wingdings</vt:lpstr>
      <vt:lpstr>Office 테마</vt:lpstr>
      <vt:lpstr>Observation of Aortic Dilatation in Congenital Conotruncal Anomalies  - Tetralogy of Fallot, Double Outlet Right Ventricle and Truncus Arteriosus  </vt:lpstr>
      <vt:lpstr>Purpose</vt:lpstr>
      <vt:lpstr>Methods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47</cp:revision>
  <dcterms:created xsi:type="dcterms:W3CDTF">2017-07-25T23:31:23Z</dcterms:created>
  <dcterms:modified xsi:type="dcterms:W3CDTF">2020-08-20T13:35:37Z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