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32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2AEC0-7474-486B-938D-E452ED10D979}" type="datetimeFigureOut">
              <a:rPr lang="ko-KR" altLang="en-US" smtClean="0"/>
              <a:t>2020-08-31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80F72-2FA7-4F4F-B2C6-BF12F4F9B2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34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80F72-2FA7-4F4F-B2C6-BF12F4F9B2F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1047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3284984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Myocardial injury following </a:t>
            </a:r>
            <a:r>
              <a:rPr lang="en-US" altLang="ko-KR" dirty="0" err="1"/>
              <a:t>fibrillatory</a:t>
            </a:r>
            <a:r>
              <a:rPr lang="en-US" altLang="ko-KR" dirty="0"/>
              <a:t> arrest for minimally invasive cardiac surgery on atrial septal defect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ko-KR" sz="2000" dirty="0" err="1">
                <a:cs typeface="Times New Roman" panose="02020603050405020304" pitchFamily="18" charset="0"/>
              </a:rPr>
              <a:t>Fibrillatory</a:t>
            </a:r>
            <a:r>
              <a:rPr lang="en-US" altLang="ko-KR" sz="2000" dirty="0">
                <a:cs typeface="Times New Roman" panose="02020603050405020304" pitchFamily="18" charset="0"/>
              </a:rPr>
              <a:t> arrest has been used as a method of myocardial protection in cardiac </a:t>
            </a:r>
            <a:r>
              <a:rPr lang="en-US" altLang="ko-KR" sz="2000" dirty="0" smtClean="0">
                <a:cs typeface="Times New Roman" panose="02020603050405020304" pitchFamily="18" charset="0"/>
              </a:rPr>
              <a:t>surgery</a:t>
            </a: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>
                <a:cs typeface="Times New Roman" panose="02020603050405020304" pitchFamily="18" charset="0"/>
              </a:rPr>
              <a:t>Recently, the use of </a:t>
            </a:r>
            <a:r>
              <a:rPr lang="en-US" altLang="ko-KR" sz="2000" dirty="0" err="1">
                <a:cs typeface="Times New Roman" panose="02020603050405020304" pitchFamily="18" charset="0"/>
              </a:rPr>
              <a:t>Fibrillatory</a:t>
            </a:r>
            <a:r>
              <a:rPr lang="en-US" altLang="ko-KR" sz="2000" dirty="0">
                <a:cs typeface="Times New Roman" panose="02020603050405020304" pitchFamily="18" charset="0"/>
              </a:rPr>
              <a:t> arrest in Minimally invasive cardiac surgery (MICS) has been frequently </a:t>
            </a:r>
            <a:r>
              <a:rPr lang="en-US" altLang="ko-KR" sz="2000" dirty="0" smtClean="0">
                <a:cs typeface="Times New Roman" panose="02020603050405020304" pitchFamily="18" charset="0"/>
              </a:rPr>
              <a:t>reported</a:t>
            </a: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>
                <a:cs typeface="Times New Roman" panose="02020603050405020304" pitchFamily="18" charset="0"/>
              </a:rPr>
              <a:t>There is a lack of research showing the quantitative correlation between </a:t>
            </a:r>
            <a:r>
              <a:rPr lang="en-US" altLang="ko-KR" sz="2000" dirty="0" err="1">
                <a:cs typeface="Times New Roman" panose="02020603050405020304" pitchFamily="18" charset="0"/>
              </a:rPr>
              <a:t>fibrillatory</a:t>
            </a:r>
            <a:r>
              <a:rPr lang="en-US" altLang="ko-KR" sz="2000" dirty="0">
                <a:cs typeface="Times New Roman" panose="02020603050405020304" pitchFamily="18" charset="0"/>
              </a:rPr>
              <a:t> arrest time and myocardial </a:t>
            </a:r>
            <a:r>
              <a:rPr lang="en-US" altLang="ko-KR" sz="2000" dirty="0" smtClean="0">
                <a:cs typeface="Times New Roman" panose="02020603050405020304" pitchFamily="18" charset="0"/>
              </a:rPr>
              <a:t>injury</a:t>
            </a: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>
                <a:cs typeface="Times New Roman" panose="02020603050405020304" pitchFamily="18" charset="0"/>
              </a:rPr>
              <a:t>In surgery requiring ventricular procedures, CABG or Maze surgery, the nature of the surgery makes it difficult to measure myocardial injury due to myocardial protection </a:t>
            </a:r>
            <a:r>
              <a:rPr lang="en-US" altLang="ko-KR" sz="2000" dirty="0" smtClean="0">
                <a:cs typeface="Times New Roman" panose="02020603050405020304" pitchFamily="18" charset="0"/>
              </a:rPr>
              <a:t>strategies</a:t>
            </a: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/>
              <a:t>We conducted this study to examine the outcomes of ASD repair with fibrillary arrest and to investigate the quantitative correlation of myocardial injury according to </a:t>
            </a:r>
            <a:r>
              <a:rPr lang="en-US" altLang="ko-KR" sz="2000" dirty="0" err="1"/>
              <a:t>fibrillatory</a:t>
            </a:r>
            <a:r>
              <a:rPr lang="en-US" altLang="ko-KR" sz="2000" dirty="0"/>
              <a:t> arrest time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3" y="1556792"/>
            <a:ext cx="894805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altLang="ko-KR" sz="2000" dirty="0">
                <a:cs typeface="Times New Roman" panose="02020603050405020304" pitchFamily="18" charset="0"/>
              </a:rPr>
              <a:t>Right mini-thoracotomy via 4</a:t>
            </a:r>
            <a:r>
              <a:rPr lang="en-GB" altLang="ko-KR" sz="2000" baseline="30000" dirty="0">
                <a:cs typeface="Times New Roman" panose="02020603050405020304" pitchFamily="18" charset="0"/>
              </a:rPr>
              <a:t>th</a:t>
            </a:r>
            <a:r>
              <a:rPr lang="en-GB" altLang="ko-KR" sz="2000" dirty="0">
                <a:cs typeface="Times New Roman" panose="02020603050405020304" pitchFamily="18" charset="0"/>
              </a:rPr>
              <a:t> intercostal space: 6cm incision</a:t>
            </a:r>
          </a:p>
          <a:p>
            <a:pPr>
              <a:lnSpc>
                <a:spcPct val="100000"/>
              </a:lnSpc>
            </a:pPr>
            <a:r>
              <a:rPr lang="en-GB" altLang="ko-KR" sz="2000" dirty="0">
                <a:cs typeface="Times New Roman" panose="02020603050405020304" pitchFamily="18" charset="0"/>
              </a:rPr>
              <a:t>Femoral cannulation, Single lumen intubation</a:t>
            </a:r>
          </a:p>
          <a:p>
            <a:pPr>
              <a:lnSpc>
                <a:spcPct val="100000"/>
              </a:lnSpc>
            </a:pPr>
            <a:r>
              <a:rPr lang="en-GB" altLang="ko-KR" sz="2000" dirty="0">
                <a:cs typeface="Times New Roman" panose="02020603050405020304" pitchFamily="18" charset="0"/>
              </a:rPr>
              <a:t>CPS or </a:t>
            </a:r>
            <a:r>
              <a:rPr lang="en-GB" altLang="ko-KR" sz="2000" dirty="0" err="1">
                <a:cs typeface="Times New Roman" panose="02020603050405020304" pitchFamily="18" charset="0"/>
              </a:rPr>
              <a:t>fibrillatory</a:t>
            </a:r>
            <a:r>
              <a:rPr lang="en-GB" altLang="ko-KR" sz="2000" dirty="0">
                <a:cs typeface="Times New Roman" panose="02020603050405020304" pitchFamily="18" charset="0"/>
              </a:rPr>
              <a:t> arrest: Surgeon`s decision </a:t>
            </a:r>
          </a:p>
          <a:p>
            <a:pPr>
              <a:lnSpc>
                <a:spcPct val="100000"/>
              </a:lnSpc>
            </a:pPr>
            <a:r>
              <a:rPr lang="en-GB" altLang="ko-KR" sz="2000" dirty="0">
                <a:cs typeface="Times New Roman" panose="02020603050405020304" pitchFamily="18" charset="0"/>
              </a:rPr>
              <a:t>Preoperative AF </a:t>
            </a:r>
            <a:r>
              <a:rPr lang="en-GB" altLang="ko-KR" sz="2000" dirty="0">
                <a:cs typeface="Times New Roman" panose="02020603050405020304" pitchFamily="18" charset="0"/>
                <a:sym typeface="Wingdings" panose="05000000000000000000" pitchFamily="2" charset="2"/>
              </a:rPr>
              <a:t> all patients underwent Maze operation, exclusion</a:t>
            </a:r>
          </a:p>
          <a:p>
            <a:pPr>
              <a:lnSpc>
                <a:spcPct val="100000"/>
              </a:lnSpc>
            </a:pPr>
            <a:r>
              <a:rPr lang="en-GB" altLang="ko-KR" sz="2000" dirty="0">
                <a:cs typeface="Times New Roman" panose="02020603050405020304" pitchFamily="18" charset="0"/>
                <a:sym typeface="Wingdings" panose="05000000000000000000" pitchFamily="2" charset="2"/>
              </a:rPr>
              <a:t>More than moderate TR  TVP was performed and exclusion</a:t>
            </a:r>
          </a:p>
          <a:p>
            <a:pPr>
              <a:lnSpc>
                <a:spcPct val="100000"/>
              </a:lnSpc>
            </a:pPr>
            <a:r>
              <a:rPr lang="en-GB" altLang="ko-KR" sz="2000" dirty="0">
                <a:cs typeface="Times New Roman" panose="02020603050405020304" pitchFamily="18" charset="0"/>
                <a:sym typeface="Wingdings" panose="05000000000000000000" pitchFamily="2" charset="2"/>
              </a:rPr>
              <a:t>Follow up: </a:t>
            </a:r>
            <a:r>
              <a:rPr lang="en-US" altLang="ko-KR" sz="2000" dirty="0">
                <a:cs typeface="Times New Roman" panose="02020603050405020304" pitchFamily="18" charset="0"/>
              </a:rPr>
              <a:t>55.5 month [IQR: 25-92</a:t>
            </a:r>
            <a:r>
              <a:rPr lang="en-US" altLang="ko-KR" sz="2000" dirty="0" smtClean="0">
                <a:cs typeface="Times New Roman" panose="02020603050405020304" pitchFamily="18" charset="0"/>
              </a:rPr>
              <a:t>]</a:t>
            </a: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>
                <a:cs typeface="Times New Roman" panose="02020603050405020304" pitchFamily="18" charset="0"/>
              </a:rPr>
              <a:t>Compared postoperative clinical outcomes, cardiac enzyme and vasoactive inotropic scores during </a:t>
            </a:r>
            <a:r>
              <a:rPr lang="en-US" altLang="ko-KR" sz="2000" dirty="0" smtClean="0">
                <a:cs typeface="Times New Roman" panose="02020603050405020304" pitchFamily="18" charset="0"/>
              </a:rPr>
              <a:t>ICU</a:t>
            </a:r>
          </a:p>
          <a:p>
            <a:pPr>
              <a:lnSpc>
                <a:spcPct val="100000"/>
              </a:lnSpc>
            </a:pPr>
            <a:endParaRPr lang="en-US" altLang="ko-KR" sz="20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000" dirty="0">
                <a:cs typeface="Times New Roman" panose="02020603050405020304" pitchFamily="18" charset="0"/>
              </a:rPr>
              <a:t>Examined changes in cardiac enzyme according to ACC time or </a:t>
            </a:r>
            <a:r>
              <a:rPr lang="en-US" altLang="ko-KR" sz="2000" dirty="0" err="1">
                <a:cs typeface="Times New Roman" panose="02020603050405020304" pitchFamily="18" charset="0"/>
              </a:rPr>
              <a:t>fibrillatory</a:t>
            </a:r>
            <a:r>
              <a:rPr lang="en-US" altLang="ko-KR" sz="2000" dirty="0">
                <a:cs typeface="Times New Roman" panose="02020603050405020304" pitchFamily="18" charset="0"/>
              </a:rPr>
              <a:t> arrest time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86808" cy="908428"/>
          </a:xfrm>
        </p:spPr>
        <p:txBody>
          <a:bodyPr/>
          <a:lstStyle/>
          <a:p>
            <a:r>
              <a:rPr lang="en-GB" altLang="ko-KR" dirty="0"/>
              <a:t>Results 1. Clinical characteristics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9" y="1700808"/>
            <a:ext cx="8845078" cy="4506174"/>
          </a:xfrm>
        </p:spPr>
      </p:pic>
    </p:spTree>
    <p:extLst>
      <p:ext uri="{BB962C8B-B14F-4D97-AF65-F5344CB8AC3E}">
        <p14:creationId xmlns:p14="http://schemas.microsoft.com/office/powerpoint/2010/main" val="167992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 2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913" y="1844824"/>
            <a:ext cx="8706173" cy="430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6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r>
              <a:rPr lang="en-US" altLang="ko-KR" sz="2000" dirty="0"/>
              <a:t>Minimally</a:t>
            </a:r>
            <a:r>
              <a:rPr lang="ko-KR" altLang="en-US" sz="2000" dirty="0"/>
              <a:t> </a:t>
            </a:r>
            <a:r>
              <a:rPr lang="en-US" altLang="ko-KR" sz="2000" dirty="0"/>
              <a:t>invasive</a:t>
            </a:r>
            <a:r>
              <a:rPr lang="ko-KR" altLang="en-US" sz="2000" dirty="0"/>
              <a:t> </a:t>
            </a:r>
            <a:r>
              <a:rPr lang="en-US" altLang="ko-KR" sz="2000" dirty="0"/>
              <a:t>ASD</a:t>
            </a:r>
            <a:r>
              <a:rPr lang="ko-KR" altLang="en-US" sz="2000" dirty="0"/>
              <a:t> </a:t>
            </a:r>
            <a:r>
              <a:rPr lang="en-US" altLang="ko-KR" sz="2000" dirty="0"/>
              <a:t>repair</a:t>
            </a:r>
            <a:r>
              <a:rPr lang="ko-KR" altLang="en-US" sz="2000" dirty="0"/>
              <a:t> </a:t>
            </a:r>
            <a:r>
              <a:rPr lang="en-US" altLang="ko-KR" sz="2000" dirty="0"/>
              <a:t>using </a:t>
            </a:r>
            <a:r>
              <a:rPr lang="en-US" altLang="ko-KR" sz="2000" dirty="0" err="1"/>
              <a:t>fibrillatory</a:t>
            </a:r>
            <a:r>
              <a:rPr lang="en-US" altLang="ko-KR" sz="2000" dirty="0"/>
              <a:t> arrest showed comparable clinical outcomes compared to the CPS group. </a:t>
            </a:r>
            <a:endParaRPr lang="en-US" altLang="ko-KR" sz="2000" dirty="0" smtClean="0"/>
          </a:p>
          <a:p>
            <a:endParaRPr lang="en-GB" altLang="ko-KR" sz="2000" dirty="0"/>
          </a:p>
          <a:p>
            <a:r>
              <a:rPr lang="en-US" altLang="ko-KR" sz="2000" dirty="0"/>
              <a:t>The </a:t>
            </a:r>
            <a:r>
              <a:rPr lang="en-US" altLang="ko-KR" sz="2000" dirty="0" err="1"/>
              <a:t>fibrillatory</a:t>
            </a:r>
            <a:r>
              <a:rPr lang="en-US" altLang="ko-KR" sz="2000" dirty="0"/>
              <a:t> group showed significantly shorter cardiopulmonary bypass </a:t>
            </a:r>
            <a:r>
              <a:rPr lang="en-US" altLang="ko-KR" sz="2000" dirty="0" smtClean="0"/>
              <a:t>time</a:t>
            </a:r>
          </a:p>
          <a:p>
            <a:endParaRPr lang="en-US" altLang="ko-KR" sz="2000" dirty="0"/>
          </a:p>
          <a:p>
            <a:r>
              <a:rPr lang="en-US" altLang="ko-KR" sz="2000" dirty="0"/>
              <a:t>When the </a:t>
            </a:r>
            <a:r>
              <a:rPr lang="en-US" altLang="ko-KR" sz="2000" dirty="0" err="1"/>
              <a:t>fibrillatory</a:t>
            </a:r>
            <a:r>
              <a:rPr lang="en-US" altLang="ko-KR" sz="2000" dirty="0"/>
              <a:t> arrest time was less than 30 minutes, no significant increase in cardiac enzyme or postoperative inotropic agent was </a:t>
            </a:r>
            <a:r>
              <a:rPr lang="en-US" altLang="ko-KR" sz="2000" dirty="0" smtClean="0"/>
              <a:t>observed</a:t>
            </a:r>
          </a:p>
          <a:p>
            <a:endParaRPr lang="en-US" altLang="ko-KR" sz="2000" dirty="0"/>
          </a:p>
          <a:p>
            <a:r>
              <a:rPr lang="en-US" altLang="ko-KR" sz="2000" dirty="0"/>
              <a:t>However, in the </a:t>
            </a:r>
            <a:r>
              <a:rPr lang="en-US" altLang="ko-KR" sz="2000" dirty="0" err="1"/>
              <a:t>fibrillatory</a:t>
            </a:r>
            <a:r>
              <a:rPr lang="en-US" altLang="ko-KR" sz="2000" dirty="0"/>
              <a:t> group, increased cardiac arrest time and cardiac enzyme showed a stronger positive </a:t>
            </a:r>
            <a:r>
              <a:rPr lang="en-US" altLang="ko-KR" sz="2000" dirty="0" smtClean="0"/>
              <a:t>correlation</a:t>
            </a:r>
          </a:p>
          <a:p>
            <a:endParaRPr lang="en-US" altLang="ko-KR" sz="2000" dirty="0"/>
          </a:p>
          <a:p>
            <a:r>
              <a:rPr lang="en-US" altLang="ko-KR" sz="2000" dirty="0"/>
              <a:t>For cardiac surgery that requires a relatively long cardiac arrest time, further studies are needed to ensure the safety of the </a:t>
            </a:r>
            <a:r>
              <a:rPr lang="en-US" altLang="ko-KR" sz="2000" dirty="0" err="1"/>
              <a:t>fibrillatory</a:t>
            </a:r>
            <a:r>
              <a:rPr lang="en-US" altLang="ko-KR" sz="2000" dirty="0"/>
              <a:t> arrest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304</Words>
  <Application>Microsoft Office PowerPoint</Application>
  <PresentationFormat>화면 슬라이드 쇼(4:3)</PresentationFormat>
  <Paragraphs>37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Times New Roman</vt:lpstr>
      <vt:lpstr>Wingdings</vt:lpstr>
      <vt:lpstr>Office 테마</vt:lpstr>
      <vt:lpstr>Myocardial injury following fibrillatory arrest for minimally invasive cardiac surgery on atrial septal defect  </vt:lpstr>
      <vt:lpstr>Purpose</vt:lpstr>
      <vt:lpstr>Methods</vt:lpstr>
      <vt:lpstr>Methods</vt:lpstr>
      <vt:lpstr>Results 1. Clinical characteristics</vt:lpstr>
      <vt:lpstr>Result 2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PNUYH</cp:lastModifiedBy>
  <cp:revision>8</cp:revision>
  <dcterms:created xsi:type="dcterms:W3CDTF">2017-07-25T23:31:23Z</dcterms:created>
  <dcterms:modified xsi:type="dcterms:W3CDTF">2020-08-31T01:52:27Z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