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4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297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1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80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14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3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08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81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28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55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11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7877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A9614-5AB1-4A0F-B298-151F2E4BB21B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3A67B-515B-43B0-B833-0370584BED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1" y="438411"/>
            <a:ext cx="10938974" cy="6034830"/>
          </a:xfrm>
        </p:spPr>
      </p:pic>
    </p:spTree>
    <p:extLst>
      <p:ext uri="{BB962C8B-B14F-4D97-AF65-F5344CB8AC3E}">
        <p14:creationId xmlns:p14="http://schemas.microsoft.com/office/powerpoint/2010/main" val="9012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162518"/>
              </p:ext>
            </p:extLst>
          </p:nvPr>
        </p:nvGraphicFramePr>
        <p:xfrm>
          <a:off x="413359" y="137795"/>
          <a:ext cx="5617889" cy="6576165"/>
        </p:xfrm>
        <a:graphic>
          <a:graphicData uri="http://schemas.openxmlformats.org/drawingml/2006/table">
            <a:tbl>
              <a:tblPr firstRow="1" firstCol="1" bandRow="1"/>
              <a:tblGrid>
                <a:gridCol w="2691340">
                  <a:extLst>
                    <a:ext uri="{9D8B030D-6E8A-4147-A177-3AD203B41FA5}">
                      <a16:colId xmlns:a16="http://schemas.microsoft.com/office/drawing/2014/main" val="270668968"/>
                    </a:ext>
                  </a:extLst>
                </a:gridCol>
                <a:gridCol w="1005685">
                  <a:extLst>
                    <a:ext uri="{9D8B030D-6E8A-4147-A177-3AD203B41FA5}">
                      <a16:colId xmlns:a16="http://schemas.microsoft.com/office/drawing/2014/main" val="1928364223"/>
                    </a:ext>
                  </a:extLst>
                </a:gridCol>
                <a:gridCol w="1007882">
                  <a:extLst>
                    <a:ext uri="{9D8B030D-6E8A-4147-A177-3AD203B41FA5}">
                      <a16:colId xmlns:a16="http://schemas.microsoft.com/office/drawing/2014/main" val="106191727"/>
                    </a:ext>
                  </a:extLst>
                </a:gridCol>
                <a:gridCol w="912982">
                  <a:extLst>
                    <a:ext uri="{9D8B030D-6E8A-4147-A177-3AD203B41FA5}">
                      <a16:colId xmlns:a16="http://schemas.microsoft.com/office/drawing/2014/main" val="338582102"/>
                    </a:ext>
                  </a:extLst>
                </a:gridCol>
              </a:tblGrid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100" dirty="0">
                          <a:effectLst/>
                          <a:latin typeface="+mj-lt"/>
                        </a:rPr>
                        <a:t>Characteristic</a:t>
                      </a:r>
                      <a:endParaRPr lang="ko-KR" sz="1000" b="0" kern="100" dirty="0">
                        <a:effectLst/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Survivor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Mortal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 Value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38008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Gender </a:t>
                      </a: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(%)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.121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888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Male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 (84.7)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 (100)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85171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Female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 (15.3)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(0)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180542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Age (</a:t>
                      </a:r>
                      <a:r>
                        <a:rPr lang="en-US" sz="1000" b="1" kern="1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yr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, mean)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65.6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13.0</a:t>
                      </a:r>
                      <a:endParaRPr lang="ko-KR" altLang="ko-KR" sz="100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 smtClean="0">
                          <a:effectLst/>
                        </a:rPr>
                        <a:t>69.2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5.9</a:t>
                      </a:r>
                      <a:endParaRPr lang="ko-KR" altLang="ko-KR" sz="10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.542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154223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Smoking history (n, %)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.460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24850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Current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 (18.6)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 (14.3)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53761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Cessation above one</a:t>
                      </a:r>
                      <a:r>
                        <a:rPr lang="en-US" altLang="ko-KR" sz="1000" b="1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month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33 (55.9)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 (78.6)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50448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Never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 (25.4)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(7.1)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896680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Pulmonary</a:t>
                      </a:r>
                      <a:r>
                        <a:rPr lang="en-US" altLang="ko-KR" sz="1000" b="1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function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9818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Preoperative FVC 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(%, mean)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94.1</a:t>
                      </a:r>
                      <a:r>
                        <a:rPr lang="ko-KR" sz="1000" kern="100" dirty="0" smtClean="0">
                          <a:effectLst/>
                        </a:rPr>
                        <a:t>±</a:t>
                      </a:r>
                      <a:r>
                        <a:rPr lang="en-US" sz="1000" kern="100" dirty="0" smtClean="0">
                          <a:effectLst/>
                        </a:rPr>
                        <a:t>16.1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85.5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16.6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i="0" u="none" kern="100" dirty="0" smtClean="0">
                          <a:effectLst/>
                        </a:rPr>
                        <a:t>.075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815731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Preoperative 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FEV1 (%, mean)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92.6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19.3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82.1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23.1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.094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401964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Preoperative </a:t>
                      </a:r>
                      <a:r>
                        <a:rPr lang="en-US" sz="1000" b="1" kern="1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DLco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(%, mean)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89.1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21.1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87.0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20.5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.820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326324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POD of ICU admission (day)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11.3</a:t>
                      </a:r>
                      <a:r>
                        <a:rPr lang="ko-KR" altLang="ko-KR" sz="1000" kern="100" dirty="0" smtClean="0">
                          <a:effectLst/>
                          <a:latin typeface="+mj-lt"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  <a:latin typeface="+mj-lt"/>
                        </a:rPr>
                        <a:t>11.2</a:t>
                      </a:r>
                      <a:endParaRPr lang="ko-KR" sz="1000" kern="100" dirty="0">
                        <a:effectLst/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19.1</a:t>
                      </a:r>
                      <a:r>
                        <a:rPr lang="ko-KR" altLang="ko-KR" sz="1000" kern="100" dirty="0" smtClean="0">
                          <a:effectLst/>
                          <a:latin typeface="+mj-lt"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  <a:latin typeface="+mj-lt"/>
                        </a:rPr>
                        <a:t>12.1</a:t>
                      </a:r>
                      <a:endParaRPr lang="ko-KR" sz="1000" kern="100" dirty="0">
                        <a:effectLst/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.036</a:t>
                      </a:r>
                      <a:endParaRPr lang="ko-KR" sz="1000" b="1" i="1" u="sng" kern="100" dirty="0">
                        <a:effectLst/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540633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APACHE IV Score (mean)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59.0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20.4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80.2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27.1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.002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112526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Diagnosis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.660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1291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Malignancy (including metastasis)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53 (89.8)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 (85.7)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50284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Inflammation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 (10.2)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 (14.3)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657282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Operation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935816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Approach 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(</a:t>
                      </a: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n, %)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.322</a:t>
                      </a: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398272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VATS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47 (79.7)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 (64.3)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038691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</a:t>
                      </a:r>
                      <a:r>
                        <a:rPr lang="en-US" sz="1000" b="1" kern="1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Thoractomy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altLang="ko-KR" sz="1000" kern="100" baseline="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(18.6)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 (35.7)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950106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Sternotomy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(1.7)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(0)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778769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Extent </a:t>
                      </a:r>
                      <a:r>
                        <a:rPr lang="en-US" sz="10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(</a:t>
                      </a: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n, %)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.200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400797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Lobectomy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53 (59.8)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 (78.6)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33000"/>
                  </a:ext>
                </a:extLst>
              </a:tr>
              <a:tr h="2453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</a:t>
                      </a:r>
                      <a:r>
                        <a:rPr lang="en-US" sz="1000" b="1" kern="1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Bilobectomy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(1.7)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(0)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979165"/>
                  </a:ext>
                </a:extLst>
              </a:tr>
              <a:tr h="197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 Pneumonectomy</a:t>
                      </a:r>
                      <a:endParaRPr lang="ko-KR" sz="10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 (8.5)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 (21.4)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467944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98476"/>
              </p:ext>
            </p:extLst>
          </p:nvPr>
        </p:nvGraphicFramePr>
        <p:xfrm>
          <a:off x="6153358" y="137794"/>
          <a:ext cx="5420691" cy="5436291"/>
        </p:xfrm>
        <a:graphic>
          <a:graphicData uri="http://schemas.openxmlformats.org/drawingml/2006/table">
            <a:tbl>
              <a:tblPr firstRow="1" firstCol="1" bandRow="1"/>
              <a:tblGrid>
                <a:gridCol w="2903502">
                  <a:extLst>
                    <a:ext uri="{9D8B030D-6E8A-4147-A177-3AD203B41FA5}">
                      <a16:colId xmlns:a16="http://schemas.microsoft.com/office/drawing/2014/main" val="774956022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346563967"/>
                    </a:ext>
                  </a:extLst>
                </a:gridCol>
                <a:gridCol w="797192">
                  <a:extLst>
                    <a:ext uri="{9D8B030D-6E8A-4147-A177-3AD203B41FA5}">
                      <a16:colId xmlns:a16="http://schemas.microsoft.com/office/drawing/2014/main" val="3258997983"/>
                    </a:ext>
                  </a:extLst>
                </a:gridCol>
                <a:gridCol w="880934">
                  <a:extLst>
                    <a:ext uri="{9D8B030D-6E8A-4147-A177-3AD203B41FA5}">
                      <a16:colId xmlns:a16="http://schemas.microsoft.com/office/drawing/2014/main" val="144716324"/>
                    </a:ext>
                  </a:extLst>
                </a:gridCol>
              </a:tblGrid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Characteristic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Survivor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Mortal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 Value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18195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COPD</a:t>
                      </a: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u="sng" kern="100" dirty="0" smtClean="0">
                          <a:effectLst/>
                        </a:rPr>
                        <a:t>.004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880107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46 (78.0)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 (35.7)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131723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 (22.0)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 (64.3)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8198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IPF</a:t>
                      </a: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ko-KR" sz="100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 u="sng" kern="100" dirty="0" smtClean="0">
                          <a:effectLst/>
                        </a:rPr>
                        <a:t>.022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903993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56 (94.9)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(71.4)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503384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 (5.1)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 (28.6)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544572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Cardiovascular</a:t>
                      </a:r>
                      <a:r>
                        <a:rPr lang="en-US" sz="1000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history</a:t>
                      </a: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.721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151970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45 (76.3)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 (85.7)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102940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 (23.7)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 (14.3)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898393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Cerebrovascular history</a:t>
                      </a: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.192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887042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 (84.7)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 (100)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834918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 (15.3)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 (0)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791919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CKD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.039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341508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55 (93.2)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(71.4)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571810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 (6.8)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 (28.6)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49673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Using</a:t>
                      </a:r>
                      <a:r>
                        <a:rPr lang="en-US" sz="1000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extracorporeal support</a:t>
                      </a: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(%)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.012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85570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No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27 (45.8)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(7.1)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122552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indent="635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Yes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32 (54.2)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 (92.9)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22198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Anesthesia time (hour, </a:t>
                      </a: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mean)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4.0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1.7</a:t>
                      </a:r>
                      <a:endParaRPr lang="ko-KR" altLang="ko-KR" sz="100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 smtClean="0">
                          <a:effectLst/>
                        </a:rPr>
                        <a:t>4.1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1.4</a:t>
                      </a:r>
                      <a:endParaRPr lang="ko-KR" altLang="ko-KR" sz="10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.752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68691"/>
                  </a:ext>
                </a:extLst>
              </a:tr>
              <a:tr h="2588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Operation time (hour, </a:t>
                      </a: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mean)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</a:rPr>
                        <a:t>3.3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1.6</a:t>
                      </a:r>
                      <a:endParaRPr lang="ko-KR" altLang="ko-KR" sz="1000" kern="100" dirty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 smtClean="0">
                          <a:effectLst/>
                        </a:rPr>
                        <a:t>3.4</a:t>
                      </a:r>
                      <a:r>
                        <a:rPr lang="ko-KR" altLang="ko-KR" sz="1000" kern="100" dirty="0" smtClean="0">
                          <a:effectLst/>
                        </a:rPr>
                        <a:t>±</a:t>
                      </a:r>
                      <a:r>
                        <a:rPr lang="en-US" altLang="ko-KR" sz="1000" kern="100" dirty="0" smtClean="0">
                          <a:effectLst/>
                        </a:rPr>
                        <a:t>1.3</a:t>
                      </a:r>
                      <a:endParaRPr lang="ko-KR" altLang="ko-KR" sz="10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.594</a:t>
                      </a: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17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16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175279"/>
              </p:ext>
            </p:extLst>
          </p:nvPr>
        </p:nvGraphicFramePr>
        <p:xfrm>
          <a:off x="2550006" y="2333471"/>
          <a:ext cx="7125454" cy="2223492"/>
        </p:xfrm>
        <a:graphic>
          <a:graphicData uri="http://schemas.openxmlformats.org/drawingml/2006/table">
            <a:tbl>
              <a:tblPr firstRow="1" firstCol="1" bandRow="1"/>
              <a:tblGrid>
                <a:gridCol w="1988497">
                  <a:extLst>
                    <a:ext uri="{9D8B030D-6E8A-4147-A177-3AD203B41FA5}">
                      <a16:colId xmlns:a16="http://schemas.microsoft.com/office/drawing/2014/main" val="270668968"/>
                    </a:ext>
                  </a:extLst>
                </a:gridCol>
                <a:gridCol w="1433783">
                  <a:extLst>
                    <a:ext uri="{9D8B030D-6E8A-4147-A177-3AD203B41FA5}">
                      <a16:colId xmlns:a16="http://schemas.microsoft.com/office/drawing/2014/main" val="1928364223"/>
                    </a:ext>
                  </a:extLst>
                </a:gridCol>
                <a:gridCol w="1081998">
                  <a:extLst>
                    <a:ext uri="{9D8B030D-6E8A-4147-A177-3AD203B41FA5}">
                      <a16:colId xmlns:a16="http://schemas.microsoft.com/office/drawing/2014/main" val="2442759422"/>
                    </a:ext>
                  </a:extLst>
                </a:gridCol>
                <a:gridCol w="1409645">
                  <a:extLst>
                    <a:ext uri="{9D8B030D-6E8A-4147-A177-3AD203B41FA5}">
                      <a16:colId xmlns:a16="http://schemas.microsoft.com/office/drawing/2014/main" val="106191727"/>
                    </a:ext>
                  </a:extLst>
                </a:gridCol>
                <a:gridCol w="1211531">
                  <a:extLst>
                    <a:ext uri="{9D8B030D-6E8A-4147-A177-3AD203B41FA5}">
                      <a16:colId xmlns:a16="http://schemas.microsoft.com/office/drawing/2014/main" val="338582102"/>
                    </a:ext>
                  </a:extLst>
                </a:gridCol>
              </a:tblGrid>
              <a:tr h="2747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Univariate</a:t>
                      </a:r>
                      <a:r>
                        <a:rPr lang="en-US" altLang="ko-KR" sz="1000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analysis</a:t>
                      </a: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Hazard ratio (95% CI)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Multivariate analysis</a:t>
                      </a: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Hazard ratio (95% CI)</a:t>
                      </a: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 Value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56254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COPD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6.369 (1.816-22.334)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.004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562432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IPF</a:t>
                      </a:r>
                      <a:endParaRPr lang="ko-KR" sz="1000" i="1" u="sng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7.467 (1.449-38.539)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.016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43.354 (2.443-769.510)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.010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76501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CKD</a:t>
                      </a:r>
                      <a:endParaRPr lang="ko-KR" sz="10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5.500 (1.178-25.681)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.030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8.015 (0.910-70.613)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0.061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355696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ICU Admission POD</a:t>
                      </a:r>
                      <a:endParaRPr lang="ko-KR" sz="1000" i="1" u="sng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1.053 (1.004-1.105)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.033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1.109 (1.021-1.203)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.014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8889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APACHE IV Score</a:t>
                      </a:r>
                      <a:endParaRPr lang="ko-KR" sz="1000" i="1" u="sng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1.039 (1.010-1.068)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.007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1.046 (1.007-1.086)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.020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180542"/>
                  </a:ext>
                </a:extLst>
              </a:tr>
              <a:tr h="3142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Extracorporeal</a:t>
                      </a:r>
                      <a:r>
                        <a:rPr lang="ko-KR" altLang="en-US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00" i="1" u="sng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supports</a:t>
                      </a: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10.969 (1.347-89.344)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.025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67.256 (1.123-4029.205)</a:t>
                      </a:r>
                      <a:endParaRPr lang="ko-KR" sz="1000" b="0" i="0" u="none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i="1" u="sng" kern="100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.044</a:t>
                      </a:r>
                      <a:endParaRPr lang="ko-KR" sz="1000" b="1" i="1" u="sng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7548" marR="57548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50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7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Office PowerPoint</Application>
  <PresentationFormat>와이드스크린</PresentationFormat>
  <Paragraphs>193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</cp:revision>
  <dcterms:created xsi:type="dcterms:W3CDTF">2020-09-06T12:06:39Z</dcterms:created>
  <dcterms:modified xsi:type="dcterms:W3CDTF">2020-09-06T12:07:06Z</dcterms:modified>
</cp:coreProperties>
</file>