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70" r:id="rId5"/>
    <p:sldId id="259" r:id="rId6"/>
    <p:sldId id="271" r:id="rId7"/>
    <p:sldId id="260" r:id="rId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449" autoAdjust="0"/>
  </p:normalViewPr>
  <p:slideViewPr>
    <p:cSldViewPr showGuides="1">
      <p:cViewPr varScale="1">
        <p:scale>
          <a:sx n="104" d="100"/>
          <a:sy n="104" d="100"/>
        </p:scale>
        <p:origin x="2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1B2D7B-28EB-474F-BB9E-C46A9B9D8364}" type="datetimeFigureOut">
              <a:rPr lang="ko-KR" altLang="en-US" smtClean="0"/>
              <a:t>2020-09-07</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F8CAC5-F952-432A-A078-45DBBEAD1961}" type="slidenum">
              <a:rPr lang="ko-KR" altLang="en-US" smtClean="0"/>
              <a:t>‹#›</a:t>
            </a:fld>
            <a:endParaRPr lang="ko-KR" altLang="en-US"/>
          </a:p>
        </p:txBody>
      </p:sp>
    </p:spTree>
    <p:extLst>
      <p:ext uri="{BB962C8B-B14F-4D97-AF65-F5344CB8AC3E}">
        <p14:creationId xmlns:p14="http://schemas.microsoft.com/office/powerpoint/2010/main" val="33753939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33F8CAC5-F952-432A-A078-45DBBEAD1961}" type="slidenum">
              <a:rPr lang="ko-KR" altLang="en-US" smtClean="0"/>
              <a:t>3</a:t>
            </a:fld>
            <a:endParaRPr lang="ko-KR" altLang="en-US"/>
          </a:p>
        </p:txBody>
      </p:sp>
    </p:spTree>
    <p:extLst>
      <p:ext uri="{BB962C8B-B14F-4D97-AF65-F5344CB8AC3E}">
        <p14:creationId xmlns:p14="http://schemas.microsoft.com/office/powerpoint/2010/main" val="2276598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33F8CAC5-F952-432A-A078-45DBBEAD1961}" type="slidenum">
              <a:rPr lang="ko-KR" altLang="en-US" smtClean="0"/>
              <a:t>4</a:t>
            </a:fld>
            <a:endParaRPr lang="ko-KR" altLang="en-US"/>
          </a:p>
        </p:txBody>
      </p:sp>
    </p:spTree>
    <p:extLst>
      <p:ext uri="{BB962C8B-B14F-4D97-AF65-F5344CB8AC3E}">
        <p14:creationId xmlns:p14="http://schemas.microsoft.com/office/powerpoint/2010/main" val="3580547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dirty="0" smtClean="0"/>
              <a:t>수술 과정도 간략히</a:t>
            </a:r>
            <a:endParaRPr lang="en-US" altLang="ko-KR" dirty="0" smtClean="0"/>
          </a:p>
          <a:p>
            <a:r>
              <a:rPr lang="en-US" altLang="ko-KR" dirty="0" smtClean="0"/>
              <a:t>CPB</a:t>
            </a:r>
            <a:r>
              <a:rPr lang="en-US" altLang="ko-KR" baseline="0" dirty="0" smtClean="0"/>
              <a:t> </a:t>
            </a:r>
            <a:r>
              <a:rPr lang="en-US" altLang="ko-KR" baseline="0" dirty="0" err="1" smtClean="0"/>
              <a:t>cannla</a:t>
            </a:r>
            <a:r>
              <a:rPr lang="en-US" altLang="ko-KR" baseline="0" dirty="0" smtClean="0"/>
              <a:t> : </a:t>
            </a:r>
            <a:r>
              <a:rPr lang="en-US" altLang="ko-KR" baseline="0" dirty="0" err="1" smtClean="0"/>
              <a:t>Asc</a:t>
            </a:r>
            <a:r>
              <a:rPr lang="en-US" altLang="ko-KR" baseline="0" dirty="0" smtClean="0"/>
              <a:t>. </a:t>
            </a:r>
            <a:r>
              <a:rPr lang="en-US" altLang="ko-KR" baseline="0" dirty="0" err="1" smtClean="0"/>
              <a:t>Ao</a:t>
            </a:r>
            <a:r>
              <a:rPr lang="en-US" altLang="ko-KR" baseline="0" dirty="0" smtClean="0"/>
              <a:t>  &amp; </a:t>
            </a:r>
            <a:r>
              <a:rPr lang="en-US" altLang="ko-KR" baseline="0" dirty="0" err="1" smtClean="0"/>
              <a:t>bicaval</a:t>
            </a:r>
            <a:endParaRPr lang="en-US" altLang="ko-KR" baseline="0" dirty="0" smtClean="0"/>
          </a:p>
          <a:p>
            <a:r>
              <a:rPr lang="en-US" altLang="ko-KR" baseline="0" dirty="0" smtClean="0"/>
              <a:t>Approach : trans aortic valve ?</a:t>
            </a:r>
          </a:p>
          <a:p>
            <a:r>
              <a:rPr lang="en-US" altLang="ko-KR" baseline="0" dirty="0" smtClean="0"/>
              <a:t>Excision </a:t>
            </a:r>
            <a:r>
              <a:rPr lang="ko-KR" altLang="en-US" baseline="0" dirty="0" smtClean="0"/>
              <a:t>과정</a:t>
            </a:r>
            <a:r>
              <a:rPr lang="en-US" altLang="ko-KR" baseline="0" dirty="0" smtClean="0"/>
              <a:t>? </a:t>
            </a:r>
            <a:r>
              <a:rPr lang="ko-KR" altLang="en-US" baseline="0" dirty="0" smtClean="0"/>
              <a:t>방법</a:t>
            </a:r>
            <a:r>
              <a:rPr lang="en-US" altLang="ko-KR" baseline="0" dirty="0" smtClean="0"/>
              <a:t>?</a:t>
            </a:r>
          </a:p>
          <a:p>
            <a:r>
              <a:rPr lang="en-US" altLang="ko-KR" baseline="0" dirty="0" smtClean="0"/>
              <a:t>ACC, CPB time: </a:t>
            </a:r>
            <a:r>
              <a:rPr lang="ko-KR" altLang="en-US" baseline="0" dirty="0" smtClean="0"/>
              <a:t>몇 분 </a:t>
            </a:r>
            <a:r>
              <a:rPr lang="ko-KR" altLang="en-US" baseline="0" dirty="0" err="1" smtClean="0"/>
              <a:t>몇분</a:t>
            </a:r>
            <a:endParaRPr lang="en-US" altLang="ko-KR" baseline="0" dirty="0" smtClean="0"/>
          </a:p>
          <a:p>
            <a:endParaRPr lang="en-US" altLang="ko-KR" baseline="0" dirty="0" smtClean="0"/>
          </a:p>
          <a:p>
            <a:r>
              <a:rPr lang="en-US" altLang="ko-KR" baseline="0" dirty="0" smtClean="0"/>
              <a:t>2X2 table </a:t>
            </a:r>
            <a:r>
              <a:rPr lang="ko-KR" altLang="en-US" baseline="0" dirty="0" smtClean="0"/>
              <a:t>로</a:t>
            </a:r>
            <a:endParaRPr lang="en-US" altLang="ko-KR" baseline="0" dirty="0" smtClean="0"/>
          </a:p>
          <a:p>
            <a:r>
              <a:rPr lang="en-US" altLang="ko-KR" baseline="0" dirty="0" smtClean="0"/>
              <a:t>a.</a:t>
            </a:r>
            <a:r>
              <a:rPr lang="ko-KR" altLang="en-US" baseline="0" dirty="0" smtClean="0"/>
              <a:t>수술 필드 영상</a:t>
            </a:r>
            <a:endParaRPr lang="en-US" altLang="ko-KR" baseline="0" dirty="0" smtClean="0"/>
          </a:p>
          <a:p>
            <a:r>
              <a:rPr lang="en-US" altLang="ko-KR" baseline="0" dirty="0" smtClean="0"/>
              <a:t>b.</a:t>
            </a:r>
            <a:r>
              <a:rPr lang="ko-KR" altLang="en-US" baseline="0" dirty="0" smtClean="0"/>
              <a:t>수술 </a:t>
            </a:r>
            <a:r>
              <a:rPr lang="en-US" altLang="ko-KR" baseline="0" dirty="0" smtClean="0"/>
              <a:t>TEE </a:t>
            </a:r>
            <a:r>
              <a:rPr lang="ko-KR" altLang="en-US" baseline="0" dirty="0" smtClean="0"/>
              <a:t>영상 </a:t>
            </a:r>
            <a:endParaRPr lang="en-US" altLang="ko-KR" baseline="0" dirty="0" smtClean="0"/>
          </a:p>
          <a:p>
            <a:r>
              <a:rPr lang="en-US" altLang="ko-KR" baseline="0" dirty="0" smtClean="0"/>
              <a:t>c. Excision </a:t>
            </a:r>
            <a:r>
              <a:rPr lang="ko-KR" altLang="en-US" baseline="0" dirty="0" smtClean="0"/>
              <a:t>된 사진</a:t>
            </a:r>
            <a:endParaRPr lang="en-US" altLang="ko-KR" baseline="0" dirty="0" smtClean="0"/>
          </a:p>
          <a:p>
            <a:endParaRPr lang="en-US" altLang="ko-KR" baseline="0" dirty="0" smtClean="0"/>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baseline="0" dirty="0" err="1" smtClean="0"/>
              <a:t>Bx</a:t>
            </a:r>
            <a:r>
              <a:rPr lang="en-US" altLang="ko-KR" baseline="0" dirty="0" smtClean="0"/>
              <a:t>, H&amp;E stain </a:t>
            </a:r>
            <a:r>
              <a:rPr lang="ko-KR" altLang="en-US" baseline="0" dirty="0" smtClean="0"/>
              <a:t>사진은 다음 슬라이드 내용 근처에 배치 </a:t>
            </a:r>
            <a:endParaRPr lang="en-US" altLang="ko-KR" baseline="0" dirty="0" smtClean="0"/>
          </a:p>
          <a:p>
            <a:endParaRPr lang="en-US" altLang="ko-KR" baseline="0" dirty="0" smtClean="0"/>
          </a:p>
        </p:txBody>
      </p:sp>
      <p:sp>
        <p:nvSpPr>
          <p:cNvPr id="4" name="슬라이드 번호 개체 틀 3"/>
          <p:cNvSpPr>
            <a:spLocks noGrp="1"/>
          </p:cNvSpPr>
          <p:nvPr>
            <p:ph type="sldNum" sz="quarter" idx="10"/>
          </p:nvPr>
        </p:nvSpPr>
        <p:spPr/>
        <p:txBody>
          <a:bodyPr/>
          <a:lstStyle/>
          <a:p>
            <a:fld id="{33F8CAC5-F952-432A-A078-45DBBEAD1961}" type="slidenum">
              <a:rPr lang="ko-KR" altLang="en-US" smtClean="0"/>
              <a:t>5</a:t>
            </a:fld>
            <a:endParaRPr lang="ko-KR" altLang="en-US"/>
          </a:p>
        </p:txBody>
      </p:sp>
    </p:spTree>
    <p:extLst>
      <p:ext uri="{BB962C8B-B14F-4D97-AF65-F5344CB8AC3E}">
        <p14:creationId xmlns:p14="http://schemas.microsoft.com/office/powerpoint/2010/main" val="3350297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normAutofit/>
          </a:bodyPr>
          <a:lstStyle>
            <a:lvl1pPr>
              <a:defRPr sz="4000" b="1">
                <a:effectLst>
                  <a:outerShdw blurRad="38100" dist="38100" dir="2700000" algn="tl">
                    <a:srgbClr val="000000">
                      <a:alpha val="43137"/>
                    </a:srgbClr>
                  </a:outerShdw>
                </a:effectLst>
              </a:defRPr>
            </a:lvl1p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ko-KR" altLang="en-US" dirty="0"/>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pic>
        <p:nvPicPr>
          <p:cNvPr id="1026" name="Picture 2"/>
          <p:cNvPicPr>
            <a:picLocks noChangeAspect="1" noChangeArrowheads="1"/>
          </p:cNvPicPr>
          <p:nvPr userDrawn="1"/>
        </p:nvPicPr>
        <p:blipFill>
          <a:blip r:embed="rId2" cstate="print"/>
          <a:stretch>
            <a:fillRect/>
          </a:stretch>
        </p:blipFill>
        <p:spPr bwMode="auto">
          <a:xfrm>
            <a:off x="5180164" y="0"/>
            <a:ext cx="3963836" cy="9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754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16317"/>
            <a:ext cx="4114800" cy="908428"/>
          </a:xfrm>
        </p:spPr>
        <p:txBody>
          <a:bodyPr>
            <a:noAutofit/>
          </a:bodyPr>
          <a:lstStyle>
            <a:lvl1pPr algn="l">
              <a:defRPr sz="3600" b="1">
                <a:effectLst>
                  <a:outerShdw blurRad="38100" dist="38100" dir="2700000" algn="tl">
                    <a:srgbClr val="000000">
                      <a:alpha val="43137"/>
                    </a:srgbClr>
                  </a:outerShdw>
                </a:effectLst>
              </a:defRPr>
            </a:lvl1p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268760"/>
            <a:ext cx="8229600" cy="4968552"/>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pic>
        <p:nvPicPr>
          <p:cNvPr id="8" name="Picture 2"/>
          <p:cNvPicPr>
            <a:picLocks noChangeAspect="1" noChangeArrowheads="1"/>
          </p:cNvPicPr>
          <p:nvPr userDrawn="1"/>
        </p:nvPicPr>
        <p:blipFill>
          <a:blip r:embed="rId2" cstate="print"/>
          <a:stretch>
            <a:fillRect/>
          </a:stretch>
        </p:blipFill>
        <p:spPr bwMode="auto">
          <a:xfrm>
            <a:off x="5180164" y="0"/>
            <a:ext cx="3963836" cy="9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688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453069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86657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2070794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20372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4143995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567954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150216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252680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303773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0D900-04B7-4FEA-91BF-97BCF1F25B41}" type="datetimeFigureOut">
              <a:rPr lang="ko-KR" altLang="en-US" smtClean="0"/>
              <a:pPr/>
              <a:t>2020-09-07</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44DFB8-9DCA-4123-8241-D2B212385B26}" type="slidenum">
              <a:rPr lang="ko-KR" altLang="en-US" smtClean="0"/>
              <a:pPr/>
              <a:t>‹#›</a:t>
            </a:fld>
            <a:endParaRPr lang="ko-KR" altLang="en-US"/>
          </a:p>
        </p:txBody>
      </p:sp>
    </p:spTree>
    <p:extLst>
      <p:ext uri="{BB962C8B-B14F-4D97-AF65-F5344CB8AC3E}">
        <p14:creationId xmlns:p14="http://schemas.microsoft.com/office/powerpoint/2010/main" val="1942062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251520" y="1268760"/>
            <a:ext cx="8640960" cy="1440160"/>
          </a:xfrm>
        </p:spPr>
        <p:txBody>
          <a:bodyPr>
            <a:normAutofit/>
          </a:bodyPr>
          <a:lstStyle/>
          <a:p>
            <a:r>
              <a:rPr lang="en-US" altLang="ko-KR" dirty="0"/>
              <a:t>Mitral </a:t>
            </a:r>
            <a:r>
              <a:rPr lang="en-US" altLang="ko-KR" dirty="0" smtClean="0"/>
              <a:t>Valve </a:t>
            </a:r>
            <a:r>
              <a:rPr lang="en-US" altLang="ko-KR" dirty="0" err="1"/>
              <a:t>M</a:t>
            </a:r>
            <a:r>
              <a:rPr lang="en-US" altLang="ko-KR" dirty="0" err="1" smtClean="0"/>
              <a:t>yxoma</a:t>
            </a:r>
            <a:r>
              <a:rPr lang="en-US" altLang="ko-KR" dirty="0" smtClean="0"/>
              <a:t> </a:t>
            </a:r>
            <a:r>
              <a:rPr lang="en-US" altLang="ko-KR" dirty="0" smtClean="0"/>
              <a:t>in </a:t>
            </a:r>
            <a:r>
              <a:rPr lang="en-US" altLang="ko-KR" dirty="0" smtClean="0"/>
              <a:t>a Child</a:t>
            </a:r>
            <a:endParaRPr lang="ko-KR" altLang="en-US" dirty="0"/>
          </a:p>
        </p:txBody>
      </p:sp>
    </p:spTree>
    <p:extLst>
      <p:ext uri="{BB962C8B-B14F-4D97-AF65-F5344CB8AC3E}">
        <p14:creationId xmlns:p14="http://schemas.microsoft.com/office/powerpoint/2010/main" val="40849244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Purpose</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a:t>Cardiac tumors are uncommon relative to other organs of the body. Among them, the most common are myxomas, with 75% arising from the left atrium. Other locations are very rare. We report an unusual case of a young male with a large mxyoma originating from the mitral valve, who presented with fever and multiple embolism.</a:t>
            </a:r>
            <a:endParaRPr lang="en-US" altLang="ko-KR" sz="2000" dirty="0" smtClean="0"/>
          </a:p>
        </p:txBody>
      </p:sp>
    </p:spTree>
    <p:extLst>
      <p:ext uri="{BB962C8B-B14F-4D97-AF65-F5344CB8AC3E}">
        <p14:creationId xmlns:p14="http://schemas.microsoft.com/office/powerpoint/2010/main" val="33570158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mtClean="0"/>
              <a:t>Method</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dirty="0"/>
              <a:t>A 16-year-old male, presented to emergency department with fever, dysuria and multiple digital pain. Abdomen CT revealed bilateral kidney and splenic infarctions. Brain MRI confirmed acute embolic infarctions. However, no neurological signs were observed. Echocardiogram for evaluation of multiple embolism showed approximately 3 X 1.7 cm sized mobile mass attached to the ventricular side of the mitral valve anterior leaflet.</a:t>
            </a:r>
            <a:endParaRPr lang="ko-KR" altLang="en-US" sz="2000" dirty="0"/>
          </a:p>
        </p:txBody>
      </p:sp>
    </p:spTree>
    <p:extLst>
      <p:ext uri="{BB962C8B-B14F-4D97-AF65-F5344CB8AC3E}">
        <p14:creationId xmlns:p14="http://schemas.microsoft.com/office/powerpoint/2010/main" val="4137352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76" y="674253"/>
            <a:ext cx="2880320" cy="1607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그림 4"/>
          <p:cNvPicPr>
            <a:picLocks noChangeAspect="1"/>
          </p:cNvPicPr>
          <p:nvPr/>
        </p:nvPicPr>
        <p:blipFill rotWithShape="1">
          <a:blip r:embed="rId4"/>
          <a:srcRect l="7180" t="21946" b="8658"/>
          <a:stretch/>
        </p:blipFill>
        <p:spPr>
          <a:xfrm>
            <a:off x="3329575" y="1395430"/>
            <a:ext cx="3318131" cy="2480830"/>
          </a:xfrm>
          <a:prstGeom prst="rect">
            <a:avLst/>
          </a:prstGeom>
        </p:spPr>
      </p:pic>
      <p:pic>
        <p:nvPicPr>
          <p:cNvPr id="6"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13940" t="12311" r="11060" b="8828"/>
          <a:stretch/>
        </p:blipFill>
        <p:spPr bwMode="auto">
          <a:xfrm>
            <a:off x="6660232" y="1391250"/>
            <a:ext cx="2375278" cy="2497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39" y="2290597"/>
            <a:ext cx="2880320" cy="1620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229" t="7327" r="14826" b="6131"/>
          <a:stretch/>
        </p:blipFill>
        <p:spPr bwMode="auto">
          <a:xfrm>
            <a:off x="4560791" y="4150164"/>
            <a:ext cx="2675506" cy="2211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descr="viewe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664" t="7409" r="14359" b="6251"/>
          <a:stretch/>
        </p:blipFill>
        <p:spPr bwMode="auto">
          <a:xfrm>
            <a:off x="1754239" y="4150164"/>
            <a:ext cx="2659437" cy="22230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9078" y="3663617"/>
            <a:ext cx="2533376" cy="246221"/>
          </a:xfrm>
          <a:prstGeom prst="rect">
            <a:avLst/>
          </a:prstGeom>
          <a:solidFill>
            <a:srgbClr val="FFC000"/>
          </a:solidFill>
        </p:spPr>
        <p:txBody>
          <a:bodyPr wrap="square" rtlCol="0" anchor="ctr">
            <a:spAutoFit/>
          </a:bodyPr>
          <a:lstStyle/>
          <a:p>
            <a:r>
              <a:rPr lang="en-US" altLang="ko-KR" sz="1000" b="1" dirty="0" smtClean="0">
                <a:latin typeface="Arial" panose="020B0604020202020204" pitchFamily="34" charset="0"/>
                <a:cs typeface="Arial" panose="020B0604020202020204" pitchFamily="34" charset="0"/>
              </a:rPr>
              <a:t>Multiple </a:t>
            </a:r>
            <a:r>
              <a:rPr lang="en-US" altLang="ko-KR" sz="1000" b="1" dirty="0" err="1" smtClean="0">
                <a:latin typeface="Arial" panose="020B0604020202020204" pitchFamily="34" charset="0"/>
                <a:cs typeface="Arial" panose="020B0604020202020204" pitchFamily="34" charset="0"/>
              </a:rPr>
              <a:t>petechiae</a:t>
            </a:r>
            <a:r>
              <a:rPr lang="en-US" altLang="ko-KR" sz="1000" b="1" dirty="0" smtClean="0">
                <a:latin typeface="Arial" panose="020B0604020202020204" pitchFamily="34" charset="0"/>
                <a:cs typeface="Arial" panose="020B0604020202020204" pitchFamily="34" charset="0"/>
              </a:rPr>
              <a:t> of hand and foot</a:t>
            </a:r>
            <a:endParaRPr lang="ko-KR" altLang="en-US" sz="1000" b="1" dirty="0">
              <a:latin typeface="Arial" panose="020B0604020202020204" pitchFamily="34" charset="0"/>
              <a:cs typeface="Arial" panose="020B0604020202020204" pitchFamily="34" charset="0"/>
            </a:endParaRPr>
          </a:p>
        </p:txBody>
      </p:sp>
      <p:sp>
        <p:nvSpPr>
          <p:cNvPr id="3" name="타원 2"/>
          <p:cNvSpPr/>
          <p:nvPr/>
        </p:nvSpPr>
        <p:spPr>
          <a:xfrm>
            <a:off x="813275" y="2975426"/>
            <a:ext cx="646417" cy="6607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9"/>
          <p:cNvSpPr/>
          <p:nvPr/>
        </p:nvSpPr>
        <p:spPr>
          <a:xfrm>
            <a:off x="1551828" y="698879"/>
            <a:ext cx="648072"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타원 10"/>
          <p:cNvSpPr/>
          <p:nvPr/>
        </p:nvSpPr>
        <p:spPr>
          <a:xfrm>
            <a:off x="4053636" y="2618469"/>
            <a:ext cx="720080" cy="7169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타원 11"/>
          <p:cNvSpPr/>
          <p:nvPr/>
        </p:nvSpPr>
        <p:spPr>
          <a:xfrm>
            <a:off x="7833712" y="2877533"/>
            <a:ext cx="432048" cy="4308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타원 12"/>
          <p:cNvSpPr/>
          <p:nvPr/>
        </p:nvSpPr>
        <p:spPr>
          <a:xfrm>
            <a:off x="8015670" y="2375984"/>
            <a:ext cx="432048" cy="4308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p:cNvSpPr txBox="1"/>
          <p:nvPr/>
        </p:nvSpPr>
        <p:spPr>
          <a:xfrm>
            <a:off x="3335304" y="3619748"/>
            <a:ext cx="2058776" cy="246221"/>
          </a:xfrm>
          <a:prstGeom prst="rect">
            <a:avLst/>
          </a:prstGeom>
          <a:solidFill>
            <a:srgbClr val="FFC000"/>
          </a:solidFill>
        </p:spPr>
        <p:txBody>
          <a:bodyPr wrap="square" rtlCol="0" anchor="ctr">
            <a:spAutoFit/>
          </a:bodyPr>
          <a:lstStyle/>
          <a:p>
            <a:r>
              <a:rPr lang="en-US" altLang="ko-KR" sz="1000" b="1" dirty="0" smtClean="0">
                <a:latin typeface="Arial" panose="020B0604020202020204" pitchFamily="34" charset="0"/>
                <a:cs typeface="Arial" panose="020B0604020202020204" pitchFamily="34" charset="0"/>
              </a:rPr>
              <a:t>Kidney embolic infarction</a:t>
            </a:r>
            <a:endParaRPr lang="ko-KR" altLang="en-US" sz="1000" b="1" dirty="0">
              <a:latin typeface="Arial" panose="020B0604020202020204" pitchFamily="34" charset="0"/>
              <a:cs typeface="Arial" panose="020B0604020202020204" pitchFamily="34" charset="0"/>
            </a:endParaRPr>
          </a:p>
        </p:txBody>
      </p:sp>
      <p:sp>
        <p:nvSpPr>
          <p:cNvPr id="21" name="TextBox 20"/>
          <p:cNvSpPr txBox="1"/>
          <p:nvPr/>
        </p:nvSpPr>
        <p:spPr>
          <a:xfrm>
            <a:off x="6681143" y="3636154"/>
            <a:ext cx="1766575" cy="246221"/>
          </a:xfrm>
          <a:prstGeom prst="rect">
            <a:avLst/>
          </a:prstGeom>
          <a:solidFill>
            <a:srgbClr val="FFC000"/>
          </a:solidFill>
        </p:spPr>
        <p:txBody>
          <a:bodyPr wrap="square" rtlCol="0" anchor="ctr">
            <a:spAutoFit/>
          </a:bodyPr>
          <a:lstStyle/>
          <a:p>
            <a:r>
              <a:rPr lang="en-US" altLang="ko-KR" sz="1000" b="1" dirty="0" smtClean="0">
                <a:latin typeface="Arial" panose="020B0604020202020204" pitchFamily="34" charset="0"/>
                <a:cs typeface="Arial" panose="020B0604020202020204" pitchFamily="34" charset="0"/>
              </a:rPr>
              <a:t>Multiple brain embolism</a:t>
            </a:r>
            <a:endParaRPr lang="ko-KR" altLang="en-US" sz="1000" b="1" dirty="0">
              <a:latin typeface="Arial" panose="020B0604020202020204" pitchFamily="34" charset="0"/>
              <a:cs typeface="Arial" panose="020B0604020202020204" pitchFamily="34" charset="0"/>
            </a:endParaRPr>
          </a:p>
        </p:txBody>
      </p:sp>
      <p:sp>
        <p:nvSpPr>
          <p:cNvPr id="22" name="TextBox 21"/>
          <p:cNvSpPr txBox="1"/>
          <p:nvPr/>
        </p:nvSpPr>
        <p:spPr>
          <a:xfrm>
            <a:off x="1773179" y="6126986"/>
            <a:ext cx="2518201" cy="246221"/>
          </a:xfrm>
          <a:prstGeom prst="rect">
            <a:avLst/>
          </a:prstGeom>
          <a:solidFill>
            <a:srgbClr val="FFC000"/>
          </a:solidFill>
        </p:spPr>
        <p:txBody>
          <a:bodyPr wrap="square" rtlCol="0" anchor="ctr">
            <a:spAutoFit/>
          </a:bodyPr>
          <a:lstStyle/>
          <a:p>
            <a:r>
              <a:rPr lang="en-US" altLang="ko-KR" sz="1000" b="1" dirty="0" smtClean="0">
                <a:latin typeface="Arial" panose="020B0604020202020204" pitchFamily="34" charset="0"/>
                <a:cs typeface="Arial" panose="020B0604020202020204" pitchFamily="34" charset="0"/>
              </a:rPr>
              <a:t>Mobile mass on anterior leaflet of MV</a:t>
            </a:r>
            <a:endParaRPr lang="ko-KR" altLang="en-US" sz="1000" b="1" dirty="0">
              <a:latin typeface="Arial" panose="020B0604020202020204" pitchFamily="34" charset="0"/>
              <a:cs typeface="Arial" panose="020B0604020202020204" pitchFamily="34" charset="0"/>
            </a:endParaRPr>
          </a:p>
        </p:txBody>
      </p:sp>
      <p:sp>
        <p:nvSpPr>
          <p:cNvPr id="24" name="TextBox 23"/>
          <p:cNvSpPr txBox="1"/>
          <p:nvPr/>
        </p:nvSpPr>
        <p:spPr>
          <a:xfrm>
            <a:off x="4568440" y="6111782"/>
            <a:ext cx="1891874" cy="246221"/>
          </a:xfrm>
          <a:prstGeom prst="rect">
            <a:avLst/>
          </a:prstGeom>
          <a:solidFill>
            <a:srgbClr val="FFC000"/>
          </a:solidFill>
        </p:spPr>
        <p:txBody>
          <a:bodyPr wrap="square" rtlCol="0" anchor="ctr">
            <a:spAutoFit/>
          </a:bodyPr>
          <a:lstStyle/>
          <a:p>
            <a:r>
              <a:rPr lang="en-US" altLang="ko-KR" sz="1000" b="1" dirty="0" smtClean="0">
                <a:latin typeface="Arial" panose="020B0604020202020204" pitchFamily="34" charset="0"/>
                <a:cs typeface="Arial" panose="020B0604020202020204" pitchFamily="34" charset="0"/>
              </a:rPr>
              <a:t>Mass protruding into LVOT </a:t>
            </a:r>
            <a:endParaRPr lang="ko-KR" altLang="en-US" sz="1000" b="1" dirty="0">
              <a:latin typeface="Arial" panose="020B0604020202020204" pitchFamily="34" charset="0"/>
              <a:cs typeface="Arial" panose="020B0604020202020204" pitchFamily="34" charset="0"/>
            </a:endParaRPr>
          </a:p>
        </p:txBody>
      </p:sp>
      <p:sp>
        <p:nvSpPr>
          <p:cNvPr id="27" name="TextBox 26"/>
          <p:cNvSpPr txBox="1"/>
          <p:nvPr/>
        </p:nvSpPr>
        <p:spPr>
          <a:xfrm>
            <a:off x="2789576" y="5157192"/>
            <a:ext cx="378612" cy="400110"/>
          </a:xfrm>
          <a:prstGeom prst="rect">
            <a:avLst/>
          </a:prstGeom>
          <a:noFill/>
        </p:spPr>
        <p:txBody>
          <a:bodyPr wrap="square" rtlCol="0">
            <a:spAutoFit/>
          </a:bodyPr>
          <a:lstStyle/>
          <a:p>
            <a:r>
              <a:rPr lang="en-US" altLang="ko-KR" sz="2000" b="1" dirty="0" smtClean="0">
                <a:solidFill>
                  <a:srgbClr val="FF0000"/>
                </a:solidFill>
              </a:rPr>
              <a:t>*</a:t>
            </a:r>
            <a:endParaRPr lang="ko-KR" altLang="en-US" sz="2000" b="1" dirty="0">
              <a:solidFill>
                <a:srgbClr val="FF0000"/>
              </a:solidFill>
            </a:endParaRPr>
          </a:p>
        </p:txBody>
      </p:sp>
      <p:sp>
        <p:nvSpPr>
          <p:cNvPr id="28" name="TextBox 27"/>
          <p:cNvSpPr txBox="1"/>
          <p:nvPr/>
        </p:nvSpPr>
        <p:spPr>
          <a:xfrm>
            <a:off x="5767927" y="4801999"/>
            <a:ext cx="378612" cy="400110"/>
          </a:xfrm>
          <a:prstGeom prst="rect">
            <a:avLst/>
          </a:prstGeom>
          <a:noFill/>
        </p:spPr>
        <p:txBody>
          <a:bodyPr wrap="square" rtlCol="0">
            <a:spAutoFit/>
          </a:bodyPr>
          <a:lstStyle/>
          <a:p>
            <a:r>
              <a:rPr lang="en-US" altLang="ko-KR" sz="2000" b="1" dirty="0" smtClean="0">
                <a:solidFill>
                  <a:srgbClr val="FF0000"/>
                </a:solidFill>
              </a:rPr>
              <a:t>*</a:t>
            </a:r>
            <a:endParaRPr lang="ko-KR" altLang="en-US" sz="2000" b="1" dirty="0">
              <a:solidFill>
                <a:srgbClr val="FF0000"/>
              </a:solidFill>
            </a:endParaRPr>
          </a:p>
        </p:txBody>
      </p:sp>
    </p:spTree>
    <p:extLst>
      <p:ext uri="{BB962C8B-B14F-4D97-AF65-F5344CB8AC3E}">
        <p14:creationId xmlns:p14="http://schemas.microsoft.com/office/powerpoint/2010/main" val="25515280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Results</a:t>
            </a:r>
            <a:endParaRPr lang="ko-KR" altLang="en-US" dirty="0"/>
          </a:p>
        </p:txBody>
      </p:sp>
      <p:sp>
        <p:nvSpPr>
          <p:cNvPr id="3" name="내용 개체 틀 2"/>
          <p:cNvSpPr>
            <a:spLocks noGrp="1"/>
          </p:cNvSpPr>
          <p:nvPr>
            <p:ph idx="1"/>
          </p:nvPr>
        </p:nvSpPr>
        <p:spPr>
          <a:xfrm>
            <a:off x="251520" y="1268760"/>
            <a:ext cx="8640960" cy="5040560"/>
          </a:xfrm>
        </p:spPr>
        <p:txBody>
          <a:bodyPr>
            <a:noAutofit/>
          </a:bodyPr>
          <a:lstStyle/>
          <a:p>
            <a:r>
              <a:rPr lang="en-US" altLang="ko-KR" sz="2000" dirty="0"/>
              <a:t>The patient underwent an operation for tumor resection. A large (3 X 2 cm), friable, pedunculated mass, that was firmly attached to the mitral valve anterior leaflet free margin and primary chordae, was identified and resected. Pre-discharge echocardiography revealed no residual mass and normal mitral valve function. The patient was discharged on postoperative day 8 without complications. Pathologic examination confirmed </a:t>
            </a:r>
            <a:r>
              <a:rPr lang="en-US" altLang="ko-KR" sz="2000" dirty="0" err="1" smtClean="0"/>
              <a:t>myxoma</a:t>
            </a:r>
            <a:r>
              <a:rPr lang="en-US" altLang="ko-KR" sz="2000" dirty="0"/>
              <a:t>.</a:t>
            </a:r>
            <a:endParaRPr lang="en-US" altLang="ko-KR" sz="2000" dirty="0" smtClean="0"/>
          </a:p>
        </p:txBody>
      </p:sp>
    </p:spTree>
    <p:extLst>
      <p:ext uri="{BB962C8B-B14F-4D97-AF65-F5344CB8AC3E}">
        <p14:creationId xmlns:p14="http://schemas.microsoft.com/office/powerpoint/2010/main" val="4152860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2"/>
          <a:srcRect l="13689" t="11315" r="17032" b="13087"/>
          <a:stretch/>
        </p:blipFill>
        <p:spPr>
          <a:xfrm>
            <a:off x="4519777" y="1628800"/>
            <a:ext cx="2470863" cy="2022204"/>
          </a:xfrm>
          <a:prstGeom prst="rect">
            <a:avLst/>
          </a:prstGeom>
        </p:spPr>
      </p:pic>
      <p:pic>
        <p:nvPicPr>
          <p:cNvPr id="7" name="그림 6"/>
          <p:cNvPicPr>
            <a:picLocks noChangeAspect="1"/>
          </p:cNvPicPr>
          <p:nvPr/>
        </p:nvPicPr>
        <p:blipFill rotWithShape="1">
          <a:blip r:embed="rId3" cstate="print">
            <a:extLst>
              <a:ext uri="{28A0092B-C50C-407E-A947-70E740481C1C}">
                <a14:useLocalDpi xmlns:a14="http://schemas.microsoft.com/office/drawing/2010/main" val="0"/>
              </a:ext>
            </a:extLst>
          </a:blip>
          <a:srcRect l="6654" t="7865" r="5715"/>
          <a:stretch/>
        </p:blipFill>
        <p:spPr>
          <a:xfrm>
            <a:off x="1979712" y="1628800"/>
            <a:ext cx="2529658" cy="1994779"/>
          </a:xfrm>
          <a:prstGeom prst="rect">
            <a:avLst/>
          </a:prstGeom>
        </p:spPr>
      </p:pic>
      <p:pic>
        <p:nvPicPr>
          <p:cNvPr id="8" name="그림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9777" y="3622577"/>
            <a:ext cx="2479196" cy="1981041"/>
          </a:xfrm>
          <a:prstGeom prst="rect">
            <a:avLst/>
          </a:prstGeom>
        </p:spPr>
      </p:pic>
      <p:pic>
        <p:nvPicPr>
          <p:cNvPr id="2" name="그림 1"/>
          <p:cNvPicPr>
            <a:picLocks noChangeAspect="1"/>
          </p:cNvPicPr>
          <p:nvPr/>
        </p:nvPicPr>
        <p:blipFill>
          <a:blip r:embed="rId5"/>
          <a:stretch>
            <a:fillRect/>
          </a:stretch>
        </p:blipFill>
        <p:spPr>
          <a:xfrm>
            <a:off x="1990229" y="3630745"/>
            <a:ext cx="2509763" cy="1989542"/>
          </a:xfrm>
          <a:prstGeom prst="rect">
            <a:avLst/>
          </a:prstGeom>
        </p:spPr>
      </p:pic>
      <p:sp>
        <p:nvSpPr>
          <p:cNvPr id="3" name="제목 2"/>
          <p:cNvSpPr>
            <a:spLocks noGrp="1"/>
          </p:cNvSpPr>
          <p:nvPr>
            <p:ph type="title"/>
          </p:nvPr>
        </p:nvSpPr>
        <p:spPr/>
        <p:txBody>
          <a:bodyPr/>
          <a:lstStyle/>
          <a:p>
            <a:r>
              <a:rPr lang="en-US" altLang="ko-KR" dirty="0" smtClean="0"/>
              <a:t>Results</a:t>
            </a:r>
            <a:endParaRPr lang="ko-KR" altLang="en-US" dirty="0"/>
          </a:p>
        </p:txBody>
      </p:sp>
      <p:sp>
        <p:nvSpPr>
          <p:cNvPr id="9" name="TextBox 8"/>
          <p:cNvSpPr txBox="1"/>
          <p:nvPr/>
        </p:nvSpPr>
        <p:spPr>
          <a:xfrm>
            <a:off x="1979028" y="3384524"/>
            <a:ext cx="2520964" cy="246221"/>
          </a:xfrm>
          <a:prstGeom prst="rect">
            <a:avLst/>
          </a:prstGeom>
          <a:solidFill>
            <a:srgbClr val="FFC000"/>
          </a:solidFill>
        </p:spPr>
        <p:txBody>
          <a:bodyPr wrap="square" rtlCol="0" anchor="ctr">
            <a:spAutoFit/>
          </a:bodyPr>
          <a:lstStyle/>
          <a:p>
            <a:r>
              <a:rPr lang="en-US" altLang="ko-KR" sz="1000" b="1" dirty="0" smtClean="0">
                <a:latin typeface="Arial" panose="020B0604020202020204" pitchFamily="34" charset="0"/>
                <a:cs typeface="Arial" panose="020B0604020202020204" pitchFamily="34" charset="0"/>
              </a:rPr>
              <a:t>TEE: 2.5cm size mobile mass on AML </a:t>
            </a:r>
            <a:endParaRPr lang="ko-KR" altLang="en-US" sz="1000" b="1" dirty="0">
              <a:latin typeface="Arial" panose="020B0604020202020204" pitchFamily="34" charset="0"/>
              <a:cs typeface="Arial" panose="020B0604020202020204" pitchFamily="34" charset="0"/>
            </a:endParaRPr>
          </a:p>
        </p:txBody>
      </p:sp>
      <p:sp>
        <p:nvSpPr>
          <p:cNvPr id="11" name="TextBox 10"/>
          <p:cNvSpPr txBox="1"/>
          <p:nvPr/>
        </p:nvSpPr>
        <p:spPr>
          <a:xfrm>
            <a:off x="1990229" y="5374066"/>
            <a:ext cx="979326" cy="246221"/>
          </a:xfrm>
          <a:prstGeom prst="rect">
            <a:avLst/>
          </a:prstGeom>
          <a:solidFill>
            <a:srgbClr val="FFC000"/>
          </a:solidFill>
        </p:spPr>
        <p:txBody>
          <a:bodyPr wrap="square" rtlCol="0" anchor="ctr">
            <a:spAutoFit/>
          </a:bodyPr>
          <a:lstStyle/>
          <a:p>
            <a:r>
              <a:rPr lang="en-US" altLang="ko-KR" sz="1000" b="1" dirty="0" smtClean="0">
                <a:latin typeface="Arial" panose="020B0604020202020204" pitchFamily="34" charset="0"/>
                <a:cs typeface="Arial" panose="020B0604020202020204" pitchFamily="34" charset="0"/>
              </a:rPr>
              <a:t>H&amp;E stain</a:t>
            </a:r>
            <a:endParaRPr lang="ko-KR" altLang="en-US" sz="1000" b="1" dirty="0">
              <a:latin typeface="Arial" panose="020B0604020202020204" pitchFamily="34" charset="0"/>
              <a:cs typeface="Arial" panose="020B0604020202020204" pitchFamily="34" charset="0"/>
            </a:endParaRPr>
          </a:p>
        </p:txBody>
      </p:sp>
      <p:sp>
        <p:nvSpPr>
          <p:cNvPr id="12" name="TextBox 11"/>
          <p:cNvSpPr txBox="1"/>
          <p:nvPr/>
        </p:nvSpPr>
        <p:spPr>
          <a:xfrm>
            <a:off x="4525752" y="5374066"/>
            <a:ext cx="2054862" cy="246221"/>
          </a:xfrm>
          <a:prstGeom prst="rect">
            <a:avLst/>
          </a:prstGeom>
          <a:solidFill>
            <a:srgbClr val="FFC000"/>
          </a:solidFill>
        </p:spPr>
        <p:txBody>
          <a:bodyPr wrap="square" rtlCol="0" anchor="ctr">
            <a:spAutoFit/>
          </a:bodyPr>
          <a:lstStyle/>
          <a:p>
            <a:r>
              <a:rPr lang="en-US" altLang="ko-KR" sz="1000" b="1" dirty="0" err="1" smtClean="0">
                <a:latin typeface="Arial" panose="020B0604020202020204" pitchFamily="34" charset="0"/>
                <a:cs typeface="Arial" panose="020B0604020202020204" pitchFamily="34" charset="0"/>
              </a:rPr>
              <a:t>Alcian</a:t>
            </a:r>
            <a:r>
              <a:rPr lang="en-US" altLang="ko-KR" sz="1000" b="1" dirty="0" smtClean="0">
                <a:latin typeface="Arial" panose="020B0604020202020204" pitchFamily="34" charset="0"/>
                <a:cs typeface="Arial" panose="020B0604020202020204" pitchFamily="34" charset="0"/>
              </a:rPr>
              <a:t> B 2.5: </a:t>
            </a:r>
            <a:r>
              <a:rPr lang="en-US" altLang="ko-KR" sz="1000" b="1" dirty="0" err="1" smtClean="0">
                <a:latin typeface="Arial" panose="020B0604020202020204" pitchFamily="34" charset="0"/>
                <a:cs typeface="Arial" panose="020B0604020202020204" pitchFamily="34" charset="0"/>
              </a:rPr>
              <a:t>myxoid</a:t>
            </a:r>
            <a:r>
              <a:rPr lang="en-US" altLang="ko-KR" sz="1000" b="1" dirty="0" smtClean="0">
                <a:latin typeface="Arial" panose="020B0604020202020204" pitchFamily="34" charset="0"/>
                <a:cs typeface="Arial" panose="020B0604020202020204" pitchFamily="34" charset="0"/>
              </a:rPr>
              <a:t> matrix (+)</a:t>
            </a:r>
            <a:endParaRPr lang="ko-KR" altLang="en-US" sz="1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9768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Conclusion</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dirty="0"/>
              <a:t>We have experienced a very rare case of mitral valve </a:t>
            </a:r>
            <a:r>
              <a:rPr lang="en-US" altLang="ko-KR" sz="2000" dirty="0" err="1"/>
              <a:t>myxoma</a:t>
            </a:r>
            <a:r>
              <a:rPr lang="en-US" altLang="ko-KR" sz="2000" dirty="0"/>
              <a:t> in a child. Follow-up is mandatory for possible tumor recurrence. </a:t>
            </a:r>
            <a:endParaRPr lang="en-US" altLang="ko-KR" sz="2000" dirty="0" smtClean="0"/>
          </a:p>
        </p:txBody>
      </p:sp>
    </p:spTree>
    <p:extLst>
      <p:ext uri="{BB962C8B-B14F-4D97-AF65-F5344CB8AC3E}">
        <p14:creationId xmlns:p14="http://schemas.microsoft.com/office/powerpoint/2010/main" val="18629963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TotalTime>
  <Words>339</Words>
  <Application>Microsoft Office PowerPoint</Application>
  <PresentationFormat>화면 슬라이드 쇼(4:3)</PresentationFormat>
  <Paragraphs>35</Paragraphs>
  <Slides>7</Slides>
  <Notes>3</Notes>
  <HiddenSlides>0</HiddenSlides>
  <MMClips>0</MMClips>
  <ScaleCrop>false</ScaleCrop>
  <HeadingPairs>
    <vt:vector size="6" baseType="variant">
      <vt:variant>
        <vt:lpstr>사용한 글꼴</vt:lpstr>
      </vt:variant>
      <vt:variant>
        <vt:i4>2</vt:i4>
      </vt:variant>
      <vt:variant>
        <vt:lpstr>테마</vt:lpstr>
      </vt:variant>
      <vt:variant>
        <vt:i4>1</vt:i4>
      </vt:variant>
      <vt:variant>
        <vt:lpstr>슬라이드 제목</vt:lpstr>
      </vt:variant>
      <vt:variant>
        <vt:i4>7</vt:i4>
      </vt:variant>
    </vt:vector>
  </HeadingPairs>
  <TitlesOfParts>
    <vt:vector size="10" baseType="lpstr">
      <vt:lpstr>맑은 고딕</vt:lpstr>
      <vt:lpstr>Arial</vt:lpstr>
      <vt:lpstr>Office 테마</vt:lpstr>
      <vt:lpstr>Mitral Valve Myxoma in a Child</vt:lpstr>
      <vt:lpstr>Purpose</vt:lpstr>
      <vt:lpstr>Method</vt:lpstr>
      <vt:lpstr>PowerPoint 프레젠테이션</vt:lpstr>
      <vt:lpstr>Results</vt:lpstr>
      <vt:lpstr>Results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DM300T3A</dc:creator>
  <cp:lastModifiedBy>Windows 사용자</cp:lastModifiedBy>
  <cp:revision>43</cp:revision>
  <dcterms:created xsi:type="dcterms:W3CDTF">2017-07-25T23:31:23Z</dcterms:created>
  <dcterms:modified xsi:type="dcterms:W3CDTF">2020-09-06T15:46:44Z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SCPROP">
    <vt:lpwstr>NSCCustomProperty</vt:lpwstr>
  </property>
  <property fmtid="{D5CDD505-2E9C-101B-9397-08002B2CF9AE}" pid="3" name="NSCPROP_SA">
    <vt:lpwstr>D:\바탕화면\원외 위원회 활동\학술위원회 - 흉부외과\대한흉부심장혈관외과학회 제49차 추계학술대회 - 소아분야 초록 template.pptx</vt:lpwstr>
  </property>
  <property fmtid="{5C58129F-E5B8-477A-9B38-B3E54BFA04C8}" pid="2">
    <vt:lpwstr>7D41F6C2F44D1686104EF38456D28A9573F8E6546FAE108A29D75B7E2D2759E4</vt:lpwstr>
  </property>
</Properties>
</file>