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7" d="100"/>
          <a:sy n="157" d="100"/>
        </p:scale>
        <p:origin x="1900" y="96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0213126-F920-4EAA-AFFF-C46FC769B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9288" t="27802" r="51575" b="51306"/>
          <a:stretch/>
        </p:blipFill>
        <p:spPr>
          <a:xfrm>
            <a:off x="7308304" y="1"/>
            <a:ext cx="1835696" cy="7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124744"/>
            <a:ext cx="9144000" cy="2376264"/>
          </a:xfrm>
        </p:spPr>
        <p:txBody>
          <a:bodyPr>
            <a:normAutofit/>
          </a:bodyPr>
          <a:lstStyle/>
          <a:p>
            <a:r>
              <a:rPr lang="en-US" altLang="ko-KR" sz="3000" dirty="0" smtClean="0"/>
              <a:t>Efficacy of Thoracoscopic Closure of Atrial Septal Defects with Post-operative </a:t>
            </a:r>
            <a:r>
              <a:rPr lang="en-US" altLang="ko-KR" sz="3000" dirty="0"/>
              <a:t>P</a:t>
            </a:r>
            <a:r>
              <a:rPr lang="en-US" altLang="ko-KR" sz="3000" dirty="0" smtClean="0"/>
              <a:t>ericardial Effusions</a:t>
            </a:r>
            <a:endParaRPr lang="ko-KR" altLang="en-US" sz="3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accent2"/>
                </a:solidFill>
              </a:rPr>
              <a:t>A single-center experience</a:t>
            </a:r>
            <a:endParaRPr lang="en-US" altLang="ko-K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400" dirty="0" smtClean="0">
                <a:latin typeface="+mj-lt"/>
              </a:rPr>
              <a:t>Pericardial </a:t>
            </a:r>
            <a:r>
              <a:rPr lang="en-US" altLang="ko-KR" sz="2400" dirty="0">
                <a:latin typeface="+mj-lt"/>
              </a:rPr>
              <a:t>effusion (PE) is a common finding in patients who had undergone cardiac surgery. </a:t>
            </a:r>
            <a:endParaRPr lang="en-US" altLang="ko-KR" sz="2400" dirty="0" smtClean="0">
              <a:latin typeface="+mj-lt"/>
            </a:endParaRPr>
          </a:p>
          <a:p>
            <a:endParaRPr lang="en-US" altLang="ko-KR" sz="2400" dirty="0" smtClean="0">
              <a:latin typeface="+mj-lt"/>
            </a:endParaRPr>
          </a:p>
          <a:p>
            <a:r>
              <a:rPr lang="en-US" altLang="ko-KR" sz="2400" dirty="0" smtClean="0">
                <a:latin typeface="+mj-lt"/>
              </a:rPr>
              <a:t>The </a:t>
            </a:r>
            <a:r>
              <a:rPr lang="en-US" altLang="ko-KR" sz="2400" dirty="0">
                <a:latin typeface="+mj-lt"/>
              </a:rPr>
              <a:t>thoracoscopic technique is a </a:t>
            </a:r>
            <a:r>
              <a:rPr lang="en-US" altLang="ko-KR" sz="2400" dirty="0" smtClean="0">
                <a:latin typeface="+mj-lt"/>
              </a:rPr>
              <a:t>minimally </a:t>
            </a:r>
            <a:r>
              <a:rPr lang="en-US" altLang="ko-KR" sz="2400" dirty="0">
                <a:latin typeface="+mj-lt"/>
              </a:rPr>
              <a:t>invasive surgical option for patients with PE</a:t>
            </a:r>
            <a:r>
              <a:rPr lang="en-US" altLang="ko-KR" sz="2400" dirty="0" smtClean="0">
                <a:latin typeface="+mj-lt"/>
              </a:rPr>
              <a:t>.</a:t>
            </a:r>
          </a:p>
          <a:p>
            <a:endParaRPr lang="en-US" altLang="ko-KR" sz="2400" dirty="0" smtClean="0">
              <a:latin typeface="+mj-lt"/>
            </a:endParaRPr>
          </a:p>
          <a:p>
            <a:r>
              <a:rPr lang="en-US" altLang="ko-KR" sz="2400" dirty="0"/>
              <a:t>There is no publish data regarding the outcomes of minimal invasive cardiac surgery for post-operative </a:t>
            </a:r>
            <a:r>
              <a:rPr lang="en-US" altLang="ko-KR" sz="2400" dirty="0" smtClean="0"/>
              <a:t>PE</a:t>
            </a:r>
            <a:r>
              <a:rPr lang="en-US" altLang="ko-KR" sz="2400" dirty="0"/>
              <a:t>.</a:t>
            </a:r>
            <a:endParaRPr lang="en-US" altLang="ko-KR" sz="2400" dirty="0" smtClean="0">
              <a:latin typeface="+mj-lt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040560"/>
          </a:xfrm>
        </p:spPr>
        <p:txBody>
          <a:bodyPr/>
          <a:lstStyle/>
          <a:p>
            <a:endParaRPr lang="en-US" altLang="ko-KR" sz="2400" dirty="0" smtClean="0"/>
          </a:p>
          <a:p>
            <a:r>
              <a:rPr lang="en-US" altLang="ko-KR" sz="2400" dirty="0" smtClean="0"/>
              <a:t>This </a:t>
            </a:r>
            <a:r>
              <a:rPr lang="en-US" altLang="ko-KR" sz="2400" dirty="0"/>
              <a:t>is a retrospective analysis of the relative perioperative and postoperative data of </a:t>
            </a:r>
            <a:r>
              <a:rPr lang="en-US" altLang="ko-KR" sz="2400" dirty="0" smtClean="0"/>
              <a:t>216 </a:t>
            </a:r>
            <a:r>
              <a:rPr lang="en-US" altLang="ko-KR" sz="2400" dirty="0"/>
              <a:t>patients who underwent surgical repair for ASD with two different </a:t>
            </a:r>
            <a:r>
              <a:rPr lang="en-US" altLang="ko-KR" sz="2400" dirty="0" smtClean="0"/>
              <a:t>techniques </a:t>
            </a:r>
            <a:r>
              <a:rPr lang="en-US" altLang="ko-KR" sz="2400" dirty="0"/>
              <a:t>in our hospital from January 2006 to June 2020</a:t>
            </a:r>
            <a:r>
              <a:rPr lang="en-US" altLang="ko-KR" sz="2400" dirty="0" smtClean="0"/>
              <a:t>.</a:t>
            </a:r>
          </a:p>
          <a:p>
            <a:endParaRPr lang="en-US" altLang="ko-KR" sz="2400" dirty="0" smtClean="0"/>
          </a:p>
          <a:p>
            <a:r>
              <a:rPr lang="en-US" altLang="ko-KR" sz="2400" dirty="0"/>
              <a:t>We compared the post-operative </a:t>
            </a:r>
            <a:r>
              <a:rPr lang="en-US" altLang="ko-KR" sz="2400" dirty="0" smtClean="0"/>
              <a:t>PE rates </a:t>
            </a:r>
            <a:r>
              <a:rPr lang="en-US" altLang="ko-KR" sz="2400" dirty="0"/>
              <a:t>of surgical repair via median sternotomy (</a:t>
            </a:r>
            <a:r>
              <a:rPr lang="en-US" altLang="ko-KR" sz="2400" dirty="0" smtClean="0"/>
              <a:t>N=137) </a:t>
            </a:r>
            <a:r>
              <a:rPr lang="en-US" altLang="ko-KR" sz="2400" dirty="0"/>
              <a:t>versus video-assisted thoracoscopic surgery (VATS, N=79)) for atrial septal defect (ASD</a:t>
            </a:r>
            <a:r>
              <a:rPr lang="en-US" altLang="ko-KR" sz="2400" dirty="0" smtClean="0"/>
              <a:t>).</a:t>
            </a:r>
            <a:endParaRPr lang="ko-KR" altLang="ko-KR" sz="28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Results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There were no early deaths in either group. </a:t>
            </a: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en-US" sz="2400" dirty="0"/>
              <a:t>There were </a:t>
            </a:r>
            <a:r>
              <a:rPr lang="en-US" sz="2400" dirty="0" smtClean="0"/>
              <a:t>converted to a open </a:t>
            </a:r>
            <a:r>
              <a:rPr lang="en-US" sz="2400" dirty="0"/>
              <a:t>sternotomy </a:t>
            </a:r>
            <a:r>
              <a:rPr lang="en-US" sz="2400" dirty="0" smtClean="0"/>
              <a:t>cases </a:t>
            </a:r>
            <a:r>
              <a:rPr lang="en-US" sz="2400" dirty="0"/>
              <a:t>because of the severe pleural adhesion. </a:t>
            </a: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en-US" sz="2400" dirty="0" smtClean="0"/>
              <a:t>The cardiopulmonary bypass time </a:t>
            </a:r>
            <a:r>
              <a:rPr lang="en-US" sz="2400" dirty="0" smtClean="0">
                <a:latin typeface="+mj-lt"/>
              </a:rPr>
              <a:t>(</a:t>
            </a:r>
            <a:r>
              <a:rPr lang="en-US" sz="2400" dirty="0">
                <a:latin typeface="+mj-lt"/>
              </a:rPr>
              <a:t>53.32 ± </a:t>
            </a:r>
            <a:r>
              <a:rPr lang="en-US" sz="2400" dirty="0" smtClean="0">
                <a:latin typeface="+mj-lt"/>
              </a:rPr>
              <a:t>16.20 vs 160.46 </a:t>
            </a:r>
            <a:r>
              <a:rPr lang="en-US" sz="2400" dirty="0">
                <a:latin typeface="+mj-lt"/>
              </a:rPr>
              <a:t>± </a:t>
            </a:r>
            <a:r>
              <a:rPr lang="en-US" sz="2400" dirty="0" smtClean="0">
                <a:latin typeface="+mj-lt"/>
              </a:rPr>
              <a:t>44.66, </a:t>
            </a:r>
            <a:r>
              <a:rPr lang="en-US" sz="2400" i="1" dirty="0" smtClean="0">
                <a:latin typeface="+mj-lt"/>
              </a:rPr>
              <a:t>P </a:t>
            </a:r>
            <a:r>
              <a:rPr lang="en-US" sz="2400" dirty="0" smtClean="0">
                <a:latin typeface="+mj-lt"/>
              </a:rPr>
              <a:t>=&lt;.001) </a:t>
            </a:r>
            <a:r>
              <a:rPr lang="en-US" sz="2400" dirty="0" smtClean="0"/>
              <a:t>were longer in the VATS group patients, but they had small incidence (N=38, 27% vs N=2, 2.5%, </a:t>
            </a:r>
            <a:r>
              <a:rPr lang="en-US" sz="2400" i="1" dirty="0" smtClean="0"/>
              <a:t>P</a:t>
            </a:r>
            <a:r>
              <a:rPr lang="en-US" sz="2400" dirty="0" smtClean="0"/>
              <a:t> =&lt;.001) of postoperative pericardial effusion and it resolved spontaneously without any invasive intervention.</a:t>
            </a:r>
            <a:endParaRPr lang="en-US" sz="2400" dirty="0"/>
          </a:p>
          <a:p>
            <a:pPr>
              <a:defRPr/>
            </a:pPr>
            <a:endParaRPr lang="en-US" b="0" i="0" u="none" strike="noStrike" dirty="0" smtClean="0"/>
          </a:p>
          <a:p>
            <a:pPr>
              <a:defRPr/>
            </a:pPr>
            <a:endParaRPr lang="EN-US" b="0" i="0" u="none" strike="noStrik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6"/>
            <a:ext cx="5915000" cy="1052443"/>
          </a:xfrm>
        </p:spPr>
        <p:txBody>
          <a:bodyPr/>
          <a:lstStyle/>
          <a:p>
            <a:r>
              <a:rPr lang="en-US" altLang="en-US" dirty="0">
                <a:effectLst/>
                <a:ea typeface="바탕" panose="02030600000101010101" pitchFamily="18" charset="-127"/>
                <a:cs typeface="Times New Roman" panose="02020603050405020304" pitchFamily="18" charset="0"/>
              </a:rPr>
              <a:t>Post-operative </a:t>
            </a:r>
            <a:r>
              <a:rPr lang="en-US" altLang="en-US" dirty="0" smtClean="0">
                <a:effectLst/>
                <a:ea typeface="바탕" panose="02030600000101010101" pitchFamily="18" charset="-127"/>
                <a:cs typeface="Times New Roman" panose="02020603050405020304" pitchFamily="18" charset="0"/>
              </a:rPr>
              <a:t>Results</a:t>
            </a:r>
            <a:endParaRPr 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8729979"/>
              </p:ext>
            </p:extLst>
          </p:nvPr>
        </p:nvGraphicFramePr>
        <p:xfrm>
          <a:off x="251520" y="1484784"/>
          <a:ext cx="8712967" cy="5040560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3108165319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797305646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19307208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val="80931285"/>
                    </a:ext>
                  </a:extLst>
                </a:gridCol>
              </a:tblGrid>
              <a:tr h="584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Variable</a:t>
                      </a:r>
                      <a:endParaRPr lang="en-US" sz="1600" kern="100" dirty="0">
                        <a:effectLst/>
                        <a:latin typeface="+mj-lt"/>
                        <a:ea typeface="바탕" panose="02030600000101010101" pitchFamily="18" charset="-127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Sternotomy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(n = 137)</a:t>
                      </a:r>
                      <a:endParaRPr lang="en-US" sz="1600" kern="100" dirty="0">
                        <a:effectLst/>
                        <a:latin typeface="+mj-lt"/>
                        <a:ea typeface="바탕" panose="02030600000101010101" pitchFamily="18" charset="-127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j-lt"/>
                        </a:rPr>
                        <a:t>VATS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j-lt"/>
                        </a:rPr>
                        <a:t>(n = 79)</a:t>
                      </a:r>
                      <a:endParaRPr lang="en-US" sz="1600" kern="100">
                        <a:effectLst/>
                        <a:latin typeface="+mj-lt"/>
                        <a:ea typeface="바탕" panose="02030600000101010101" pitchFamily="18" charset="-127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P-value</a:t>
                      </a:r>
                      <a:endParaRPr lang="en-US" sz="1600" kern="100" dirty="0">
                        <a:effectLst/>
                        <a:latin typeface="+mj-lt"/>
                        <a:ea typeface="바탕" panose="02030600000101010101" pitchFamily="18" charset="-127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77269732"/>
                  </a:ext>
                </a:extLst>
              </a:tr>
              <a:tr h="44562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CPB time (min)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ICU stay (hours)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HD (days)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Post-operative </a:t>
                      </a:r>
                      <a:r>
                        <a:rPr lang="en-US" sz="1600" kern="100" dirty="0" err="1">
                          <a:effectLst/>
                          <a:latin typeface="+mj-lt"/>
                        </a:rPr>
                        <a:t>Hb</a:t>
                      </a:r>
                      <a:r>
                        <a:rPr lang="en-US" sz="1600" kern="100" dirty="0">
                          <a:effectLst/>
                          <a:latin typeface="+mj-lt"/>
                        </a:rPr>
                        <a:t> (mg/</a:t>
                      </a:r>
                      <a:r>
                        <a:rPr lang="en-US" sz="1600" kern="100" dirty="0" err="1">
                          <a:effectLst/>
                          <a:latin typeface="+mj-lt"/>
                        </a:rPr>
                        <a:t>dL</a:t>
                      </a:r>
                      <a:r>
                        <a:rPr lang="en-US" sz="1600" kern="100" dirty="0">
                          <a:effectLst/>
                          <a:latin typeface="+mj-lt"/>
                        </a:rPr>
                        <a:t>)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Transfusions requirement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Chest tube drainage (total, mL)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Chest tube removal (post-operative day)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Residual shunt (mm)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Arrhythmia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Pneumothorax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Subcutaneous emphysema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Pericardial effusion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Pleural effusion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Wound complications</a:t>
                      </a:r>
                      <a:endParaRPr lang="en-US" sz="1600" kern="100" dirty="0">
                        <a:effectLst/>
                        <a:latin typeface="+mj-lt"/>
                        <a:ea typeface="바탕" panose="02030600000101010101" pitchFamily="18" charset="-127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53.32 ± 16.20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23.44 ± 7.95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5.86 ± 1.82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10.79 ± 2.34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38 (27%)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575.93 ±331.84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2.62 ± 0.74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0.03 ± 0.17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37 (27%)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7 (5.1%)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2 (1.5%)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38 (27%)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14 (10.2%)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10 (7.3%)</a:t>
                      </a:r>
                      <a:endParaRPr lang="en-US" sz="1600" kern="100" dirty="0">
                        <a:effectLst/>
                        <a:latin typeface="+mj-lt"/>
                        <a:ea typeface="바탕" panose="02030600000101010101" pitchFamily="18" charset="-127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160.46 ± 44.66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25.68 ± 11.87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5.53 ± 1.53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11.14 ± 1.06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24 (30.4%)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644.05 ± 493.40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2.95 ± 0.99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0.08 ± 0.27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14 (17.7%)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8 (10.1%)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 (0%)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2 (2.5%)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4 (5.1%)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9 (11.4%)</a:t>
                      </a:r>
                      <a:endParaRPr lang="en-US" sz="1600" kern="100" dirty="0">
                        <a:effectLst/>
                        <a:latin typeface="+mj-lt"/>
                        <a:ea typeface="바탕" panose="02030600000101010101" pitchFamily="18" charset="-127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&lt; 0.001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0.139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0.177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0.213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0.681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0.277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0.006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0.163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0.109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0.201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0.158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&lt; 0.001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0.153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j-lt"/>
                        </a:rPr>
                        <a:t>0.335</a:t>
                      </a:r>
                      <a:endParaRPr lang="en-US" sz="1600" kern="100" dirty="0">
                        <a:effectLst/>
                        <a:latin typeface="+mj-lt"/>
                        <a:ea typeface="바탕" panose="02030600000101010101" pitchFamily="18" charset="-127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23814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2002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Conclusion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pPr>
              <a:defRPr/>
            </a:pPr>
            <a:endParaRPr lang="EN-US" altLang="ko-KR" sz="2400" dirty="0" smtClean="0"/>
          </a:p>
          <a:p>
            <a:pPr>
              <a:defRPr/>
            </a:pPr>
            <a:r>
              <a:rPr lang="EN-US" altLang="ko-KR" sz="2400" dirty="0" smtClean="0"/>
              <a:t>The </a:t>
            </a:r>
            <a:r>
              <a:rPr lang="EN-US" altLang="ko-KR" sz="2400" dirty="0"/>
              <a:t>use of VATS for ASD closure provides not only superior cosmetic </a:t>
            </a:r>
            <a:r>
              <a:rPr lang="EN-US" altLang="ko-KR" sz="2400" dirty="0" smtClean="0"/>
              <a:t>results, </a:t>
            </a:r>
            <a:r>
              <a:rPr lang="EN-US" altLang="ko-KR" sz="2400" dirty="0"/>
              <a:t>but also reduces post-operative pericardial effusion rates compared to median sternotomy.</a:t>
            </a:r>
          </a:p>
          <a:p>
            <a:pPr>
              <a:defRPr/>
            </a:pPr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421</Words>
  <Application>Microsoft Office PowerPoint</Application>
  <PresentationFormat>화면 슬라이드 쇼(4:3)</PresentationFormat>
  <Paragraphs>85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맑은 고딕</vt:lpstr>
      <vt:lpstr>바탕</vt:lpstr>
      <vt:lpstr>Arial</vt:lpstr>
      <vt:lpstr>Times New Roman</vt:lpstr>
      <vt:lpstr>Office 테마</vt:lpstr>
      <vt:lpstr>Efficacy of Thoracoscopic Closure of Atrial Septal Defects with Post-operative Pericardial Effusions</vt:lpstr>
      <vt:lpstr>Purpose</vt:lpstr>
      <vt:lpstr>Methods</vt:lpstr>
      <vt:lpstr>Results</vt:lpstr>
      <vt:lpstr>Post-operative Results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k</cp:lastModifiedBy>
  <cp:revision>22</cp:revision>
  <dcterms:created xsi:type="dcterms:W3CDTF">2017-07-25T23:31:23Z</dcterms:created>
  <dcterms:modified xsi:type="dcterms:W3CDTF">2020-09-06T22:26:10Z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C:\mySingle\TEMP\VATS ASD.pptx</vt:lpwstr>
  </property>
</Properties>
</file>