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59" r:id="rId6"/>
    <p:sldId id="260" r:id="rId7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110" d="100"/>
          <a:sy n="110" d="100"/>
        </p:scale>
        <p:origin x="164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307547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16317"/>
            <a:ext cx="4114800" cy="908428"/>
          </a:xfrm>
        </p:spPr>
        <p:txBody>
          <a:bodyPr>
            <a:noAutofit/>
          </a:bodyPr>
          <a:lstStyle>
            <a:lvl1pPr algn="l">
              <a:defRPr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968552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6881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30692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657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07942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37208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3995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679549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21698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268010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37730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50D900-04B7-4FEA-91BF-97BCF1F25B41}" type="datetimeFigureOut">
              <a:rPr lang="ko-KR" altLang="en-US" smtClean="0"/>
              <a:pPr/>
              <a:t>2020-09-07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xmlns="" id="{80213126-F920-4EAA-AFFF-C46FC769B2D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l="19288" t="27802" r="51575" b="51306"/>
          <a:stretch/>
        </p:blipFill>
        <p:spPr>
          <a:xfrm>
            <a:off x="7308304" y="1"/>
            <a:ext cx="1835696" cy="793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06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251520" y="1268760"/>
            <a:ext cx="8640960" cy="1440160"/>
          </a:xfrm>
        </p:spPr>
        <p:txBody>
          <a:bodyPr>
            <a:normAutofit fontScale="90000"/>
          </a:bodyPr>
          <a:lstStyle/>
          <a:p>
            <a:r>
              <a:rPr lang="en-US" altLang="ko-KR" dirty="0"/>
              <a:t>Aortic Valve Repair in Young Patients with Aortic Regurgitation: a Single Patch Design for Leaflet Extension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971600" y="4149080"/>
            <a:ext cx="7200800" cy="187220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endParaRPr lang="ko-KR" altLang="en-US" sz="28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49244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Purpose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268760"/>
            <a:ext cx="8640960" cy="5040560"/>
          </a:xfrm>
        </p:spPr>
        <p:txBody>
          <a:bodyPr/>
          <a:lstStyle/>
          <a:p>
            <a:r>
              <a:rPr lang="en-US" altLang="ko-KR" dirty="0"/>
              <a:t>The surgical treatment option for young patients with aortic regurgitation has limitation and has not been standardized. We introduce our recent techniques and results of aortic valve repair.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570158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Methods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268760"/>
            <a:ext cx="8640960" cy="5040560"/>
          </a:xfrm>
        </p:spPr>
        <p:txBody>
          <a:bodyPr>
            <a:normAutofit fontScale="85000" lnSpcReduction="10000"/>
          </a:bodyPr>
          <a:lstStyle/>
          <a:p>
            <a:r>
              <a:rPr lang="en-US" altLang="ko-KR" dirty="0"/>
              <a:t>From October 2017 to June 2020, we performed aortic valve repair with leaflet extension technique in 15 consecutive patients. </a:t>
            </a:r>
            <a:endParaRPr lang="en-US" altLang="ko-KR" dirty="0" smtClean="0"/>
          </a:p>
          <a:p>
            <a:r>
              <a:rPr lang="en-US" altLang="ko-KR" dirty="0" smtClean="0"/>
              <a:t>The </a:t>
            </a:r>
            <a:r>
              <a:rPr lang="en-US" altLang="ko-KR" dirty="0"/>
              <a:t>effective height and the necessary additional height for each leaflet to obtain the target effective height (usually 11mm or 12mm) is measured on the </a:t>
            </a:r>
            <a:r>
              <a:rPr lang="en-US" altLang="ko-KR" dirty="0" err="1"/>
              <a:t>calliper</a:t>
            </a:r>
            <a:r>
              <a:rPr lang="en-US" altLang="ko-KR" dirty="0"/>
              <a:t>. </a:t>
            </a:r>
            <a:endParaRPr lang="en-US" altLang="ko-KR" dirty="0" smtClean="0"/>
          </a:p>
          <a:p>
            <a:r>
              <a:rPr lang="en-US" altLang="ko-KR" dirty="0" smtClean="0"/>
              <a:t>A </a:t>
            </a:r>
            <a:r>
              <a:rPr lang="en-US" altLang="ko-KR" dirty="0"/>
              <a:t>strip with 5mm height and length equal to the circumference of </a:t>
            </a:r>
            <a:r>
              <a:rPr lang="en-US" altLang="ko-KR" dirty="0" err="1"/>
              <a:t>sinotubular</a:t>
            </a:r>
            <a:r>
              <a:rPr lang="en-US" altLang="ko-KR" dirty="0"/>
              <a:t> junction is divided into three equal parts and each part is extended below with fan-shape with measured necessary additional height for each leaflet.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373525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Methods</a:t>
            </a:r>
            <a:endParaRPr lang="ko-KR" altLang="en-US" dirty="0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2680" y="2411730"/>
            <a:ext cx="4358640" cy="2682240"/>
          </a:xfrm>
        </p:spPr>
      </p:pic>
    </p:spTree>
    <p:extLst>
      <p:ext uri="{BB962C8B-B14F-4D97-AF65-F5344CB8AC3E}">
        <p14:creationId xmlns:p14="http://schemas.microsoft.com/office/powerpoint/2010/main" val="13565697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Results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268760"/>
            <a:ext cx="8640960" cy="5040560"/>
          </a:xfrm>
        </p:spPr>
        <p:txBody>
          <a:bodyPr>
            <a:normAutofit fontScale="77500" lnSpcReduction="20000"/>
          </a:bodyPr>
          <a:lstStyle/>
          <a:p>
            <a:r>
              <a:rPr lang="en-US" altLang="ko-KR" dirty="0"/>
              <a:t>The median age of the patients was 13 years (33 months to 22 years) and the median follow-up duration was 9 months (1 month to 28 months). </a:t>
            </a:r>
            <a:endParaRPr lang="en-US" altLang="ko-KR" dirty="0" smtClean="0"/>
          </a:p>
          <a:p>
            <a:r>
              <a:rPr lang="en-US" altLang="ko-KR" dirty="0" smtClean="0"/>
              <a:t>Preoperative </a:t>
            </a:r>
            <a:r>
              <a:rPr lang="en-US" altLang="ko-KR" dirty="0"/>
              <a:t>aortic regurgitation grade were more than moderate in all </a:t>
            </a:r>
            <a:r>
              <a:rPr lang="en-US" altLang="ko-KR" dirty="0" smtClean="0"/>
              <a:t>patients.</a:t>
            </a:r>
          </a:p>
          <a:p>
            <a:r>
              <a:rPr lang="en-US" altLang="ko-KR" dirty="0" smtClean="0"/>
              <a:t>Aortic </a:t>
            </a:r>
            <a:r>
              <a:rPr lang="en-US" altLang="ko-KR" dirty="0"/>
              <a:t>regurgitation in every patient was less than mild at discharge, however, two patients showed progression of aortic regurgitation to more than moderate at the last </a:t>
            </a:r>
            <a:r>
              <a:rPr lang="en-US" altLang="ko-KR" dirty="0" smtClean="0"/>
              <a:t>follow-up.</a:t>
            </a:r>
          </a:p>
          <a:p>
            <a:r>
              <a:rPr lang="en-US" altLang="ko-KR" dirty="0" smtClean="0"/>
              <a:t>In </a:t>
            </a:r>
            <a:r>
              <a:rPr lang="en-US" altLang="ko-KR" dirty="0"/>
              <a:t>the patients with preoperative aortic </a:t>
            </a:r>
            <a:r>
              <a:rPr lang="en-US" altLang="ko-KR" dirty="0" err="1"/>
              <a:t>stenoinsufficiency</a:t>
            </a:r>
            <a:r>
              <a:rPr lang="en-US" altLang="ko-KR" dirty="0"/>
              <a:t>, we performed concomitant aortic </a:t>
            </a:r>
            <a:r>
              <a:rPr lang="en-US" altLang="ko-KR" dirty="0" err="1" smtClean="0"/>
              <a:t>valvotomy</a:t>
            </a:r>
            <a:r>
              <a:rPr lang="en-US" altLang="ko-KR" dirty="0" smtClean="0"/>
              <a:t>.</a:t>
            </a:r>
          </a:p>
          <a:p>
            <a:r>
              <a:rPr lang="en-US" altLang="ko-KR" dirty="0" smtClean="0"/>
              <a:t>In </a:t>
            </a:r>
            <a:r>
              <a:rPr lang="en-US" altLang="ko-KR" dirty="0"/>
              <a:t>these patients, aortic stenosis was less than mild at discharge and no progression of stenosis was shown at the last follow-up.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528607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Conclusion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268760"/>
            <a:ext cx="8640960" cy="5040560"/>
          </a:xfrm>
        </p:spPr>
        <p:txBody>
          <a:bodyPr/>
          <a:lstStyle/>
          <a:p>
            <a:r>
              <a:rPr lang="en-US" altLang="ko-KR" dirty="0"/>
              <a:t>Successful repair of aortic valve in young patients with aortic regurgitation is </a:t>
            </a:r>
            <a:r>
              <a:rPr lang="en-US" altLang="ko-KR" dirty="0" smtClean="0"/>
              <a:t>possible.</a:t>
            </a:r>
          </a:p>
          <a:p>
            <a:r>
              <a:rPr lang="en-US" altLang="ko-KR" dirty="0" smtClean="0"/>
              <a:t>To </a:t>
            </a:r>
            <a:r>
              <a:rPr lang="en-US" altLang="ko-KR" dirty="0"/>
              <a:t>avoid or delay aortic valve replacement and prevent ventricular dysfunction, we recommend early surgical intervention before ventricular dysfunction or leaflet deformity is developed.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629963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290</Words>
  <Application>Microsoft Office PowerPoint</Application>
  <PresentationFormat>화면 슬라이드 쇼(4:3)</PresentationFormat>
  <Paragraphs>17</Paragraphs>
  <Slides>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9" baseType="lpstr">
      <vt:lpstr>맑은 고딕</vt:lpstr>
      <vt:lpstr>Arial</vt:lpstr>
      <vt:lpstr>Office 테마</vt:lpstr>
      <vt:lpstr>Aortic Valve Repair in Young Patients with Aortic Regurgitation: a Single Patch Design for Leaflet Extension</vt:lpstr>
      <vt:lpstr>Purpose</vt:lpstr>
      <vt:lpstr>Methods</vt:lpstr>
      <vt:lpstr>Methods</vt:lpstr>
      <vt:lpstr>Results</vt:lpstr>
      <vt:lpstr>Conclusion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DM300T3A</dc:creator>
  <cp:lastModifiedBy>Windows 사용자</cp:lastModifiedBy>
  <cp:revision>8</cp:revision>
  <dcterms:created xsi:type="dcterms:W3CDTF">2017-07-25T23:31:23Z</dcterms:created>
  <dcterms:modified xsi:type="dcterms:W3CDTF">2020-09-06T23:03:46Z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SCPROP">
    <vt:lpwstr>NSCCustomProperty</vt:lpwstr>
  </property>
  <property fmtid="{D5CDD505-2E9C-101B-9397-08002B2CF9AE}" pid="3" name="NSCPROP_SA">
    <vt:lpwstr>D:\바탕화면\원외 위원회 활동\학술위원회 - 흉부외과\대한흉부심장혈관외과학회 제49차 추계학술대회 - 소아분야 초록 template.pptx</vt:lpwstr>
  </property>
  <property fmtid="{5C58129F-E5B8-477A-9B38-B3E54BFA04C8}" pid="2">
    <vt:lpwstr>7D41F6C2F44D1686104EF38456D28A9573F8E6546FAE108A29D75B7E2D2759E4</vt:lpwstr>
  </property>
</Properties>
</file>