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2" r:id="rId7"/>
    <p:sldId id="260" r:id="rId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92" d="100"/>
          <a:sy n="92" d="100"/>
        </p:scale>
        <p:origin x="105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0754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317"/>
            <a:ext cx="4114800" cy="908428"/>
          </a:xfrm>
        </p:spPr>
        <p:txBody>
          <a:bodyPr>
            <a:noAutofit/>
          </a:bodyPr>
          <a:lstStyle>
            <a:lvl1pPr algn="l">
              <a:defRPr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96855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6881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3069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657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794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3720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3995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7954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2169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6801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773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80213126-F920-4EAA-AFFF-C46FC769B2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19288" t="27802" r="51575" b="51306"/>
          <a:stretch/>
        </p:blipFill>
        <p:spPr>
          <a:xfrm>
            <a:off x="7308304" y="1"/>
            <a:ext cx="1835696" cy="79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06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51520" y="1268760"/>
            <a:ext cx="8640960" cy="1440160"/>
          </a:xfrm>
        </p:spPr>
        <p:txBody>
          <a:bodyPr/>
          <a:lstStyle/>
          <a:p>
            <a:r>
              <a:rPr lang="en-US" altLang="ko-KR" dirty="0">
                <a:effectLst/>
              </a:rPr>
              <a:t>Surgical outcomes of primary </a:t>
            </a:r>
            <a:r>
              <a:rPr lang="en-US" altLang="ko-KR" dirty="0" err="1">
                <a:effectLst/>
              </a:rPr>
              <a:t>supravalvar</a:t>
            </a:r>
            <a:r>
              <a:rPr lang="en-US" altLang="ko-KR" dirty="0">
                <a:effectLst/>
              </a:rPr>
              <a:t> aortic stenosis repair</a:t>
            </a:r>
            <a:r>
              <a:rPr lang="ko-KR" altLang="en-US" dirty="0" smtClean="0"/>
              <a:t> 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971600" y="4149080"/>
            <a:ext cx="7200800" cy="1872208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ko-KR" altLang="en-US" sz="2800" dirty="0">
                <a:solidFill>
                  <a:schemeClr val="accent2"/>
                </a:solidFill>
              </a:rPr>
              <a:t>공지사항</a:t>
            </a:r>
            <a:endParaRPr lang="en-US" altLang="ko-KR" sz="2800" dirty="0">
              <a:solidFill>
                <a:schemeClr val="accent2"/>
              </a:solidFill>
            </a:endParaRPr>
          </a:p>
          <a:p>
            <a:pPr marL="800100" lvl="1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accent2"/>
                </a:solidFill>
              </a:rPr>
              <a:t>소속기관이나 저자명이 드러나지 않도록 해주세요</a:t>
            </a:r>
            <a:r>
              <a:rPr lang="en-US" altLang="ko-KR" sz="2000" dirty="0">
                <a:solidFill>
                  <a:schemeClr val="accent2"/>
                </a:solidFill>
              </a:rPr>
              <a:t>.</a:t>
            </a:r>
          </a:p>
          <a:p>
            <a:pPr marL="800100" lvl="1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accent2"/>
                </a:solidFill>
              </a:rPr>
              <a:t>제목 슬라이드 제외 최대 </a:t>
            </a:r>
            <a:r>
              <a:rPr lang="en-US" altLang="ko-KR" sz="2000" dirty="0">
                <a:solidFill>
                  <a:schemeClr val="accent2"/>
                </a:solidFill>
              </a:rPr>
              <a:t>6</a:t>
            </a:r>
            <a:r>
              <a:rPr lang="ko-KR" altLang="en-US" sz="2000" dirty="0">
                <a:solidFill>
                  <a:schemeClr val="accent2"/>
                </a:solidFill>
              </a:rPr>
              <a:t>장</a:t>
            </a:r>
            <a:r>
              <a:rPr lang="en-US" altLang="ko-KR" sz="2000" dirty="0">
                <a:solidFill>
                  <a:schemeClr val="accent2"/>
                </a:solidFill>
              </a:rPr>
              <a:t>, Font size 20 </a:t>
            </a:r>
            <a:r>
              <a:rPr lang="ko-KR" altLang="en-US" sz="2000" dirty="0">
                <a:solidFill>
                  <a:schemeClr val="accent2"/>
                </a:solidFill>
              </a:rPr>
              <a:t>이상</a:t>
            </a:r>
            <a:endParaRPr lang="en-US" altLang="ko-KR" sz="2000" dirty="0">
              <a:solidFill>
                <a:schemeClr val="accent2"/>
              </a:solidFill>
            </a:endParaRPr>
          </a:p>
          <a:p>
            <a:pPr marL="800100" lvl="1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accent2"/>
                </a:solidFill>
              </a:rPr>
              <a:t>사진</a:t>
            </a:r>
            <a:r>
              <a:rPr lang="en-US" altLang="ko-KR" sz="2000" dirty="0">
                <a:solidFill>
                  <a:schemeClr val="accent2"/>
                </a:solidFill>
              </a:rPr>
              <a:t>/illustration</a:t>
            </a:r>
            <a:r>
              <a:rPr lang="ko-KR" altLang="en-US" sz="2000" dirty="0">
                <a:solidFill>
                  <a:schemeClr val="accent2"/>
                </a:solidFill>
              </a:rPr>
              <a:t>등으로 인해 용량이 큰 경우 </a:t>
            </a:r>
            <a:r>
              <a:rPr lang="en-US" altLang="ko-KR" sz="2000" dirty="0">
                <a:solidFill>
                  <a:schemeClr val="accent2"/>
                </a:solidFill>
              </a:rPr>
              <a:t>PDF</a:t>
            </a:r>
            <a:r>
              <a:rPr lang="ko-KR" altLang="en-US" sz="2000" dirty="0">
                <a:solidFill>
                  <a:schemeClr val="accent2"/>
                </a:solidFill>
              </a:rPr>
              <a:t>로 </a:t>
            </a:r>
            <a:r>
              <a:rPr lang="ko-KR" altLang="en-US" sz="2000">
                <a:solidFill>
                  <a:schemeClr val="accent2"/>
                </a:solidFill>
              </a:rPr>
              <a:t>전환해서 접수</a:t>
            </a:r>
            <a:endParaRPr lang="ko-KR" altLang="en-US" sz="28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924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Purpose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ko-KR" dirty="0" err="1"/>
              <a:t>Supravalvar</a:t>
            </a:r>
            <a:r>
              <a:rPr lang="en-US" altLang="ko-KR" dirty="0"/>
              <a:t> aortic stenosis (SVAS) is a rare congenital anomaly. </a:t>
            </a:r>
            <a:endParaRPr lang="en-US" altLang="ko-KR" dirty="0" smtClean="0"/>
          </a:p>
          <a:p>
            <a:pPr>
              <a:lnSpc>
                <a:spcPct val="150000"/>
              </a:lnSpc>
            </a:pPr>
            <a:r>
              <a:rPr lang="en-US" altLang="ko-KR" dirty="0" smtClean="0"/>
              <a:t>The </a:t>
            </a:r>
            <a:r>
              <a:rPr lang="en-US" altLang="ko-KR" dirty="0"/>
              <a:t>aim of the study was to review outcomes of patients who underwent repair of SVAS at a single institution.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57015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Methods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/>
          </a:bodyPr>
          <a:lstStyle/>
          <a:p>
            <a:pPr>
              <a:lnSpc>
                <a:spcPct val="170000"/>
              </a:lnSpc>
            </a:pPr>
            <a:r>
              <a:rPr lang="en-US" altLang="ko-KR" sz="2400" dirty="0"/>
              <a:t>Between 1999 and </a:t>
            </a:r>
            <a:r>
              <a:rPr lang="en-US" altLang="ko-KR" sz="2400" dirty="0" smtClean="0"/>
              <a:t>2018</a:t>
            </a:r>
          </a:p>
          <a:p>
            <a:pPr>
              <a:lnSpc>
                <a:spcPct val="170000"/>
              </a:lnSpc>
            </a:pPr>
            <a:r>
              <a:rPr lang="en-US" altLang="ko-KR" sz="2400" dirty="0" smtClean="0"/>
              <a:t>39 </a:t>
            </a:r>
            <a:r>
              <a:rPr lang="en-US" altLang="ko-KR" sz="2400" dirty="0"/>
              <a:t>patients underwent surgical repair of primary SVAS. </a:t>
            </a:r>
            <a:endParaRPr lang="en-US" altLang="ko-KR" sz="2400" dirty="0" smtClean="0"/>
          </a:p>
          <a:p>
            <a:pPr>
              <a:lnSpc>
                <a:spcPct val="170000"/>
              </a:lnSpc>
            </a:pPr>
            <a:r>
              <a:rPr lang="en-US" altLang="ko-KR" sz="2400" dirty="0" smtClean="0"/>
              <a:t>26 </a:t>
            </a:r>
            <a:r>
              <a:rPr lang="en-US" altLang="ko-KR" sz="2400" dirty="0"/>
              <a:t>patients had Williams syndrome. </a:t>
            </a:r>
            <a:endParaRPr lang="en-US" altLang="ko-KR" sz="2400" dirty="0" smtClean="0"/>
          </a:p>
          <a:p>
            <a:pPr>
              <a:lnSpc>
                <a:spcPct val="170000"/>
              </a:lnSpc>
            </a:pPr>
            <a:r>
              <a:rPr lang="en-US" altLang="ko-KR" sz="2400" dirty="0" smtClean="0"/>
              <a:t>Median </a:t>
            </a:r>
            <a:r>
              <a:rPr lang="en-US" altLang="ko-KR" sz="2400" dirty="0"/>
              <a:t>age at operation was 4.3 years (range, 0.3 to </a:t>
            </a:r>
            <a:r>
              <a:rPr lang="en-US" altLang="ko-KR" sz="2400" dirty="0" smtClean="0"/>
              <a:t>25.6)</a:t>
            </a:r>
          </a:p>
          <a:p>
            <a:pPr>
              <a:lnSpc>
                <a:spcPct val="170000"/>
              </a:lnSpc>
            </a:pPr>
            <a:r>
              <a:rPr lang="en-US" altLang="ko-KR" sz="2400" dirty="0" smtClean="0"/>
              <a:t>Median </a:t>
            </a:r>
            <a:r>
              <a:rPr lang="en-US" altLang="ko-KR" sz="2400" dirty="0"/>
              <a:t>weight at operation was 16.9 kg (range, 5.9 to </a:t>
            </a:r>
            <a:r>
              <a:rPr lang="en-US" altLang="ko-KR" sz="2400" dirty="0" smtClean="0"/>
              <a:t>55.0)</a:t>
            </a:r>
          </a:p>
        </p:txBody>
      </p:sp>
    </p:spTree>
    <p:extLst>
      <p:ext uri="{BB962C8B-B14F-4D97-AF65-F5344CB8AC3E}">
        <p14:creationId xmlns:p14="http://schemas.microsoft.com/office/powerpoint/2010/main" val="4137352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Methods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</a:pPr>
            <a:r>
              <a:rPr lang="en-US" altLang="ko-KR" sz="2400" dirty="0" smtClean="0"/>
              <a:t>Modified </a:t>
            </a:r>
            <a:r>
              <a:rPr lang="en-US" altLang="ko-KR" sz="2400" dirty="0"/>
              <a:t>simple sliding </a:t>
            </a:r>
            <a:r>
              <a:rPr lang="en-US" altLang="ko-KR" sz="2400" dirty="0" err="1"/>
              <a:t>aortoplasty</a:t>
            </a:r>
            <a:r>
              <a:rPr lang="en-US" altLang="ko-KR" sz="2400" dirty="0"/>
              <a:t> </a:t>
            </a:r>
            <a:r>
              <a:rPr lang="en-US" altLang="ko-KR" sz="2400" dirty="0" smtClean="0"/>
              <a:t>in </a:t>
            </a:r>
            <a:r>
              <a:rPr lang="en-US" altLang="ko-KR" sz="2400" dirty="0"/>
              <a:t>35 (89.7%) patients</a:t>
            </a:r>
            <a:r>
              <a:rPr lang="en-US" altLang="ko-KR" sz="2400" dirty="0" smtClean="0"/>
              <a:t>.</a:t>
            </a:r>
          </a:p>
          <a:p>
            <a:pPr>
              <a:lnSpc>
                <a:spcPct val="170000"/>
              </a:lnSpc>
            </a:pPr>
            <a:r>
              <a:rPr lang="en-US" altLang="ko-KR" sz="2400" dirty="0" smtClean="0"/>
              <a:t>Pulmonary </a:t>
            </a:r>
            <a:r>
              <a:rPr lang="en-US" altLang="ko-KR" sz="2400" dirty="0"/>
              <a:t>artery stenosis was repaired concomitantly in 13 (33.3%) patients. </a:t>
            </a:r>
            <a:endParaRPr lang="en-US" altLang="ko-KR" sz="2400" dirty="0" smtClean="0"/>
          </a:p>
          <a:p>
            <a:pPr>
              <a:lnSpc>
                <a:spcPct val="170000"/>
              </a:lnSpc>
            </a:pPr>
            <a:r>
              <a:rPr lang="en-US" altLang="ko-KR" sz="2400" dirty="0"/>
              <a:t>The median follow-up </a:t>
            </a:r>
            <a:r>
              <a:rPr lang="en-US" altLang="ko-KR" sz="2400" dirty="0" smtClean="0"/>
              <a:t>time: </a:t>
            </a:r>
            <a:r>
              <a:rPr lang="en-US" altLang="ko-KR" sz="2400" dirty="0"/>
              <a:t>8.9 years (range 1.7 – </a:t>
            </a:r>
            <a:r>
              <a:rPr lang="en-US" altLang="ko-KR" sz="2400" dirty="0" smtClean="0"/>
              <a:t>20.7)</a:t>
            </a:r>
          </a:p>
          <a:p>
            <a:pPr>
              <a:lnSpc>
                <a:spcPct val="170000"/>
              </a:lnSpc>
            </a:pPr>
            <a:r>
              <a:rPr lang="en-US" altLang="ko-KR" sz="2400" dirty="0" smtClean="0"/>
              <a:t>Medical </a:t>
            </a:r>
            <a:r>
              <a:rPr lang="en-US" altLang="ko-KR" sz="2400" dirty="0"/>
              <a:t>records were reviewed retrospectively.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4947307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Results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60000"/>
              </a:lnSpc>
            </a:pPr>
            <a:r>
              <a:rPr lang="en-US" altLang="ko-KR" dirty="0" smtClean="0"/>
              <a:t>Survival </a:t>
            </a:r>
            <a:r>
              <a:rPr lang="en-US" altLang="ko-KR" dirty="0"/>
              <a:t>rates at 5, 10 years were 96.8</a:t>
            </a:r>
            <a:r>
              <a:rPr lang="en-US" altLang="ko-KR" dirty="0" smtClean="0"/>
              <a:t>%.</a:t>
            </a:r>
          </a:p>
          <a:p>
            <a:pPr>
              <a:lnSpc>
                <a:spcPct val="160000"/>
              </a:lnSpc>
            </a:pPr>
            <a:r>
              <a:rPr lang="en-US" altLang="ko-KR" dirty="0" smtClean="0"/>
              <a:t>Freedom </a:t>
            </a:r>
            <a:r>
              <a:rPr lang="en-US" altLang="ko-KR" dirty="0"/>
              <a:t>from left ventricular outflow tract reoperation at 5, 10, 16 years were 91.7%, 91.7%, and 68.8%, respectively. </a:t>
            </a:r>
            <a:endParaRPr lang="en-US" altLang="ko-KR" dirty="0" smtClean="0"/>
          </a:p>
          <a:p>
            <a:pPr>
              <a:lnSpc>
                <a:spcPct val="160000"/>
              </a:lnSpc>
            </a:pPr>
            <a:r>
              <a:rPr lang="en-US" altLang="ko-KR" dirty="0" smtClean="0"/>
              <a:t>Freedom </a:t>
            </a:r>
            <a:r>
              <a:rPr lang="en-US" altLang="ko-KR" dirty="0"/>
              <a:t>from all-cause reoperation at 5, 11, 16 years were 86.3%, 79.1%, and 59.3%, respectively. </a:t>
            </a:r>
            <a:endParaRPr lang="en-US" altLang="ko-KR" dirty="0" smtClean="0"/>
          </a:p>
          <a:p>
            <a:pPr>
              <a:lnSpc>
                <a:spcPct val="160000"/>
              </a:lnSpc>
            </a:pPr>
            <a:r>
              <a:rPr lang="en-US" altLang="ko-KR" dirty="0" smtClean="0"/>
              <a:t>Age </a:t>
            </a:r>
            <a:r>
              <a:rPr lang="en-US" altLang="ko-KR" dirty="0"/>
              <a:t>younger than 2 years (HR, 6.99. 95% CI, 1.20-40.69, p = 0.031) was a risk factor for all-cause reoperation in Cox regression analysis.</a:t>
            </a:r>
            <a:endParaRPr lang="ko-KR" altLang="ko-KR" dirty="0"/>
          </a:p>
          <a:p>
            <a:pPr>
              <a:lnSpc>
                <a:spcPct val="160000"/>
              </a:lnSpc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52860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Results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850745"/>
            <a:ext cx="4320000" cy="3156509"/>
          </a:xfrm>
        </p:spPr>
      </p:pic>
      <p:pic>
        <p:nvPicPr>
          <p:cNvPr id="5" name="내용 개체 틀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850745"/>
            <a:ext cx="4320000" cy="315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63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Conclusion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ko-KR" dirty="0" smtClean="0"/>
              <a:t>Long term survival was </a:t>
            </a:r>
            <a:r>
              <a:rPr lang="en-US" altLang="ko-KR" dirty="0"/>
              <a:t>excellent in patients with surgical repair of SVAS. </a:t>
            </a:r>
            <a:endParaRPr lang="en-US" altLang="ko-KR" dirty="0" smtClean="0"/>
          </a:p>
          <a:p>
            <a:pPr>
              <a:lnSpc>
                <a:spcPct val="150000"/>
              </a:lnSpc>
            </a:pPr>
            <a:r>
              <a:rPr lang="en-US" altLang="ko-KR" dirty="0" smtClean="0"/>
              <a:t>But </a:t>
            </a:r>
            <a:r>
              <a:rPr lang="en-US" altLang="ko-KR" dirty="0"/>
              <a:t>all-cause reoperation rate </a:t>
            </a:r>
            <a:r>
              <a:rPr lang="en-US" altLang="ko-KR" dirty="0" smtClean="0"/>
              <a:t>was </a:t>
            </a:r>
            <a:r>
              <a:rPr lang="en-US" altLang="ko-KR" dirty="0"/>
              <a:t>high</a:t>
            </a:r>
            <a:r>
              <a:rPr lang="en-US" altLang="ko-KR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dirty="0" smtClean="0"/>
              <a:t>Age </a:t>
            </a:r>
            <a:r>
              <a:rPr lang="en-US" altLang="ko-KR" dirty="0"/>
              <a:t>younger than 2 years was a predictor of all-cause reoperation.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62996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286</Words>
  <Application>Microsoft Office PowerPoint</Application>
  <PresentationFormat>화면 슬라이드 쇼(4:3)</PresentationFormat>
  <Paragraphs>29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0" baseType="lpstr">
      <vt:lpstr>맑은 고딕</vt:lpstr>
      <vt:lpstr>Arial</vt:lpstr>
      <vt:lpstr>Office 테마</vt:lpstr>
      <vt:lpstr>Surgical outcomes of primary supravalvar aortic stenosis repair </vt:lpstr>
      <vt:lpstr>Purpose</vt:lpstr>
      <vt:lpstr>Methods</vt:lpstr>
      <vt:lpstr>Methods</vt:lpstr>
      <vt:lpstr>Results</vt:lpstr>
      <vt:lpstr>Results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DM300T3A</dc:creator>
  <cp:lastModifiedBy>admin</cp:lastModifiedBy>
  <cp:revision>9</cp:revision>
  <dcterms:created xsi:type="dcterms:W3CDTF">2017-07-25T23:31:23Z</dcterms:created>
  <dcterms:modified xsi:type="dcterms:W3CDTF">2020-09-06T22:39:15Z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SCPROP">
    <vt:lpwstr>NSCCustomProperty</vt:lpwstr>
  </property>
  <property fmtid="{D5CDD505-2E9C-101B-9397-08002B2CF9AE}" pid="3" name="NSCPROP_SA">
    <vt:lpwstr>D:\바탕화면\원외 위원회 활동\학술위원회 - 흉부외과\대한흉부심장혈관외과학회 제49차 추계학술대회 - 소아분야 초록 template.pptx</vt:lpwstr>
  </property>
  <property fmtid="{5C58129F-E5B8-477A-9B38-B3E54BFA04C8}" pid="2">
    <vt:lpwstr>7D41F6C2F44D1686104EF38456D28A9573F8E6546FAE108A29D75B7E2D2759E4</vt:lpwstr>
  </property>
</Properties>
</file>