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16" d="100"/>
          <a:sy n="116" d="100"/>
        </p:scale>
        <p:origin x="-96" y="-9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764704"/>
            <a:ext cx="8640960" cy="3240360"/>
          </a:xfrm>
        </p:spPr>
        <p:txBody>
          <a:bodyPr>
            <a:noAutofit/>
          </a:bodyPr>
          <a:lstStyle/>
          <a:p>
            <a:r>
              <a:rPr lang="en-US" altLang="ko-KR" sz="3000" dirty="0">
                <a:latin typeface="Calibri" panose="020F0502020204030204" pitchFamily="34" charset="0"/>
                <a:cs typeface="Calibri" panose="020F0502020204030204" pitchFamily="34" charset="0"/>
              </a:rPr>
              <a:t>The impact of bicuspid pulmonary valve in aortic position after arterial switch for transposition of the great arteries on </a:t>
            </a:r>
            <a:r>
              <a:rPr lang="en-US" altLang="ko-KR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neoaortic</a:t>
            </a:r>
            <a:r>
              <a:rPr lang="en-US" altLang="ko-KR" sz="3000" dirty="0">
                <a:latin typeface="Calibri" panose="020F0502020204030204" pitchFamily="34" charset="0"/>
                <a:cs typeface="Calibri" panose="020F0502020204030204" pitchFamily="34" charset="0"/>
              </a:rPr>
              <a:t> root and </a:t>
            </a:r>
            <a:r>
              <a:rPr lang="en-US" altLang="ko-KR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neoaortic</a:t>
            </a:r>
            <a:r>
              <a:rPr lang="en-US" altLang="ko-KR" sz="3000" dirty="0">
                <a:latin typeface="Calibri" panose="020F0502020204030204" pitchFamily="34" charset="0"/>
                <a:cs typeface="Calibri" panose="020F0502020204030204" pitchFamily="34" charset="0"/>
              </a:rPr>
              <a:t> valve function; Propensity score matched analysis</a:t>
            </a:r>
            <a:endParaRPr lang="ko-KR" alt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>
                <a:solidFill>
                  <a:schemeClr val="accent2"/>
                </a:solidFill>
              </a:rPr>
              <a:t>공지사항</a:t>
            </a:r>
            <a:endParaRPr lang="en-US" altLang="ko-KR" sz="28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>
                <a:solidFill>
                  <a:schemeClr val="accent2"/>
                </a:solidFill>
              </a:rPr>
              <a:t>6</a:t>
            </a:r>
            <a:r>
              <a:rPr lang="ko-KR" altLang="en-US" sz="2000" dirty="0">
                <a:solidFill>
                  <a:schemeClr val="accent2"/>
                </a:solidFill>
              </a:rPr>
              <a:t>장</a:t>
            </a:r>
            <a:r>
              <a:rPr lang="en-US" altLang="ko-KR" sz="2000" dirty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>
                <a:solidFill>
                  <a:schemeClr val="accent2"/>
                </a:solidFill>
              </a:rPr>
              <a:t>이상</a:t>
            </a:r>
            <a:endParaRPr lang="en-US" altLang="ko-KR" sz="20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사진</a:t>
            </a:r>
            <a:r>
              <a:rPr lang="en-US" altLang="ko-KR" sz="2000" dirty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>
                <a:solidFill>
                  <a:schemeClr val="accent2"/>
                </a:solidFill>
              </a:rPr>
              <a:t>PDF</a:t>
            </a:r>
            <a:r>
              <a:rPr lang="ko-KR" altLang="en-US" sz="2000" dirty="0">
                <a:solidFill>
                  <a:schemeClr val="accent2"/>
                </a:solidFill>
              </a:rPr>
              <a:t>로 </a:t>
            </a:r>
            <a:r>
              <a:rPr lang="ko-KR" altLang="en-US" sz="200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25658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altLang="ko-KR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Neoaortic</a:t>
            </a:r>
            <a:r>
              <a:rPr lang="en-GB" altLang="ko-KR" sz="2500" dirty="0">
                <a:latin typeface="Calibri" panose="020F0502020204030204" pitchFamily="34" charset="0"/>
                <a:cs typeface="Calibri" panose="020F0502020204030204" pitchFamily="34" charset="0"/>
              </a:rPr>
              <a:t> valve regurgitation </a:t>
            </a:r>
            <a:r>
              <a:rPr lang="en-US" altLang="ko-KR" sz="2500" dirty="0">
                <a:latin typeface="Calibri" panose="020F0502020204030204" pitchFamily="34" charset="0"/>
                <a:cs typeface="Calibri" panose="020F0502020204030204" pitchFamily="34" charset="0"/>
              </a:rPr>
              <a:t>which might be related to root dilatation is one of the major concerns following arterial switch operation (ASO) for transposition of the great arteries (TGA). </a:t>
            </a:r>
          </a:p>
          <a:p>
            <a:endParaRPr lang="en-US" altLang="ko-KR"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500" dirty="0">
                <a:latin typeface="Calibri" panose="020F0502020204030204" pitchFamily="34" charset="0"/>
                <a:cs typeface="Calibri" panose="020F0502020204030204" pitchFamily="34" charset="0"/>
              </a:rPr>
              <a:t>However, the future of native bicuspid pulmonary valve (BPV) in aortic position remains unclear. </a:t>
            </a:r>
          </a:p>
          <a:p>
            <a:endParaRPr lang="en-US" altLang="ko-KR"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500" dirty="0">
                <a:latin typeface="Calibri" panose="020F0502020204030204" pitchFamily="34" charset="0"/>
                <a:cs typeface="Calibri" panose="020F0502020204030204" pitchFamily="34" charset="0"/>
              </a:rPr>
              <a:t>This study investigated the effect of bicuspid </a:t>
            </a:r>
            <a:r>
              <a:rPr lang="en-US" altLang="ko-KR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neoaortic</a:t>
            </a:r>
            <a:r>
              <a:rPr lang="en-US" altLang="ko-KR" sz="2500" dirty="0">
                <a:latin typeface="Calibri" panose="020F0502020204030204" pitchFamily="34" charset="0"/>
                <a:cs typeface="Calibri" panose="020F0502020204030204" pitchFamily="34" charset="0"/>
              </a:rPr>
              <a:t> valve on </a:t>
            </a:r>
            <a:r>
              <a:rPr lang="en-US" altLang="ko-KR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neoaortic</a:t>
            </a:r>
            <a:r>
              <a:rPr lang="en-US" altLang="ko-KR" sz="2500" dirty="0">
                <a:latin typeface="Calibri" panose="020F0502020204030204" pitchFamily="34" charset="0"/>
                <a:cs typeface="Calibri" panose="020F0502020204030204" pitchFamily="34" charset="0"/>
              </a:rPr>
              <a:t> root morphology, function, and the long-term clinical outcomes after ASO for TGA using propensity score matching (PSM).</a:t>
            </a:r>
            <a:endParaRPr lang="ko-KR" altLang="ko-KR"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ko-KR"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ko-KR" sz="2500" dirty="0">
                <a:latin typeface="Calibri" panose="020F0502020204030204" pitchFamily="34" charset="0"/>
                <a:cs typeface="Calibri" panose="020F0502020204030204" pitchFamily="34" charset="0"/>
              </a:rPr>
              <a:t>From January 1997 to December 2018, 442 patients underwent ASO for TGA. </a:t>
            </a:r>
          </a:p>
          <a:p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2663024" y="2670177"/>
            <a:ext cx="3817952" cy="3482037"/>
            <a:chOff x="2421744" y="2696296"/>
            <a:chExt cx="4478489" cy="4031138"/>
          </a:xfrm>
        </p:grpSpPr>
        <p:cxnSp>
          <p:nvCxnSpPr>
            <p:cNvPr id="5" name="직선 연결선 4"/>
            <p:cNvCxnSpPr/>
            <p:nvPr/>
          </p:nvCxnSpPr>
          <p:spPr>
            <a:xfrm>
              <a:off x="4081344" y="3498072"/>
              <a:ext cx="1236003" cy="98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그룹 5"/>
            <p:cNvGrpSpPr/>
            <p:nvPr/>
          </p:nvGrpSpPr>
          <p:grpSpPr>
            <a:xfrm>
              <a:off x="2421744" y="2696296"/>
              <a:ext cx="4478489" cy="4031138"/>
              <a:chOff x="2421744" y="2696296"/>
              <a:chExt cx="4478489" cy="4031138"/>
            </a:xfrm>
          </p:grpSpPr>
          <p:sp>
            <p:nvSpPr>
              <p:cNvPr id="8" name="직사각형 7"/>
              <p:cNvSpPr/>
              <p:nvPr/>
            </p:nvSpPr>
            <p:spPr>
              <a:xfrm rot="5400000">
                <a:off x="3541038" y="4383623"/>
                <a:ext cx="1224517" cy="3463106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9" name="그룹 8"/>
              <p:cNvGrpSpPr/>
              <p:nvPr/>
            </p:nvGrpSpPr>
            <p:grpSpPr>
              <a:xfrm>
                <a:off x="2555776" y="2696296"/>
                <a:ext cx="4344457" cy="3903844"/>
                <a:chOff x="2555776" y="2696296"/>
                <a:chExt cx="4344457" cy="3903844"/>
              </a:xfrm>
            </p:grpSpPr>
            <p:grpSp>
              <p:nvGrpSpPr>
                <p:cNvPr id="10" name="그룹 9"/>
                <p:cNvGrpSpPr/>
                <p:nvPr/>
              </p:nvGrpSpPr>
              <p:grpSpPr>
                <a:xfrm>
                  <a:off x="2555776" y="2952067"/>
                  <a:ext cx="4344457" cy="3648073"/>
                  <a:chOff x="2584080" y="2153223"/>
                  <a:chExt cx="3958991" cy="3313471"/>
                </a:xfrm>
              </p:grpSpPr>
              <p:cxnSp>
                <p:nvCxnSpPr>
                  <p:cNvPr id="14" name="직선 연결선 13"/>
                  <p:cNvCxnSpPr>
                    <a:stCxn id="33" idx="2"/>
                    <a:endCxn id="34" idx="0"/>
                  </p:cNvCxnSpPr>
                  <p:nvPr/>
                </p:nvCxnSpPr>
                <p:spPr>
                  <a:xfrm flipH="1">
                    <a:off x="3124141" y="3408005"/>
                    <a:ext cx="838428" cy="412273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직선 연결선 14"/>
                  <p:cNvCxnSpPr>
                    <a:stCxn id="33" idx="2"/>
                    <a:endCxn id="35" idx="0"/>
                  </p:cNvCxnSpPr>
                  <p:nvPr/>
                </p:nvCxnSpPr>
                <p:spPr>
                  <a:xfrm>
                    <a:off x="3962569" y="3408005"/>
                    <a:ext cx="961772" cy="412273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직선 연결선 15"/>
                  <p:cNvCxnSpPr/>
                  <p:nvPr/>
                </p:nvCxnSpPr>
                <p:spPr>
                  <a:xfrm flipV="1">
                    <a:off x="3137101" y="4414625"/>
                    <a:ext cx="1" cy="454536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7" name="그룹 16"/>
                  <p:cNvGrpSpPr/>
                  <p:nvPr/>
                </p:nvGrpSpPr>
                <p:grpSpPr>
                  <a:xfrm>
                    <a:off x="2584080" y="2153223"/>
                    <a:ext cx="3958991" cy="3313471"/>
                    <a:chOff x="2584080" y="2153223"/>
                    <a:chExt cx="3958991" cy="3313471"/>
                  </a:xfrm>
                </p:grpSpPr>
                <p:grpSp>
                  <p:nvGrpSpPr>
                    <p:cNvPr id="18" name="그룹 17"/>
                    <p:cNvGrpSpPr/>
                    <p:nvPr/>
                  </p:nvGrpSpPr>
                  <p:grpSpPr>
                    <a:xfrm>
                      <a:off x="2584080" y="2153223"/>
                      <a:ext cx="3958991" cy="2715937"/>
                      <a:chOff x="2464823" y="2393664"/>
                      <a:chExt cx="3958991" cy="2715937"/>
                    </a:xfrm>
                  </p:grpSpPr>
                  <p:sp>
                    <p:nvSpPr>
                      <p:cNvPr id="23" name="직사각형 22"/>
                      <p:cNvSpPr/>
                      <p:nvPr/>
                    </p:nvSpPr>
                    <p:spPr>
                      <a:xfrm>
                        <a:off x="4981371" y="2443213"/>
                        <a:ext cx="1442443" cy="792031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grpSp>
                    <p:nvGrpSpPr>
                      <p:cNvPr id="24" name="그룹 23"/>
                      <p:cNvGrpSpPr/>
                      <p:nvPr/>
                    </p:nvGrpSpPr>
                    <p:grpSpPr>
                      <a:xfrm>
                        <a:off x="2464823" y="2393664"/>
                        <a:ext cx="3958991" cy="2715937"/>
                        <a:chOff x="212966" y="2096490"/>
                        <a:chExt cx="3958991" cy="2715937"/>
                      </a:xfrm>
                    </p:grpSpPr>
                    <p:grpSp>
                      <p:nvGrpSpPr>
                        <p:cNvPr id="25" name="그룹 24"/>
                        <p:cNvGrpSpPr/>
                        <p:nvPr/>
                      </p:nvGrpSpPr>
                      <p:grpSpPr>
                        <a:xfrm>
                          <a:off x="212966" y="2756925"/>
                          <a:ext cx="2880321" cy="1960224"/>
                          <a:chOff x="212966" y="2756925"/>
                          <a:chExt cx="2880321" cy="1960224"/>
                        </a:xfrm>
                      </p:grpSpPr>
                      <p:sp>
                        <p:nvSpPr>
                          <p:cNvPr id="33" name="직사각형 32"/>
                          <p:cNvSpPr/>
                          <p:nvPr/>
                        </p:nvSpPr>
                        <p:spPr>
                          <a:xfrm>
                            <a:off x="889501" y="2756925"/>
                            <a:ext cx="1403908" cy="594347"/>
                          </a:xfrm>
                          <a:prstGeom prst="rect">
                            <a:avLst/>
                          </a:prstGeom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dirty="0"/>
                          </a:p>
                        </p:txBody>
                      </p:sp>
                      <p:sp>
                        <p:nvSpPr>
                          <p:cNvPr id="34" name="직사각형 33"/>
                          <p:cNvSpPr/>
                          <p:nvPr/>
                        </p:nvSpPr>
                        <p:spPr>
                          <a:xfrm>
                            <a:off x="212966" y="3763545"/>
                            <a:ext cx="1080121" cy="594347"/>
                          </a:xfrm>
                          <a:prstGeom prst="rect">
                            <a:avLst/>
                          </a:prstGeom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dirty="0"/>
                          </a:p>
                        </p:txBody>
                      </p:sp>
                      <p:sp>
                        <p:nvSpPr>
                          <p:cNvPr id="35" name="직사각형 34"/>
                          <p:cNvSpPr/>
                          <p:nvPr/>
                        </p:nvSpPr>
                        <p:spPr>
                          <a:xfrm>
                            <a:off x="2013166" y="3763545"/>
                            <a:ext cx="1080121" cy="594347"/>
                          </a:xfrm>
                          <a:prstGeom prst="rect">
                            <a:avLst/>
                          </a:prstGeom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dirty="0"/>
                          </a:p>
                        </p:txBody>
                      </p:sp>
                      <p:sp>
                        <p:nvSpPr>
                          <p:cNvPr id="36" name="직사각형 35"/>
                          <p:cNvSpPr/>
                          <p:nvPr/>
                        </p:nvSpPr>
                        <p:spPr>
                          <a:xfrm>
                            <a:off x="1383575" y="4470928"/>
                            <a:ext cx="614617" cy="246221"/>
                          </a:xfrm>
                          <a:prstGeom prst="rect">
                            <a:avLst/>
                          </a:prstGeom>
                          <a:noFill/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ko-KR" altLang="en-US" dirty="0"/>
                          </a:p>
                        </p:txBody>
                      </p:sp>
                    </p:grpSp>
                    <p:grpSp>
                      <p:nvGrpSpPr>
                        <p:cNvPr id="26" name="그룹 25"/>
                        <p:cNvGrpSpPr/>
                        <p:nvPr/>
                      </p:nvGrpSpPr>
                      <p:grpSpPr>
                        <a:xfrm>
                          <a:off x="212967" y="2096490"/>
                          <a:ext cx="3958990" cy="2715937"/>
                          <a:chOff x="212967" y="1572368"/>
                          <a:chExt cx="3958990" cy="2036954"/>
                        </a:xfrm>
                      </p:grpSpPr>
                      <p:cxnSp>
                        <p:nvCxnSpPr>
                          <p:cNvPr id="27" name="직선 연결선 26"/>
                          <p:cNvCxnSpPr>
                            <a:endCxn id="35" idx="2"/>
                          </p:cNvCxnSpPr>
                          <p:nvPr/>
                        </p:nvCxnSpPr>
                        <p:spPr>
                          <a:xfrm flipV="1">
                            <a:off x="2553226" y="3268420"/>
                            <a:ext cx="1" cy="340902"/>
                          </a:xfrm>
                          <a:prstGeom prst="line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28" name="TextBox 27"/>
                          <p:cNvSpPr txBox="1"/>
                          <p:nvPr/>
                        </p:nvSpPr>
                        <p:spPr>
                          <a:xfrm>
                            <a:off x="792944" y="2203553"/>
                            <a:ext cx="1597021" cy="17404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ko-KR" sz="1300" dirty="0" smtClean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a:t>(n=352)</a:t>
                            </a:r>
                            <a:endParaRPr lang="ko-KR" altLang="en-US" sz="13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29" name="TextBox 28"/>
                          <p:cNvSpPr txBox="1"/>
                          <p:nvPr/>
                        </p:nvSpPr>
                        <p:spPr>
                          <a:xfrm>
                            <a:off x="212967" y="2860873"/>
                            <a:ext cx="1080120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ko-KR" sz="1300" dirty="0" smtClean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a:t>Bicuspid PV (n=18)</a:t>
                            </a:r>
                            <a:endParaRPr lang="ko-KR" altLang="en-US" sz="13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0" name="TextBox 29"/>
                          <p:cNvSpPr txBox="1"/>
                          <p:nvPr/>
                        </p:nvSpPr>
                        <p:spPr>
                          <a:xfrm>
                            <a:off x="2013166" y="2860873"/>
                            <a:ext cx="1080121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ko-KR" sz="1300" dirty="0" smtClean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a:t>Tricuspid PV (n=334)</a:t>
                            </a:r>
                            <a:endParaRPr lang="ko-KR" altLang="en-US" sz="13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1" name="TextBox 30"/>
                          <p:cNvSpPr txBox="1"/>
                          <p:nvPr/>
                        </p:nvSpPr>
                        <p:spPr>
                          <a:xfrm>
                            <a:off x="2709495" y="1572368"/>
                            <a:ext cx="1462462" cy="655353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 anchor="ctr">
                            <a:spAutoFit/>
                          </a:bodyPr>
                          <a:lstStyle/>
                          <a:p>
                            <a:r>
                              <a:rPr lang="en-US" altLang="ko-KR" sz="1000" b="1" dirty="0" smtClean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a:t>*Excluded patients</a:t>
                            </a:r>
                          </a:p>
                          <a:p>
                            <a:r>
                              <a:rPr lang="en-US" altLang="ko-KR" sz="950" dirty="0" smtClean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a:t>Staged repair (n=15)</a:t>
                            </a:r>
                          </a:p>
                          <a:p>
                            <a:r>
                              <a:rPr lang="en-US" altLang="ko-KR" sz="950" dirty="0" smtClean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a:t>Early mortality (n=46)</a:t>
                            </a:r>
                          </a:p>
                          <a:p>
                            <a:r>
                              <a:rPr lang="en-US" altLang="ko-KR" sz="950" dirty="0" smtClean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a:t>Lack of echo data (n=20)  </a:t>
                            </a:r>
                          </a:p>
                          <a:p>
                            <a:r>
                              <a:rPr lang="en-US" altLang="ko-KR" sz="950" dirty="0" smtClean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a:t>Age &gt; 1yr (n=9</a:t>
                            </a:r>
                            <a:r>
                              <a:rPr lang="en-US" altLang="ko-KR" sz="950" dirty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a:t>)</a:t>
                            </a:r>
                            <a:endParaRPr lang="ko-KR" altLang="en-US" sz="10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" name="TextBox 31"/>
                          <p:cNvSpPr txBox="1"/>
                          <p:nvPr/>
                        </p:nvSpPr>
                        <p:spPr>
                          <a:xfrm>
                            <a:off x="1293087" y="3356025"/>
                            <a:ext cx="779254" cy="16488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 anchor="ctr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altLang="ko-KR" sz="1200" dirty="0" smtClean="0">
                                <a:latin typeface="Calibri" panose="020F0502020204030204" pitchFamily="34" charset="0"/>
                                <a:cs typeface="Calibri" panose="020F0502020204030204" pitchFamily="34" charset="0"/>
                              </a:rPr>
                              <a:t>1:4 PSM</a:t>
                            </a:r>
                            <a:endParaRPr lang="ko-KR" altLang="en-US" sz="12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sp>
                  <p:nvSpPr>
                    <p:cNvPr id="19" name="직사각형 18"/>
                    <p:cNvSpPr/>
                    <p:nvPr/>
                  </p:nvSpPr>
                  <p:spPr>
                    <a:xfrm>
                      <a:off x="4403466" y="4872347"/>
                      <a:ext cx="1080121" cy="594347"/>
                    </a:xfrm>
                    <a:prstGeom prst="rect">
                      <a:avLst/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4403466" y="4923298"/>
                      <a:ext cx="1080121" cy="4924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3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Tricuspid PV (n=60)</a:t>
                      </a:r>
                      <a:endParaRPr lang="ko-KR" altLang="en-US" sz="13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1" name="직사각형 20"/>
                    <p:cNvSpPr/>
                    <p:nvPr/>
                  </p:nvSpPr>
                  <p:spPr>
                    <a:xfrm>
                      <a:off x="2615467" y="4871870"/>
                      <a:ext cx="1080121" cy="594347"/>
                    </a:xfrm>
                    <a:prstGeom prst="rect">
                      <a:avLst/>
                    </a:prstGeom>
                    <a:solidFill>
                      <a:schemeClr val="accent1">
                        <a:lumMod val="20000"/>
                        <a:lumOff val="80000"/>
                      </a:schemeClr>
                    </a:solidFill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2623998" y="4913474"/>
                      <a:ext cx="1080120" cy="4924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altLang="ko-KR" sz="13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Bicuspid PV (n=15)</a:t>
                      </a:r>
                      <a:endParaRPr lang="ko-KR" altLang="en-US" sz="13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" name="그룹 10"/>
                <p:cNvGrpSpPr/>
                <p:nvPr/>
              </p:nvGrpSpPr>
              <p:grpSpPr>
                <a:xfrm>
                  <a:off x="3298182" y="2696296"/>
                  <a:ext cx="1566323" cy="620652"/>
                  <a:chOff x="3298182" y="2568089"/>
                  <a:chExt cx="1566323" cy="748859"/>
                </a:xfrm>
              </p:grpSpPr>
              <p:sp>
                <p:nvSpPr>
                  <p:cNvPr id="12" name="직사각형 11"/>
                  <p:cNvSpPr/>
                  <p:nvPr/>
                </p:nvSpPr>
                <p:spPr>
                  <a:xfrm>
                    <a:off x="3298182" y="2568089"/>
                    <a:ext cx="1566323" cy="748859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3298182" y="2696296"/>
                    <a:ext cx="1540599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ko-KR" sz="1300" dirty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ASO for TGA</a:t>
                    </a:r>
                  </a:p>
                  <a:p>
                    <a:pPr algn="ctr"/>
                    <a:r>
                      <a:rPr lang="en-US" altLang="ko-KR" sz="1300" dirty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(n=442)</a:t>
                    </a:r>
                    <a:endParaRPr lang="ko-KR" altLang="en-US" sz="13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  <p:cxnSp>
          <p:nvCxnSpPr>
            <p:cNvPr id="7" name="직선 연결선 6"/>
            <p:cNvCxnSpPr>
              <a:stCxn id="33" idx="0"/>
              <a:endCxn id="12" idx="2"/>
            </p:cNvCxnSpPr>
            <p:nvPr/>
          </p:nvCxnSpPr>
          <p:spPr>
            <a:xfrm flipV="1">
              <a:off x="4068482" y="3316948"/>
              <a:ext cx="12862" cy="3622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pPr lvl="0" defTabSz="685800" latinLnBrk="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§"/>
            </a:pPr>
            <a:r>
              <a:rPr lang="en-US" altLang="ko-KR" sz="2500" dirty="0">
                <a:solidFill>
                  <a:prstClr val="black"/>
                </a:solidFill>
                <a:latin typeface="Calibri" panose="020F0502020204030204"/>
              </a:rPr>
              <a:t>Study population after PSM (n=75)</a:t>
            </a:r>
          </a:p>
          <a:p>
            <a:pPr marL="685800" lvl="1" indent="-342900" defTabSz="685800" latinLnBrk="0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</a:pPr>
            <a:r>
              <a:rPr lang="en-US" altLang="ko-KR" sz="2000" dirty="0">
                <a:solidFill>
                  <a:prstClr val="black"/>
                </a:solidFill>
                <a:latin typeface="Calibri" panose="020F0502020204030204"/>
              </a:rPr>
              <a:t>15 patients with BPV and 60 corresponding patients with tricuspid pulmonary valve (TPV)</a:t>
            </a:r>
          </a:p>
          <a:p>
            <a:pPr marL="685800" lvl="1" indent="-342900" defTabSz="685800" latinLnBrk="0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</a:pPr>
            <a:r>
              <a:rPr lang="en-US" altLang="ko-KR" sz="2000" dirty="0">
                <a:solidFill>
                  <a:prstClr val="black"/>
                </a:solidFill>
                <a:latin typeface="Calibri" panose="020F0502020204030204"/>
              </a:rPr>
              <a:t>Matching variables; age, sex, VSD, </a:t>
            </a:r>
            <a:r>
              <a:rPr lang="en-US" altLang="ko-KR" sz="2000" dirty="0" err="1">
                <a:solidFill>
                  <a:prstClr val="black"/>
                </a:solidFill>
                <a:latin typeface="Calibri" panose="020F0502020204030204"/>
              </a:rPr>
              <a:t>Taussig</a:t>
            </a:r>
            <a:r>
              <a:rPr lang="en-US" altLang="ko-KR" sz="2000" dirty="0">
                <a:solidFill>
                  <a:prstClr val="black"/>
                </a:solidFill>
                <a:latin typeface="Calibri" panose="020F0502020204030204"/>
              </a:rPr>
              <a:t>-Bing anomaly, arch obstruction</a:t>
            </a:r>
          </a:p>
          <a:p>
            <a:pPr marL="514350" lvl="1" indent="-171450" defTabSz="685800" latinLnBrk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endParaRPr lang="en-US" altLang="ko-KR" sz="1800" dirty="0">
              <a:solidFill>
                <a:prstClr val="black"/>
              </a:solidFill>
              <a:latin typeface="Calibri" panose="020F0502020204030204"/>
            </a:endParaRPr>
          </a:p>
          <a:p>
            <a:pPr lvl="0" defTabSz="685800" latinLnBrk="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§"/>
            </a:pPr>
            <a:r>
              <a:rPr lang="en-US" altLang="ko-KR" sz="2500" dirty="0">
                <a:solidFill>
                  <a:prstClr val="black"/>
                </a:solidFill>
                <a:latin typeface="Calibri" panose="020F0502020204030204"/>
              </a:rPr>
              <a:t>Serial echocardiography was performed to assess the morphology and function of </a:t>
            </a:r>
            <a:r>
              <a:rPr lang="en-US" altLang="ko-KR" sz="2500" dirty="0" err="1">
                <a:solidFill>
                  <a:prstClr val="black"/>
                </a:solidFill>
                <a:latin typeface="Calibri" panose="020F0502020204030204"/>
              </a:rPr>
              <a:t>neoaortic</a:t>
            </a:r>
            <a:r>
              <a:rPr lang="en-US" altLang="ko-KR" sz="2500" dirty="0">
                <a:solidFill>
                  <a:prstClr val="black"/>
                </a:solidFill>
                <a:latin typeface="Calibri" panose="020F0502020204030204"/>
              </a:rPr>
              <a:t> root. </a:t>
            </a:r>
            <a:endParaRPr lang="en-GB" altLang="ko-KR" sz="2500" dirty="0">
              <a:solidFill>
                <a:prstClr val="black"/>
              </a:solidFill>
              <a:latin typeface="Calibri" panose="020F0502020204030204"/>
            </a:endParaRPr>
          </a:p>
          <a:p>
            <a:endParaRPr lang="ko-KR" altLang="en-US" sz="2500" dirty="0"/>
          </a:p>
        </p:txBody>
      </p:sp>
    </p:spTree>
    <p:extLst>
      <p:ext uri="{BB962C8B-B14F-4D97-AF65-F5344CB8AC3E}">
        <p14:creationId xmlns:p14="http://schemas.microsoft.com/office/powerpoint/2010/main" val="3683501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4032448" cy="5400600"/>
          </a:xfrm>
        </p:spPr>
        <p:txBody>
          <a:bodyPr>
            <a:normAutofit lnSpcReduction="10000"/>
          </a:bodyPr>
          <a:lstStyle/>
          <a:p>
            <a:r>
              <a:rPr lang="en-US" altLang="ko-KR" sz="2700" dirty="0">
                <a:latin typeface="Calibri" panose="020F0502020204030204" pitchFamily="34" charset="0"/>
                <a:cs typeface="Calibri" panose="020F0502020204030204" pitchFamily="34" charset="0"/>
              </a:rPr>
              <a:t>Baseline characteristics in both groups were similar. </a:t>
            </a:r>
          </a:p>
          <a:p>
            <a:endParaRPr lang="en-US" altLang="ko-KR" sz="2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2700" dirty="0">
                <a:latin typeface="Calibri" panose="020F0502020204030204" pitchFamily="34" charset="0"/>
                <a:cs typeface="Calibri" panose="020F0502020204030204" pitchFamily="34" charset="0"/>
              </a:rPr>
              <a:t>The median duration of follow-up was 9.9 </a:t>
            </a:r>
            <a:r>
              <a:rPr lang="en-US" altLang="ko-KR" sz="2700" dirty="0" smtClean="0">
                <a:latin typeface="Calibri" panose="020F0502020204030204" pitchFamily="34" charset="0"/>
                <a:cs typeface="Calibri" panose="020F0502020204030204" pitchFamily="34" charset="0"/>
              </a:rPr>
              <a:t>years  </a:t>
            </a:r>
            <a:r>
              <a:rPr lang="en-US" altLang="ko-KR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ko-KR" sz="1500" dirty="0">
                <a:latin typeface="Calibri" panose="020F0502020204030204" pitchFamily="34" charset="0"/>
                <a:cs typeface="Calibri" panose="020F0502020204030204" pitchFamily="34" charset="0"/>
              </a:rPr>
              <a:t>4 months ~ 22.3 years). </a:t>
            </a:r>
          </a:p>
          <a:p>
            <a:endParaRPr lang="en-US" altLang="ko-K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2700" dirty="0">
                <a:latin typeface="Calibri" panose="020F0502020204030204" pitchFamily="34" charset="0"/>
                <a:cs typeface="Calibri" panose="020F0502020204030204" pitchFamily="34" charset="0"/>
              </a:rPr>
              <a:t>Freedom from reoperation</a:t>
            </a:r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500" dirty="0">
                <a:latin typeface="Calibri" panose="020F0502020204030204" pitchFamily="34" charset="0"/>
                <a:cs typeface="Calibri" panose="020F0502020204030204" pitchFamily="34" charset="0"/>
              </a:rPr>
              <a:t>(at 10yr)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2200" dirty="0">
                <a:latin typeface="Calibri" panose="020F0502020204030204" pitchFamily="34" charset="0"/>
                <a:cs typeface="Calibri" panose="020F0502020204030204" pitchFamily="34" charset="0"/>
              </a:rPr>
              <a:t>BPV group; 93.3±6.4 %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2200" dirty="0">
                <a:latin typeface="Calibri" panose="020F0502020204030204" pitchFamily="34" charset="0"/>
                <a:cs typeface="Calibri" panose="020F0502020204030204" pitchFamily="34" charset="0"/>
              </a:rPr>
              <a:t>TPV group; 88.7±4.4 %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2200" dirty="0">
                <a:latin typeface="Calibri" panose="020F0502020204030204" pitchFamily="34" charset="0"/>
                <a:cs typeface="Calibri" panose="020F0502020204030204" pitchFamily="34" charset="0"/>
              </a:rPr>
              <a:t>No statistical significance (</a:t>
            </a:r>
            <a:r>
              <a:rPr lang="en-US" altLang="ko-KR" sz="2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altLang="ko-KR" sz="2200" dirty="0">
                <a:latin typeface="Calibri" panose="020F0502020204030204" pitchFamily="34" charset="0"/>
                <a:cs typeface="Calibri" panose="020F0502020204030204" pitchFamily="34" charset="0"/>
              </a:rPr>
              <a:t>=0.84)</a:t>
            </a:r>
          </a:p>
          <a:p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723631"/>
              </p:ext>
            </p:extLst>
          </p:nvPr>
        </p:nvGraphicFramePr>
        <p:xfrm>
          <a:off x="4283968" y="1340768"/>
          <a:ext cx="4752529" cy="4752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2198"/>
                <a:gridCol w="1188133"/>
                <a:gridCol w="1188132"/>
                <a:gridCol w="594066"/>
              </a:tblGrid>
              <a:tr h="190608">
                <a:tc>
                  <a:txBody>
                    <a:bodyPr/>
                    <a:lstStyle/>
                    <a:p>
                      <a:pPr algn="ctr" latinLnBrk="1"/>
                      <a:endParaRPr lang="ko-KR" altLang="en-US" sz="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Tricuspid PV</a:t>
                      </a:r>
                    </a:p>
                    <a:p>
                      <a:pPr algn="ctr" latinLnBrk="1"/>
                      <a:r>
                        <a:rPr lang="en-US" altLang="ko-KR" sz="10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(n=60)</a:t>
                      </a:r>
                      <a:endParaRPr lang="ko-KR" altLang="en-US" sz="10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Bicuspid PV</a:t>
                      </a:r>
                    </a:p>
                    <a:p>
                      <a:pPr algn="ctr" latinLnBrk="1"/>
                      <a:r>
                        <a:rPr lang="en-US" altLang="ko-KR" sz="10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(n=15)</a:t>
                      </a:r>
                      <a:endParaRPr lang="ko-KR" altLang="en-US" sz="10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US" altLang="ko-KR" sz="10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value</a:t>
                      </a:r>
                      <a:endParaRPr lang="ko-KR" altLang="en-US" sz="10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Variable</a:t>
                      </a:r>
                      <a:endParaRPr lang="ko-KR" altLang="en-US" sz="10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  <a:tr h="327250"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0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Preoperative variables</a:t>
                      </a:r>
                      <a:endParaRPr lang="ko-KR" altLang="en-US" sz="10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7250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Age(days, range)</a:t>
                      </a:r>
                      <a:endParaRPr lang="ko-KR" altLang="en-US" sz="1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12 (8-17)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12 (7-20)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0.682</a:t>
                      </a:r>
                      <a:endParaRPr lang="ko-KR" sz="95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21182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Birth weight (kg, </a:t>
                      </a:r>
                      <a:r>
                        <a:rPr lang="en-US" altLang="ko-KR" sz="10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mean±SD</a:t>
                      </a: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ko-KR" alt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3.27±0.74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3.22±0.60 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0.786</a:t>
                      </a:r>
                      <a:endParaRPr lang="ko-KR" sz="95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7250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Sex (male) (n, %)</a:t>
                      </a:r>
                      <a:endParaRPr lang="ko-KR" alt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31 (51.7)</a:t>
                      </a:r>
                      <a:endParaRPr lang="ko-KR" sz="95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8 (53.3)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굴림"/>
                          <a:cs typeface="Calibri" panose="020F0502020204030204" pitchFamily="34" charset="0"/>
                        </a:rPr>
                        <a:t>0.871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7250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VSD</a:t>
                      </a:r>
                      <a:endParaRPr lang="ko-KR" alt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36 (60.0)</a:t>
                      </a:r>
                      <a:endParaRPr lang="ko-KR" sz="95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9 (60.0)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굴림"/>
                          <a:cs typeface="Calibri" panose="020F0502020204030204" pitchFamily="34" charset="0"/>
                        </a:rPr>
                        <a:t>1.000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7250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lang="en-US" altLang="ko-KR" sz="10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Taussig</a:t>
                      </a: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-Bing anomaly</a:t>
                      </a:r>
                      <a:endParaRPr lang="ko-KR" alt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10 (16.7)</a:t>
                      </a:r>
                      <a:endParaRPr lang="ko-KR" sz="95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3 (20.0)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굴림"/>
                          <a:cs typeface="Calibri" panose="020F0502020204030204" pitchFamily="34" charset="0"/>
                        </a:rPr>
                        <a:t>0.994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7250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Arch obstruction</a:t>
                      </a:r>
                      <a:endParaRPr lang="ko-KR" alt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0 (0.0)</a:t>
                      </a:r>
                      <a:endParaRPr lang="ko-KR" sz="95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0 (0.0)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굴림"/>
                          <a:cs typeface="Calibri" panose="020F0502020204030204" pitchFamily="34" charset="0"/>
                        </a:rPr>
                        <a:t>-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7250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Operative variables</a:t>
                      </a:r>
                      <a:endParaRPr lang="ko-KR" altLang="en-US" sz="10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21182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CPB time(min) (median, IQR)</a:t>
                      </a:r>
                      <a:endParaRPr lang="ko-KR" alt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161 (137-196)</a:t>
                      </a:r>
                      <a:endParaRPr lang="ko-KR" sz="95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197 (167-230)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0.063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21182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ACC time(min) (median, IQR)</a:t>
                      </a:r>
                      <a:endParaRPr lang="ko-KR" alt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95 (81-115)</a:t>
                      </a:r>
                      <a:endParaRPr lang="ko-KR" sz="95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121 (91-157)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0.009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21182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Hospital days</a:t>
                      </a:r>
                      <a:r>
                        <a:rPr lang="en-US" altLang="ko-KR" sz="10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(median, IQR)</a:t>
                      </a:r>
                      <a:endParaRPr lang="ko-KR" alt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10 (9-15)</a:t>
                      </a:r>
                      <a:endParaRPr lang="ko-KR" sz="95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13 (9-19)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0.240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7250"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Late mortality</a:t>
                      </a:r>
                      <a:endParaRPr lang="ko-KR" alt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1 (1.67)</a:t>
                      </a:r>
                      <a:endParaRPr lang="ko-KR" sz="95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 latinLnBrk="1">
                        <a:spcAft>
                          <a:spcPts val="0"/>
                        </a:spcAft>
                      </a:pPr>
                      <a:r>
                        <a:rPr lang="en-US" sz="95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/>
                          <a:cs typeface="Calibri" panose="020F0502020204030204" pitchFamily="34" charset="0"/>
                        </a:rPr>
                        <a:t>0 (0.0)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굴림"/>
                          <a:cs typeface="Calibri" panose="020F0502020204030204" pitchFamily="34" charset="0"/>
                        </a:rPr>
                        <a:t>0.611</a:t>
                      </a:r>
                      <a:endParaRPr lang="ko-KR" sz="950" dirty="0">
                        <a:effectLst/>
                        <a:latin typeface="Calibri" panose="020F0502020204030204" pitchFamily="34" charset="0"/>
                        <a:ea typeface="맑은 고딕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55976" y="616530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*PV; pulmonary valve, VSD; ventricular septal defect,  CPB; cardiopulmonary bypass time, </a:t>
            </a:r>
            <a:r>
              <a:rPr lang="en-US" altLang="ko-KR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 ACC; aortic cross clamp time</a:t>
            </a:r>
            <a:endParaRPr lang="ko-KR" altLang="en-US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5400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ko-KR" sz="2300" dirty="0">
                <a:latin typeface="Calibri" panose="020F0502020204030204" pitchFamily="34" charset="0"/>
                <a:cs typeface="Calibri" panose="020F0502020204030204" pitchFamily="34" charset="0"/>
              </a:rPr>
              <a:t>Indexed dimension (z-score) of </a:t>
            </a:r>
            <a:r>
              <a:rPr lang="en-US" altLang="ko-K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neoaortic</a:t>
            </a:r>
            <a:r>
              <a:rPr lang="en-US" altLang="ko-KR" sz="2300" dirty="0">
                <a:latin typeface="Calibri" panose="020F0502020204030204" pitchFamily="34" charset="0"/>
                <a:cs typeface="Calibri" panose="020F0502020204030204" pitchFamily="34" charset="0"/>
              </a:rPr>
              <a:t> annulus was not increased in both groups (</a:t>
            </a:r>
            <a:r>
              <a:rPr lang="en-US" altLang="ko-KR" sz="23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altLang="ko-KR" sz="2300" dirty="0">
                <a:latin typeface="Calibri" panose="020F0502020204030204" pitchFamily="34" charset="0"/>
                <a:cs typeface="Calibri" panose="020F0502020204030204" pitchFamily="34" charset="0"/>
              </a:rPr>
              <a:t>=0.57) (Figure A), although there was a little increasing tendency in z-score of </a:t>
            </a:r>
            <a:r>
              <a:rPr lang="en-US" altLang="ko-K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neoaortic</a:t>
            </a:r>
            <a:r>
              <a:rPr lang="en-US" altLang="ko-KR" sz="2300" dirty="0">
                <a:latin typeface="Calibri" panose="020F0502020204030204" pitchFamily="34" charset="0"/>
                <a:cs typeface="Calibri" panose="020F0502020204030204" pitchFamily="34" charset="0"/>
              </a:rPr>
              <a:t> sinus without intergroup difference (</a:t>
            </a:r>
            <a:r>
              <a:rPr lang="en-US" altLang="ko-KR" sz="23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altLang="ko-KR" sz="2300" dirty="0">
                <a:latin typeface="Calibri" panose="020F0502020204030204" pitchFamily="34" charset="0"/>
                <a:cs typeface="Calibri" panose="020F0502020204030204" pitchFamily="34" charset="0"/>
              </a:rPr>
              <a:t>=0.69) (Figure 1B).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300" dirty="0">
                <a:latin typeface="Calibri" panose="020F0502020204030204" pitchFamily="34" charset="0"/>
                <a:cs typeface="Calibri" panose="020F0502020204030204" pitchFamily="34" charset="0"/>
              </a:rPr>
              <a:t>Deterioration in </a:t>
            </a:r>
            <a:r>
              <a:rPr lang="en-US" altLang="ko-KR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neoaortic</a:t>
            </a:r>
            <a:r>
              <a:rPr lang="en-US" altLang="ko-KR" sz="2300" dirty="0">
                <a:latin typeface="Calibri" panose="020F0502020204030204" pitchFamily="34" charset="0"/>
                <a:cs typeface="Calibri" panose="020F0502020204030204" pitchFamily="34" charset="0"/>
              </a:rPr>
              <a:t> valve function was more prominent in bicuspid group (common odds ratio; 1.40 in bicuspid group [</a:t>
            </a:r>
            <a:r>
              <a:rPr lang="en-US" altLang="ko-KR" sz="23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altLang="ko-KR" sz="2300" dirty="0">
                <a:latin typeface="Calibri" panose="020F0502020204030204" pitchFamily="34" charset="0"/>
                <a:cs typeface="Calibri" panose="020F0502020204030204" pitchFamily="34" charset="0"/>
              </a:rPr>
              <a:t>&lt;0.01], and 1.12 in tricuspid group [</a:t>
            </a:r>
            <a:r>
              <a:rPr lang="en-US" altLang="ko-KR" sz="23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altLang="ko-KR" sz="2300" dirty="0">
                <a:latin typeface="Calibri" panose="020F0502020204030204" pitchFamily="34" charset="0"/>
                <a:cs typeface="Calibri" panose="020F0502020204030204" pitchFamily="34" charset="0"/>
              </a:rPr>
              <a:t>=0.03], </a:t>
            </a:r>
            <a:r>
              <a:rPr lang="en-US" altLang="ko-KR" sz="23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altLang="ko-KR" sz="2300" dirty="0">
                <a:latin typeface="Calibri" panose="020F0502020204030204" pitchFamily="34" charset="0"/>
                <a:cs typeface="Calibri" panose="020F0502020204030204" pitchFamily="34" charset="0"/>
              </a:rPr>
              <a:t>=0.03) (Figure 1C).</a:t>
            </a:r>
            <a:endParaRPr lang="ko-KR" altLang="ko-KR" sz="2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3924" y="4293096"/>
            <a:ext cx="9032197" cy="2002831"/>
            <a:chOff x="35496" y="1408895"/>
            <a:chExt cx="9032197" cy="2002831"/>
          </a:xfrm>
        </p:grpSpPr>
        <p:grpSp>
          <p:nvGrpSpPr>
            <p:cNvPr id="7" name="그룹 6"/>
            <p:cNvGrpSpPr/>
            <p:nvPr/>
          </p:nvGrpSpPr>
          <p:grpSpPr>
            <a:xfrm>
              <a:off x="35496" y="1420170"/>
              <a:ext cx="2952328" cy="1991556"/>
              <a:chOff x="1115616" y="195486"/>
              <a:chExt cx="3240360" cy="2361618"/>
            </a:xfrm>
          </p:grpSpPr>
          <p:pic>
            <p:nvPicPr>
              <p:cNvPr id="14" name="그림 13"/>
              <p:cNvPicPr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15616" y="195486"/>
                <a:ext cx="3240360" cy="2361618"/>
              </a:xfrm>
              <a:prstGeom prst="rect">
                <a:avLst/>
              </a:prstGeom>
              <a:ln>
                <a:solidFill>
                  <a:sysClr val="windowText" lastClr="000000"/>
                </a:solidFill>
              </a:ln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1115616" y="2239820"/>
                <a:ext cx="2880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b="1" dirty="0" smtClean="0"/>
                  <a:t>A</a:t>
                </a:r>
                <a:endParaRPr lang="ko-KR" altLang="en-US" b="1" dirty="0"/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3059833" y="1420170"/>
              <a:ext cx="2984182" cy="1991556"/>
              <a:chOff x="1103026" y="2588590"/>
              <a:chExt cx="3252950" cy="2348602"/>
            </a:xfrm>
          </p:grpSpPr>
          <p:pic>
            <p:nvPicPr>
              <p:cNvPr id="12" name="그림 1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03026" y="2588590"/>
                <a:ext cx="3252950" cy="2348602"/>
              </a:xfrm>
              <a:prstGeom prst="rect">
                <a:avLst/>
              </a:prstGeom>
              <a:ln>
                <a:solidFill>
                  <a:sysClr val="windowText" lastClr="000000"/>
                </a:solidFill>
              </a:ln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129494" y="4629415"/>
                <a:ext cx="2880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b="1" dirty="0" smtClean="0"/>
                  <a:t>B</a:t>
                </a:r>
                <a:endParaRPr lang="ko-KR" altLang="en-US" b="1" dirty="0"/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6084168" y="1408895"/>
              <a:ext cx="2983525" cy="2002831"/>
              <a:chOff x="4644008" y="2575574"/>
              <a:chExt cx="3719702" cy="2361618"/>
            </a:xfrm>
          </p:grpSpPr>
          <p:pic>
            <p:nvPicPr>
              <p:cNvPr id="10" name="그림 9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4008" y="2575574"/>
                <a:ext cx="3719702" cy="2361618"/>
              </a:xfrm>
              <a:prstGeom prst="rect">
                <a:avLst/>
              </a:prstGeom>
              <a:noFill/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4644008" y="4614636"/>
                <a:ext cx="2880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b="1" dirty="0"/>
                  <a:t>C</a:t>
                </a:r>
                <a:endParaRPr lang="ko-KR" alt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9575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ko-KR" sz="2500" dirty="0">
                <a:latin typeface="Calibri" panose="020F0502020204030204" pitchFamily="34" charset="0"/>
                <a:cs typeface="Calibri" panose="020F0502020204030204" pitchFamily="34" charset="0"/>
              </a:rPr>
              <a:t>Arterial switch operation could be a safe option in selected patients with TGA associated with BPV without increasing the risk of reoperation. </a:t>
            </a:r>
          </a:p>
          <a:p>
            <a:endParaRPr lang="en-US" altLang="ko-KR"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Neoaortic</a:t>
            </a:r>
            <a:r>
              <a:rPr lang="en-US" altLang="ko-KR" sz="2500" dirty="0">
                <a:latin typeface="Calibri" panose="020F0502020204030204" pitchFamily="34" charset="0"/>
                <a:cs typeface="Calibri" panose="020F0502020204030204" pitchFamily="34" charset="0"/>
              </a:rPr>
              <a:t> root dilatation was similar in both groups, although deterioration of aortic valve function was more prominent in bicuspid group, which suggests that the </a:t>
            </a:r>
            <a:r>
              <a:rPr lang="en-US" altLang="ko-KR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neoaortic</a:t>
            </a:r>
            <a:r>
              <a:rPr lang="en-US" altLang="ko-KR" sz="2500" dirty="0">
                <a:latin typeface="Calibri" panose="020F0502020204030204" pitchFamily="34" charset="0"/>
                <a:cs typeface="Calibri" panose="020F0502020204030204" pitchFamily="34" charset="0"/>
              </a:rPr>
              <a:t> valve function would be deteriorated mainly by valve itself not root pathology.</a:t>
            </a:r>
            <a:endParaRPr lang="ko-KR" altLang="ko-KR"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645</Words>
  <Application>Microsoft Office PowerPoint</Application>
  <PresentationFormat>화면 슬라이드 쇼(4:3)</PresentationFormat>
  <Paragraphs>100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The impact of bicuspid pulmonary valve in aortic position after arterial switch for transposition of the great arteries on neoaortic root and neoaortic valve function; Propensity score matched analysis</vt:lpstr>
      <vt:lpstr>Purpose</vt:lpstr>
      <vt:lpstr>Methods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Windows 사용자</cp:lastModifiedBy>
  <cp:revision>8</cp:revision>
  <dcterms:created xsi:type="dcterms:W3CDTF">2017-07-25T23:31:23Z</dcterms:created>
  <dcterms:modified xsi:type="dcterms:W3CDTF">2020-09-06T22:23:52Z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