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3" r:id="rId4"/>
    <p:sldId id="258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AC563-7E64-4F11-AAF1-70D738860D55}" type="datetimeFigureOut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1EF09-B665-47F2-8799-DB7AB8643A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522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1EF09-B665-47F2-8799-DB7AB8643AD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75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Surgical outcome of plication for diaphragmatic eventration in infants after congenital heart surgery</a:t>
            </a:r>
            <a:r>
              <a:rPr lang="ko-KR" altLang="en-US" sz="2400" dirty="0"/>
              <a:t> 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3816424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altLang="ko-KR" sz="2400" b="1" dirty="0"/>
              <a:t>Plication</a:t>
            </a:r>
            <a:r>
              <a:rPr lang="en-US" altLang="ko-KR" sz="2400" dirty="0"/>
              <a:t>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sz="2400" dirty="0"/>
              <a:t>   - An effective treatment for diaphragm paralysis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sz="2400" dirty="0"/>
              <a:t>   - Congenital heart surgery as follows</a:t>
            </a:r>
          </a:p>
          <a:p>
            <a:pPr marL="720725" indent="-185738">
              <a:lnSpc>
                <a:spcPct val="160000"/>
              </a:lnSpc>
              <a:buNone/>
            </a:pPr>
            <a:r>
              <a:rPr lang="en-US" altLang="ko-KR" sz="2000" dirty="0"/>
              <a:t>(weaning failure from ventilator, respiratory distress, lung infection)</a:t>
            </a:r>
          </a:p>
          <a:p>
            <a:pPr marL="720725" indent="-185738">
              <a:lnSpc>
                <a:spcPct val="160000"/>
              </a:lnSpc>
              <a:buNone/>
            </a:pPr>
            <a:endParaRPr lang="en-US" altLang="ko-KR" sz="2000" dirty="0"/>
          </a:p>
          <a:p>
            <a:pPr marL="989013" indent="-185738">
              <a:lnSpc>
                <a:spcPct val="160000"/>
              </a:lnSpc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772816"/>
            <a:ext cx="8784976" cy="3816424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altLang="ko-KR" sz="2400" b="1" dirty="0" err="1"/>
              <a:t>Indentify</a:t>
            </a:r>
            <a:r>
              <a:rPr lang="en-US" altLang="ko-KR" sz="2400" b="1" dirty="0"/>
              <a:t> effect of plication </a:t>
            </a:r>
          </a:p>
          <a:p>
            <a:pPr marL="803275" indent="-803275">
              <a:lnSpc>
                <a:spcPct val="150000"/>
              </a:lnSpc>
              <a:buNone/>
            </a:pPr>
            <a:r>
              <a:rPr lang="en-US" altLang="ko-KR" sz="2400" dirty="0"/>
              <a:t>     - Short term and long term </a:t>
            </a:r>
          </a:p>
          <a:p>
            <a:pPr marL="803275" indent="-803275">
              <a:lnSpc>
                <a:spcPct val="150000"/>
              </a:lnSpc>
              <a:buNone/>
            </a:pPr>
            <a:r>
              <a:rPr lang="en-US" altLang="ko-KR" sz="2400" dirty="0"/>
              <a:t>     - For diaphragm paralysis after congenital heart surgery</a:t>
            </a:r>
            <a:endParaRPr lang="ko-KR" altLang="en-US" sz="24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BED0BB6-22AD-425F-B5AF-4D6629DD90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717" y="3681028"/>
            <a:ext cx="5076565" cy="21641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E9B04D-1FC0-4143-BB6D-C97B5D3BA794}"/>
              </a:ext>
            </a:extLst>
          </p:cNvPr>
          <p:cNvSpPr txBox="1"/>
          <p:nvPr/>
        </p:nvSpPr>
        <p:spPr>
          <a:xfrm>
            <a:off x="2033717" y="6012394"/>
            <a:ext cx="5817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a. Thoracotomy – pleating technique</a:t>
            </a:r>
          </a:p>
          <a:p>
            <a:r>
              <a:rPr lang="en-US" altLang="ko-KR" dirty="0"/>
              <a:t>b. VATS – invaginating technique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0810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4968552" cy="3096344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cs typeface="Times New Roman" panose="02020603050405020304" pitchFamily="18" charset="0"/>
              </a:rPr>
              <a:t>From March 2007 to May 2019</a:t>
            </a:r>
          </a:p>
          <a:p>
            <a:r>
              <a:rPr lang="en-US" altLang="ko-KR" sz="2000" dirty="0">
                <a:cs typeface="Times New Roman" panose="02020603050405020304" pitchFamily="18" charset="0"/>
              </a:rPr>
              <a:t>14 patients </a:t>
            </a:r>
          </a:p>
          <a:p>
            <a:pPr marL="0" indent="0">
              <a:buNone/>
            </a:pPr>
            <a:r>
              <a:rPr lang="en-US" altLang="ko-KR" sz="2000" dirty="0">
                <a:cs typeface="Times New Roman" panose="02020603050405020304" pitchFamily="18" charset="0"/>
              </a:rPr>
              <a:t>    (</a:t>
            </a:r>
            <a:r>
              <a:rPr lang="en-US" altLang="ko-KR" sz="1800" dirty="0">
                <a:cs typeface="Times New Roman" panose="02020603050405020304" pitchFamily="18" charset="0"/>
              </a:rPr>
              <a:t>phrenic nerve palsy after congenital    </a:t>
            </a:r>
          </a:p>
          <a:p>
            <a:pPr marL="0" indent="0">
              <a:buNone/>
            </a:pPr>
            <a:r>
              <a:rPr lang="en-US" altLang="ko-KR" sz="1800" dirty="0">
                <a:cs typeface="Times New Roman" panose="02020603050405020304" pitchFamily="18" charset="0"/>
              </a:rPr>
              <a:t>    cardiac surgery) </a:t>
            </a:r>
          </a:p>
          <a:p>
            <a:r>
              <a:rPr lang="en-US" altLang="ko-KR" sz="2000" dirty="0" err="1">
                <a:cs typeface="Times New Roman" panose="02020603050405020304" pitchFamily="18" charset="0"/>
              </a:rPr>
              <a:t>Eventration</a:t>
            </a:r>
            <a:r>
              <a:rPr lang="en-US" altLang="ko-KR" sz="2000" dirty="0">
                <a:cs typeface="Times New Roman" panose="02020603050405020304" pitchFamily="18" charset="0"/>
              </a:rPr>
              <a:t> level calculated as a percentage by using the B/A ratio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1CCDF47-8EB5-4DF6-8AE7-4D6186CB63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008" y="1268760"/>
            <a:ext cx="3793992" cy="3793992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A3008709-EBE4-4140-9515-37965DE01D1D}"/>
              </a:ext>
            </a:extLst>
          </p:cNvPr>
          <p:cNvSpPr txBox="1">
            <a:spLocks/>
          </p:cNvSpPr>
          <p:nvPr/>
        </p:nvSpPr>
        <p:spPr>
          <a:xfrm>
            <a:off x="232193" y="4509119"/>
            <a:ext cx="8879421" cy="1944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2400" dirty="0"/>
          </a:p>
          <a:p>
            <a:pPr marL="0" indent="0">
              <a:buNone/>
            </a:pPr>
            <a:r>
              <a:rPr lang="en-US" altLang="ko-K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 </a:t>
            </a:r>
            <a:r>
              <a:rPr lang="en-US" altLang="ko-K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fomula</a:t>
            </a:r>
            <a:endParaRPr lang="en-US" altLang="ko-K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2400" dirty="0"/>
              <a:t>   : </a:t>
            </a:r>
            <a:r>
              <a:rPr lang="en-US" altLang="ko-KR" sz="240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100 − (100 </a:t>
            </a:r>
            <a:r>
              <a:rPr lang="en-US" altLang="ko-KR" sz="24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ko-KR" sz="240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 </a:t>
            </a:r>
            <a:r>
              <a:rPr lang="en-US" altLang="ko-KR" sz="2400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B</a:t>
            </a:r>
            <a:r>
              <a:rPr lang="en-US" altLang="ko-KR" sz="240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en-US" altLang="ko-KR" sz="2400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A</a:t>
            </a:r>
            <a:r>
              <a:rPr lang="en-US" altLang="ko-KR" sz="240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900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            A:</a:t>
            </a:r>
            <a:r>
              <a:rPr lang="en-US" altLang="ko-KR" sz="190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 from the peaks of the normal hemidiaphragm to apex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900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           B:</a:t>
            </a:r>
            <a:r>
              <a:rPr lang="en-US" altLang="ko-KR" sz="190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 from the peaks of the </a:t>
            </a:r>
            <a:r>
              <a:rPr lang="en-US" altLang="ko-KR" sz="1900" dirty="0" err="1">
                <a:latin typeface="Times New Roman" panose="02020603050405020304" pitchFamily="18" charset="0"/>
                <a:ea typeface="맑은 고딕" panose="020B0503020000020004" pitchFamily="50" charset="-127"/>
              </a:rPr>
              <a:t>eventrated</a:t>
            </a:r>
            <a:r>
              <a:rPr lang="en-US" altLang="ko-KR" sz="190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 hemidiaphragm to apex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ko-KR" sz="1800" dirty="0">
              <a:latin typeface="Times New Roman" panose="02020603050405020304" pitchFamily="18" charset="0"/>
              <a:ea typeface="맑은 고딕" panose="020B0503020000020004" pitchFamily="50" charset="-127"/>
            </a:endParaRP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 altLang="ko-KR" sz="1800" i="1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Ozkan</a:t>
            </a:r>
            <a:r>
              <a:rPr lang="en-US" altLang="ko-KR" sz="1800" i="1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S, </a:t>
            </a:r>
            <a:r>
              <a:rPr lang="en-US" altLang="ko-KR" sz="1800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et</a:t>
            </a:r>
            <a:r>
              <a:rPr lang="ko-KR" altLang="en-US" sz="1800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 </a:t>
            </a:r>
            <a:r>
              <a:rPr lang="en-US" altLang="ko-KR" sz="1800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al.</a:t>
            </a:r>
            <a:r>
              <a:rPr lang="en-US" altLang="ko-KR" sz="1800" i="1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Is surgical plication necessary in diaphragm eventration? 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 altLang="ko-K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Asian J Surg. </a:t>
            </a:r>
            <a:r>
              <a:rPr lang="en-US" altLang="ko-KR" sz="1800" i="1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2016;39:59-65.</a:t>
            </a:r>
            <a:endParaRPr lang="en-US" altLang="ko-KR" i="1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 </a:t>
            </a:r>
            <a:r>
              <a:rPr lang="en-US" altLang="ko-KR" sz="2400" dirty="0"/>
              <a:t>(Short-term)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4048" y="1484783"/>
            <a:ext cx="4023494" cy="5156903"/>
          </a:xfrm>
        </p:spPr>
        <p:txBody>
          <a:bodyPr>
            <a:normAutofit/>
          </a:bodyPr>
          <a:lstStyle/>
          <a:p>
            <a:pPr marL="360363" indent="-360363"/>
            <a:r>
              <a:rPr lang="en-US" altLang="ko-KR" sz="2000" dirty="0"/>
              <a:t>Reoperation due to plication failure (e.g.</a:t>
            </a:r>
            <a:r>
              <a:rPr lang="ko-KR" altLang="en-US" sz="2000" dirty="0"/>
              <a:t> </a:t>
            </a:r>
            <a:r>
              <a:rPr lang="en-US" altLang="ko-KR" sz="2000" dirty="0"/>
              <a:t>stitch</a:t>
            </a:r>
            <a:r>
              <a:rPr lang="ko-KR" altLang="en-US" sz="2000" dirty="0"/>
              <a:t> </a:t>
            </a:r>
            <a:r>
              <a:rPr lang="en-US" altLang="ko-KR" sz="2000" dirty="0"/>
              <a:t>rupture) </a:t>
            </a:r>
          </a:p>
          <a:p>
            <a:pPr marL="360363" indent="-360363">
              <a:buNone/>
            </a:pPr>
            <a:r>
              <a:rPr lang="en-US" altLang="ko-KR" sz="2000" dirty="0"/>
              <a:t>    : 2 patients </a:t>
            </a:r>
            <a:r>
              <a:rPr lang="en-US" altLang="ko-KR" sz="1600" dirty="0"/>
              <a:t>(e.g.</a:t>
            </a:r>
            <a:r>
              <a:rPr lang="ko-KR" altLang="en-US" sz="1600" dirty="0"/>
              <a:t> </a:t>
            </a:r>
            <a:r>
              <a:rPr lang="en-US" altLang="ko-KR" sz="1600" dirty="0"/>
              <a:t>stitch</a:t>
            </a:r>
            <a:r>
              <a:rPr lang="ko-KR" altLang="en-US" sz="1600" dirty="0"/>
              <a:t> </a:t>
            </a:r>
            <a:r>
              <a:rPr lang="en-US" altLang="ko-KR" sz="1600" dirty="0"/>
              <a:t>rupture)</a:t>
            </a:r>
            <a:endParaRPr lang="en-US" altLang="ko-KR" sz="2000" dirty="0"/>
          </a:p>
          <a:p>
            <a:pPr marL="360363" indent="-360363">
              <a:buNone/>
            </a:pPr>
            <a:r>
              <a:rPr lang="en-US" altLang="ko-KR" sz="2000" dirty="0"/>
              <a:t> </a:t>
            </a:r>
          </a:p>
          <a:p>
            <a:pPr marL="360363" indent="-360363"/>
            <a:r>
              <a:rPr lang="en-US" altLang="ko-KR" sz="2000" dirty="0"/>
              <a:t>Supported mechanical ventilator care before plication : 6 patients </a:t>
            </a:r>
            <a:r>
              <a:rPr lang="en-US" altLang="ko-KR" sz="1600" dirty="0"/>
              <a:t>    (Duration of postoperative ventilator care: 5.4 ± 5.0days)</a:t>
            </a:r>
          </a:p>
          <a:p>
            <a:pPr marL="360363" indent="-360363">
              <a:buNone/>
            </a:pPr>
            <a:endParaRPr lang="en-US" altLang="ko-KR" sz="1600" dirty="0"/>
          </a:p>
          <a:p>
            <a:pPr marL="360363" indent="-360363"/>
            <a:r>
              <a:rPr lang="en-US" altLang="ko-KR" sz="2000" dirty="0"/>
              <a:t>Mean ventilator care duration  </a:t>
            </a:r>
          </a:p>
          <a:p>
            <a:pPr marL="360363" indent="-360363">
              <a:buNone/>
            </a:pPr>
            <a:r>
              <a:rPr lang="en-US" altLang="ko-KR" sz="2000" dirty="0"/>
              <a:t>   - Before : 5.8 ± 14.1 days </a:t>
            </a:r>
          </a:p>
          <a:p>
            <a:pPr marL="360363" indent="-360363">
              <a:buNone/>
            </a:pPr>
            <a:r>
              <a:rPr lang="en-US" altLang="ko-KR" sz="2000" dirty="0"/>
              <a:t>   - After : 5.4 ± 5.0 days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B5100E44-728D-4254-B610-CDEA00988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356659"/>
              </p:ext>
            </p:extLst>
          </p:nvPr>
        </p:nvGraphicFramePr>
        <p:xfrm>
          <a:off x="210344" y="1484783"/>
          <a:ext cx="4793704" cy="5156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5891">
                  <a:extLst>
                    <a:ext uri="{9D8B030D-6E8A-4147-A177-3AD203B41FA5}">
                      <a16:colId xmlns:a16="http://schemas.microsoft.com/office/drawing/2014/main" val="379145020"/>
                    </a:ext>
                  </a:extLst>
                </a:gridCol>
                <a:gridCol w="1187813">
                  <a:extLst>
                    <a:ext uri="{9D8B030D-6E8A-4147-A177-3AD203B41FA5}">
                      <a16:colId xmlns:a16="http://schemas.microsoft.com/office/drawing/2014/main" val="754420930"/>
                    </a:ext>
                  </a:extLst>
                </a:gridCol>
              </a:tblGrid>
              <a:tr h="429742">
                <a:tc>
                  <a:txBody>
                    <a:bodyPr/>
                    <a:lstStyle/>
                    <a:p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Total (14)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147109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Male: Female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 : 4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460522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Ages (months)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5.1 </a:t>
                      </a:r>
                      <a:r>
                        <a:rPr lang="en-US" altLang="ko-KR" sz="1400" dirty="0"/>
                        <a:t>± 5.5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16227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Laterality (Right. : Left.)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 : 10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067910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Thoracotomy : Thoracoscopy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 : 2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975985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Ventilator care before plication (days)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dirty="0"/>
                        <a:t>5.8 ± 14.1 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448629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Ventilator care after plication (days)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dirty="0"/>
                        <a:t>5.4 ± 5.0 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358944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Operation time (mins)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kern="1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107.9 </a:t>
                      </a:r>
                      <a:r>
                        <a:rPr lang="en-US" altLang="ko-KR" sz="1400" dirty="0"/>
                        <a:t>± 33.4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211624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Hospital stay (days)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dirty="0"/>
                        <a:t>40.2 ± 30.9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028474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Post-operative stay (days)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dirty="0"/>
                        <a:t>22.3 ± 18.9 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394235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b="1" dirty="0"/>
                        <a:t>Reoperation due to plication failure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 (14.3%)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071680"/>
                  </a:ext>
                </a:extLst>
              </a:tr>
              <a:tr h="429742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effectLst/>
                        </a:rPr>
                        <a:t>Follow up duration (months)</a:t>
                      </a:r>
                      <a:endParaRPr lang="ko-KR" sz="1400" b="1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400" dirty="0"/>
                        <a:t>69.0 ± 56.8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11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Results </a:t>
            </a:r>
            <a:r>
              <a:rPr lang="en-US" altLang="ko-KR" sz="2400"/>
              <a:t>(Long-term)</a:t>
            </a:r>
            <a:endParaRPr lang="ko-KR" altLang="en-US" sz="2400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9B9F30E-2F84-4C4A-A2CF-D0FBE13EE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058" y="1124745"/>
            <a:ext cx="6414625" cy="3384375"/>
          </a:xfrm>
        </p:spPr>
      </p:pic>
      <p:sp>
        <p:nvSpPr>
          <p:cNvPr id="3" name="직사각형 2"/>
          <p:cNvSpPr/>
          <p:nvPr/>
        </p:nvSpPr>
        <p:spPr>
          <a:xfrm>
            <a:off x="678743" y="4509120"/>
            <a:ext cx="82192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Mean follow-up duration :  69.0 ± 56.8 months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Mean </a:t>
            </a:r>
            <a:r>
              <a:rPr lang="en-US" altLang="ko-KR" dirty="0" err="1"/>
              <a:t>eventration</a:t>
            </a:r>
            <a:r>
              <a:rPr lang="en-US" altLang="ko-KR" dirty="0"/>
              <a:t> rate </a:t>
            </a:r>
          </a:p>
          <a:p>
            <a:r>
              <a:rPr lang="en-US" altLang="ko-KR" dirty="0"/>
              <a:t>     - before operation : 23.6 ± 8.0%, </a:t>
            </a:r>
          </a:p>
          <a:p>
            <a:r>
              <a:rPr lang="en-US" altLang="ko-KR" dirty="0"/>
              <a:t>     - first postoperative month : 5.1% ± 8.7%, </a:t>
            </a:r>
          </a:p>
          <a:p>
            <a:r>
              <a:rPr lang="en-US" altLang="ko-KR" dirty="0"/>
              <a:t>     - 12th postoperative month : 3.9% ± 5.7%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Degree of diaphragm elevation : maintained well (1yr-5yrs)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No recurrence of diaphragmatic </a:t>
            </a:r>
            <a:r>
              <a:rPr lang="en-US" altLang="ko-KR" dirty="0" err="1"/>
              <a:t>eventration</a:t>
            </a:r>
            <a:r>
              <a:rPr lang="en-US" altLang="ko-KR" dirty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4305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2592288"/>
          </a:xfrm>
        </p:spPr>
        <p:txBody>
          <a:bodyPr/>
          <a:lstStyle/>
          <a:p>
            <a:r>
              <a:rPr lang="en-US" altLang="ko-KR" sz="2400" b="1" dirty="0"/>
              <a:t>Plication</a:t>
            </a:r>
          </a:p>
          <a:p>
            <a:pPr marL="0" indent="0">
              <a:buNone/>
            </a:pPr>
            <a:r>
              <a:rPr lang="en-US" altLang="ko-KR" sz="2400" dirty="0"/>
              <a:t>  - effective treatment option </a:t>
            </a:r>
          </a:p>
          <a:p>
            <a:pPr marL="0" indent="0">
              <a:buNone/>
            </a:pPr>
            <a:r>
              <a:rPr lang="en-US" altLang="ko-KR" sz="2400" dirty="0"/>
              <a:t>     </a:t>
            </a:r>
            <a:r>
              <a:rPr lang="en-US" altLang="ko-KR" sz="2000" dirty="0"/>
              <a:t>for diaphragm paralysis after congenital heart surgery</a:t>
            </a:r>
          </a:p>
          <a:p>
            <a:endParaRPr lang="en-US" altLang="ko-KR" sz="2000" dirty="0"/>
          </a:p>
          <a:p>
            <a:pPr marL="0" indent="0">
              <a:buNone/>
            </a:pPr>
            <a:r>
              <a:rPr lang="en-US" altLang="ko-KR" sz="2400" dirty="0"/>
              <a:t> - helpful in the growth of thoracic cages and lung volume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449</Words>
  <Application>Microsoft Office PowerPoint</Application>
  <PresentationFormat>화면 슬라이드 쇼(4:3)</PresentationFormat>
  <Paragraphs>77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Times New Roman</vt:lpstr>
      <vt:lpstr>Office 테마</vt:lpstr>
      <vt:lpstr>Surgical outcome of plication for diaphragmatic eventration in infants after congenital heart surgery </vt:lpstr>
      <vt:lpstr>Introduction</vt:lpstr>
      <vt:lpstr>Introduction</vt:lpstr>
      <vt:lpstr>Methods</vt:lpstr>
      <vt:lpstr>Results (Short-term)</vt:lpstr>
      <vt:lpstr>Results (Long-term)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진선 장</cp:lastModifiedBy>
  <cp:revision>30</cp:revision>
  <dcterms:created xsi:type="dcterms:W3CDTF">2017-07-25T23:31:23Z</dcterms:created>
  <dcterms:modified xsi:type="dcterms:W3CDTF">2020-09-05T07:04:08Z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