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5" r:id="rId5"/>
    <p:sldId id="263" r:id="rId6"/>
    <p:sldId id="274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25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076" autoAdjust="0"/>
    <p:restoredTop sz="94660"/>
  </p:normalViewPr>
  <p:slideViewPr>
    <p:cSldViewPr showGuides="1">
      <p:cViewPr varScale="1">
        <p:scale>
          <a:sx n="109" d="100"/>
          <a:sy n="109" d="100"/>
        </p:scale>
        <p:origin x="2166" y="102"/>
      </p:cViewPr>
      <p:guideLst>
        <p:guide orient="horz" pos="1026"/>
        <p:guide pos="2880"/>
        <p:guide orient="horz" pos="125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6A2-4045-AEA5-48CCCE31F9A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6A2-4045-AEA5-48CCCE31F9AC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6A2-4045-AEA5-48CCCE31F9AC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6A2-4045-AEA5-48CCCE31F9AC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800A9882-9949-4AB2-B3EA-F2736B97C799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6A2-4045-AEA5-48CCCE31F9AC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E56D647A-D9AA-4F85-90C6-297A9AB2AB6D}" type="VALUE">
                      <a:rPr lang="en-US" altLang="ko-KR"/>
                      <a:pPr/>
                      <a:t>[값]</a:t>
                    </a:fld>
                    <a:r>
                      <a:rPr lang="en-US" altLang="ko-KR" sz="800" b="0" i="0" u="none" strike="noStrike" kern="1200" baseline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06A2-4045-AEA5-48CCCE31F9AC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D58C17CA-1BF3-4D46-A275-F71989444621}" type="VALUE">
                      <a:rPr lang="en-US" altLang="ko-KR"/>
                      <a:pPr/>
                      <a:t>[값]</a:t>
                    </a:fld>
                    <a:r>
                      <a:rPr lang="en-US" altLang="ko-KR" sz="800" b="0" i="0" u="none" strike="noStrike" kern="1200" baseline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06A2-4045-AEA5-48CCCE31F9AC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EF6B497C-0789-4E0B-94F9-B980C75E7C74}" type="VALUE">
                      <a:rPr lang="en-US" altLang="ko-KR"/>
                      <a:pPr/>
                      <a:t>[값]</a:t>
                    </a:fld>
                    <a:r>
                      <a:rPr lang="en-US" altLang="ko-KR" sz="800" b="0" i="0" u="none" strike="noStrike" kern="1200" baseline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6A2-4045-AEA5-48CCCE31F9AC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9CF532AD-59DE-4FDC-A3CF-FD1BCDC21391}" type="VALUE">
                      <a:rPr lang="en-US" altLang="ko-KR"/>
                      <a:pPr/>
                      <a:t>[값]</a:t>
                    </a:fld>
                    <a:r>
                      <a:rPr lang="en-US" altLang="ko-KR" sz="800" b="0" i="0" u="none" strike="noStrike" kern="1200" baseline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6A2-4045-AEA5-48CCCE31F9AC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fld id="{6B0DB520-BE0E-47E4-9AED-C1C77A1BAC60}" type="VALUE">
                      <a:rPr lang="en-US" altLang="ko-KR"/>
                      <a:pPr/>
                      <a:t>[값]</a:t>
                    </a:fld>
                    <a:r>
                      <a:rPr lang="en-US" altLang="ko-KR" sz="800" b="0" i="0" u="none" strike="noStrike" kern="1200" baseline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06A2-4045-AEA5-48CCCE31F9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Sheet2!$C$22:$H$22</c:f>
              <c:numCache>
                <c:formatCode>General</c:formatCode>
                <c:ptCount val="6"/>
                <c:pt idx="0">
                  <c:v>5.9</c:v>
                </c:pt>
                <c:pt idx="1">
                  <c:v>0</c:v>
                </c:pt>
                <c:pt idx="2">
                  <c:v>0</c:v>
                </c:pt>
                <c:pt idx="3">
                  <c:v>7.4</c:v>
                </c:pt>
                <c:pt idx="4">
                  <c:v>55.6</c:v>
                </c:pt>
                <c:pt idx="5">
                  <c:v>15.4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6A2-4045-AEA5-48CCCE31F9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08815952"/>
        <c:axId val="1065028752"/>
      </c:barChart>
      <c:catAx>
        <c:axId val="100881595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065028752"/>
        <c:crosses val="autoZero"/>
        <c:auto val="1"/>
        <c:lblAlgn val="ctr"/>
        <c:lblOffset val="100"/>
        <c:noMultiLvlLbl val="0"/>
      </c:catAx>
      <c:valAx>
        <c:axId val="1065028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008815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2204864"/>
            <a:ext cx="8640960" cy="2088232"/>
          </a:xfrm>
          <a:solidFill>
            <a:schemeClr val="tx1"/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solidFill>
                  <a:schemeClr val="bg1"/>
                </a:solidFill>
                <a:effectLst/>
              </a:rPr>
              <a:t>Perineural invasion is associated with postoperative intra-abdominal recurrences in non-small cell lung cancer</a:t>
            </a:r>
            <a:endParaRPr lang="ko-KR" altLang="en-US" sz="2400" dirty="0">
              <a:solidFill>
                <a:schemeClr val="bg1"/>
              </a:solidFill>
            </a:endParaRPr>
          </a:p>
        </p:txBody>
      </p:sp>
      <p:pic>
        <p:nvPicPr>
          <p:cNvPr id="5" name="그림 4" descr="화면 캡처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-9108"/>
            <a:ext cx="2051720" cy="72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Purpose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040560"/>
          </a:xfrm>
        </p:spPr>
        <p:txBody>
          <a:bodyPr anchor="ctr">
            <a:normAutofit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altLang="ko-K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Prognostic significance of perineural invasion (PNI)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 is well demonstrated, and it is known to be associated with </a:t>
            </a:r>
            <a:r>
              <a:rPr lang="en-US" altLang="ko-K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distant metastasis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 in some cancer; however, how </a:t>
            </a:r>
            <a:r>
              <a:rPr lang="en-US" altLang="ko-K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PNI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 affected prognosis in </a:t>
            </a:r>
            <a:r>
              <a:rPr lang="en-US" altLang="ko-K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non-small cell lung cancer (NSCLC)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 patients was </a:t>
            </a:r>
            <a:r>
              <a:rPr lang="en-US" altLang="ko-K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 revealed enough.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endParaRPr lang="en-US" altLang="ko-K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 The purpose of our study was to investigate </a:t>
            </a:r>
            <a:r>
              <a:rPr lang="en-US" altLang="ko-K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the risk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altLang="ko-K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the pattern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n-US" altLang="ko-K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postoperative recurrences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 associated with </a:t>
            </a:r>
            <a:r>
              <a:rPr lang="en-US" altLang="ko-K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perineural invasion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altLang="ko-K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NSCLC.</a:t>
            </a:r>
            <a:endParaRPr lang="ko-K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-9108"/>
            <a:ext cx="2051720" cy="72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200" dirty="0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endParaRPr lang="ko-KR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그림 27" descr="화면 캡처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-9108"/>
            <a:ext cx="2051720" cy="7271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734F6BE-0C85-4382-9162-DFDECDFD77F8}"/>
              </a:ext>
            </a:extLst>
          </p:cNvPr>
          <p:cNvSpPr txBox="1"/>
          <p:nvPr/>
        </p:nvSpPr>
        <p:spPr>
          <a:xfrm>
            <a:off x="869400" y="1277996"/>
            <a:ext cx="7407573" cy="5232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Patients who underwent surgery for NSCLC in SNUBH </a:t>
            </a:r>
          </a:p>
          <a:p>
            <a:pPr algn="ctr"/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between Jan. 2009 to Dec. 2017 ( n = 2,726 )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5D6E03-DDFE-486B-9EB9-B483A40022E5}"/>
              </a:ext>
            </a:extLst>
          </p:cNvPr>
          <p:cNvSpPr txBox="1"/>
          <p:nvPr/>
        </p:nvSpPr>
        <p:spPr>
          <a:xfrm>
            <a:off x="869400" y="3123837"/>
            <a:ext cx="7386727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 who underwent surgery for NSCLC between </a:t>
            </a:r>
            <a:r>
              <a:rPr lang="ko-KR" alt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Jan.2009 to Dec. 2017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30BD8F-CE89-4AE8-9AFA-A11EA6933838}"/>
              </a:ext>
            </a:extLst>
          </p:cNvPr>
          <p:cNvSpPr txBox="1"/>
          <p:nvPr/>
        </p:nvSpPr>
        <p:spPr>
          <a:xfrm>
            <a:off x="1898468" y="1819688"/>
            <a:ext cx="3368230" cy="11726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Exclude</a:t>
            </a:r>
          </a:p>
          <a:p>
            <a:pPr marL="180975">
              <a:lnSpc>
                <a:spcPct val="130000"/>
              </a:lnSpc>
            </a:pPr>
            <a:r>
              <a:rPr lang="en-US" altLang="ko-KR" sz="1050" dirty="0">
                <a:latin typeface="Arial" panose="020B0604020202020204" pitchFamily="34" charset="0"/>
                <a:cs typeface="Arial" panose="020B0604020202020204" pitchFamily="34" charset="0"/>
              </a:rPr>
              <a:t>377 patients with multiple primary lung cancer </a:t>
            </a:r>
          </a:p>
          <a:p>
            <a:pPr marL="180975">
              <a:lnSpc>
                <a:spcPct val="130000"/>
              </a:lnSpc>
            </a:pPr>
            <a:r>
              <a:rPr lang="en-US" altLang="ko-KR" sz="1050" dirty="0">
                <a:latin typeface="Arial" panose="020B0604020202020204" pitchFamily="34" charset="0"/>
                <a:cs typeface="Arial" panose="020B0604020202020204" pitchFamily="34" charset="0"/>
              </a:rPr>
              <a:t>171 patients with </a:t>
            </a:r>
            <a:r>
              <a:rPr lang="en-US" altLang="ko-KR" sz="1050" dirty="0" err="1">
                <a:latin typeface="Arial" panose="020B0604020202020204" pitchFamily="34" charset="0"/>
                <a:cs typeface="Arial" panose="020B0604020202020204" pitchFamily="34" charset="0"/>
              </a:rPr>
              <a:t>cM</a:t>
            </a:r>
            <a:r>
              <a:rPr lang="en-US" altLang="ko-KR" sz="1050" dirty="0">
                <a:latin typeface="Arial" panose="020B0604020202020204" pitchFamily="34" charset="0"/>
                <a:cs typeface="Arial" panose="020B0604020202020204" pitchFamily="34" charset="0"/>
              </a:rPr>
              <a:t>+ or </a:t>
            </a:r>
            <a:r>
              <a:rPr lang="en-US" altLang="ko-KR" sz="1050" dirty="0" err="1">
                <a:latin typeface="Arial" panose="020B0604020202020204" pitchFamily="34" charset="0"/>
                <a:cs typeface="Arial" panose="020B0604020202020204" pitchFamily="34" charset="0"/>
              </a:rPr>
              <a:t>pM</a:t>
            </a:r>
            <a:r>
              <a:rPr lang="en-US" altLang="ko-KR" sz="105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  <a:p>
            <a:pPr marL="180975">
              <a:lnSpc>
                <a:spcPct val="130000"/>
              </a:lnSpc>
            </a:pPr>
            <a:r>
              <a:rPr lang="en-US" altLang="ko-KR" sz="1050" dirty="0">
                <a:latin typeface="Arial" panose="020B0604020202020204" pitchFamily="34" charset="0"/>
                <a:cs typeface="Arial" panose="020B0604020202020204" pitchFamily="34" charset="0"/>
              </a:rPr>
              <a:t>  52 patients who underwent incomplete resection </a:t>
            </a:r>
          </a:p>
          <a:p>
            <a:pPr marL="180975">
              <a:lnSpc>
                <a:spcPct val="130000"/>
              </a:lnSpc>
            </a:pPr>
            <a:r>
              <a:rPr lang="en-US" altLang="ko-KR" sz="1050" dirty="0">
                <a:latin typeface="Arial" panose="020B0604020202020204" pitchFamily="34" charset="0"/>
                <a:cs typeface="Arial" panose="020B0604020202020204" pitchFamily="34" charset="0"/>
              </a:rPr>
              <a:t>  32 patients with </a:t>
            </a:r>
            <a:r>
              <a:rPr lang="en-US" altLang="ko-KR" sz="1050" dirty="0" err="1">
                <a:latin typeface="Arial" panose="020B0604020202020204" pitchFamily="34" charset="0"/>
                <a:cs typeface="Arial" panose="020B0604020202020204" pitchFamily="34" charset="0"/>
              </a:rPr>
              <a:t>pTis</a:t>
            </a:r>
            <a:r>
              <a:rPr lang="en-US" altLang="ko-KR" sz="1050" dirty="0">
                <a:latin typeface="Arial" panose="020B0604020202020204" pitchFamily="34" charset="0"/>
                <a:cs typeface="Arial" panose="020B0604020202020204" pitchFamily="34" charset="0"/>
              </a:rPr>
              <a:t> lesion</a:t>
            </a:r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D8F15553-2AE3-42AF-9228-F02FF5F2799B}"/>
              </a:ext>
            </a:extLst>
          </p:cNvPr>
          <p:cNvCxnSpPr>
            <a:cxnSpLocks/>
          </p:cNvCxnSpPr>
          <p:nvPr/>
        </p:nvCxnSpPr>
        <p:spPr>
          <a:xfrm>
            <a:off x="1575927" y="1595120"/>
            <a:ext cx="0" cy="1419022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2ADCE8D-806E-4CB2-B38F-305EC5ECE5D4}"/>
              </a:ext>
            </a:extLst>
          </p:cNvPr>
          <p:cNvSpPr txBox="1"/>
          <p:nvPr/>
        </p:nvSpPr>
        <p:spPr>
          <a:xfrm>
            <a:off x="1866546" y="4207653"/>
            <a:ext cx="6418050" cy="1179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Propensity score matching</a:t>
            </a:r>
          </a:p>
          <a:p>
            <a:pPr marL="180975">
              <a:lnSpc>
                <a:spcPct val="130000"/>
              </a:lnSpc>
            </a:pPr>
            <a:r>
              <a:rPr lang="en-US" altLang="ko-KR" sz="1050" dirty="0">
                <a:latin typeface="Arial" panose="020B0604020202020204" pitchFamily="34" charset="0"/>
                <a:cs typeface="Arial" panose="020B0604020202020204" pitchFamily="34" charset="0"/>
              </a:rPr>
              <a:t>- The </a:t>
            </a:r>
            <a:r>
              <a:rPr lang="en-US" altLang="ko-KR" sz="1050" dirty="0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altLang="ko-KR" sz="10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ko-KR" sz="1050" dirty="0" err="1">
                <a:latin typeface="Arial" panose="020B0604020202020204" pitchFamily="34" charset="0"/>
                <a:cs typeface="Arial" panose="020B0604020202020204" pitchFamily="34" charset="0"/>
              </a:rPr>
              <a:t>pN</a:t>
            </a:r>
            <a:r>
              <a:rPr lang="en-US" altLang="ko-KR" sz="10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ko-KR" sz="1050" dirty="0" err="1">
                <a:latin typeface="Arial" panose="020B0604020202020204" pitchFamily="34" charset="0"/>
                <a:cs typeface="Arial" panose="020B0604020202020204" pitchFamily="34" charset="0"/>
              </a:rPr>
              <a:t>pStage</a:t>
            </a:r>
            <a:r>
              <a:rPr lang="en-US" altLang="ko-KR" sz="1050" dirty="0">
                <a:latin typeface="Arial" panose="020B0604020202020204" pitchFamily="34" charset="0"/>
                <a:cs typeface="Arial" panose="020B0604020202020204" pitchFamily="34" charset="0"/>
              </a:rPr>
              <a:t>, vascular invasion, lymphatic invasion, and  STAS were </a:t>
            </a:r>
            <a:r>
              <a:rPr lang="en-US" altLang="ko-KR" sz="10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exactly matched.</a:t>
            </a:r>
          </a:p>
          <a:p>
            <a:pPr marL="180975">
              <a:lnSpc>
                <a:spcPct val="130000"/>
              </a:lnSpc>
            </a:pPr>
            <a:r>
              <a:rPr lang="en-US" altLang="ko-KR" sz="1050" dirty="0">
                <a:latin typeface="Arial" panose="020B0604020202020204" pitchFamily="34" charset="0"/>
                <a:cs typeface="Arial" panose="020B0604020202020204" pitchFamily="34" charset="0"/>
              </a:rPr>
              <a:t>- Propensity scores were derived from logistic regression model using age, sex, smoking status, COPD, DM, HTN, other malignancy, prior therapy, GGO to solid tumor ratio, preoperative PFT, CEA, SUV, </a:t>
            </a:r>
            <a:r>
              <a:rPr lang="en-US" altLang="ko-KR" sz="1050" dirty="0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altLang="ko-KR" sz="10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ko-KR" sz="1050" dirty="0" err="1">
                <a:latin typeface="Arial" panose="020B0604020202020204" pitchFamily="34" charset="0"/>
                <a:cs typeface="Arial" panose="020B0604020202020204" pitchFamily="34" charset="0"/>
              </a:rPr>
              <a:t>pN</a:t>
            </a:r>
            <a:r>
              <a:rPr lang="en-US" altLang="ko-KR" sz="10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ko-KR" sz="1050" dirty="0" err="1">
                <a:latin typeface="Arial" panose="020B0604020202020204" pitchFamily="34" charset="0"/>
                <a:cs typeface="Arial" panose="020B0604020202020204" pitchFamily="34" charset="0"/>
              </a:rPr>
              <a:t>pStage</a:t>
            </a:r>
            <a:r>
              <a:rPr lang="en-US" altLang="ko-KR" sz="1050" dirty="0">
                <a:latin typeface="Arial" panose="020B0604020202020204" pitchFamily="34" charset="0"/>
                <a:cs typeface="Arial" panose="020B0604020202020204" pitchFamily="34" charset="0"/>
              </a:rPr>
              <a:t>, vascular / lymphatic invasion, STAS, cell type, and adjuvant therapy. </a:t>
            </a:r>
            <a:endParaRPr lang="ko-KR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F6AC74-87DC-4DB4-B740-FFF73A6A67CE}"/>
              </a:ext>
            </a:extLst>
          </p:cNvPr>
          <p:cNvSpPr txBox="1"/>
          <p:nvPr/>
        </p:nvSpPr>
        <p:spPr>
          <a:xfrm>
            <a:off x="869400" y="3794554"/>
            <a:ext cx="3675899" cy="307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PNI ( - ) ( n = 1,989 )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3DD62B-C33C-4A29-A8AA-CCD371D63320}"/>
              </a:ext>
            </a:extLst>
          </p:cNvPr>
          <p:cNvSpPr txBox="1"/>
          <p:nvPr/>
        </p:nvSpPr>
        <p:spPr>
          <a:xfrm>
            <a:off x="4595472" y="3794554"/>
            <a:ext cx="3675899" cy="307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PNI ( + ) ( n = 105 )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E73D1A-B9CB-4D0A-94E3-3C7C0B6A83B6}"/>
              </a:ext>
            </a:extLst>
          </p:cNvPr>
          <p:cNvSpPr txBox="1"/>
          <p:nvPr/>
        </p:nvSpPr>
        <p:spPr>
          <a:xfrm>
            <a:off x="882625" y="5868073"/>
            <a:ext cx="3675899" cy="307777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PNI ( - ) ( n = 51 )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6EA9BE-566D-4C83-96EA-73F3A9F733AB}"/>
              </a:ext>
            </a:extLst>
          </p:cNvPr>
          <p:cNvSpPr txBox="1"/>
          <p:nvPr/>
        </p:nvSpPr>
        <p:spPr>
          <a:xfrm>
            <a:off x="4608697" y="5868073"/>
            <a:ext cx="3675899" cy="307777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PNI ( + ) ( n = 51 )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B1C09F-C6EA-4F54-BA4F-CFAC3219424F}"/>
              </a:ext>
            </a:extLst>
          </p:cNvPr>
          <p:cNvSpPr txBox="1"/>
          <p:nvPr/>
        </p:nvSpPr>
        <p:spPr>
          <a:xfrm>
            <a:off x="882625" y="6234175"/>
            <a:ext cx="7401971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The risk and the pattern of recurrences was evaluated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E8046B-377C-45F9-8471-F63D3EA84D14}"/>
              </a:ext>
            </a:extLst>
          </p:cNvPr>
          <p:cNvSpPr txBox="1"/>
          <p:nvPr/>
        </p:nvSpPr>
        <p:spPr>
          <a:xfrm>
            <a:off x="882625" y="5501971"/>
            <a:ext cx="7401971" cy="3077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Matched cohort ( n = 102 )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9CA05C-7A31-4CBD-9F16-CC4CE47B7DEE}"/>
              </a:ext>
            </a:extLst>
          </p:cNvPr>
          <p:cNvSpPr txBox="1"/>
          <p:nvPr/>
        </p:nvSpPr>
        <p:spPr>
          <a:xfrm>
            <a:off x="869400" y="3464064"/>
            <a:ext cx="7401971" cy="3077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Non-matched cohort (n=2,094)</a:t>
            </a: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45FBD0B-5C35-4CFC-A4FA-A8DEDEF2A7DE}"/>
              </a:ext>
            </a:extLst>
          </p:cNvPr>
          <p:cNvCxnSpPr>
            <a:cxnSpLocks/>
          </p:cNvCxnSpPr>
          <p:nvPr/>
        </p:nvCxnSpPr>
        <p:spPr>
          <a:xfrm>
            <a:off x="1586090" y="4102331"/>
            <a:ext cx="0" cy="1399640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ko-KR" altLang="en-US" dirty="0"/>
          </a:p>
        </p:txBody>
      </p:sp>
      <p:pic>
        <p:nvPicPr>
          <p:cNvPr id="6" name="그림 5" descr="화면 캡처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-9108"/>
            <a:ext cx="2051720" cy="727192"/>
          </a:xfrm>
          <a:prstGeom prst="rect">
            <a:avLst/>
          </a:prstGeom>
        </p:spPr>
      </p:pic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DBE4324E-552F-4F33-97D8-A30AFC6AE8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504130"/>
              </p:ext>
            </p:extLst>
          </p:nvPr>
        </p:nvGraphicFramePr>
        <p:xfrm>
          <a:off x="298663" y="1542462"/>
          <a:ext cx="8568417" cy="49277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68000">
                  <a:extLst>
                    <a:ext uri="{9D8B030D-6E8A-4147-A177-3AD203B41FA5}">
                      <a16:colId xmlns:a16="http://schemas.microsoft.com/office/drawing/2014/main" val="2728744033"/>
                    </a:ext>
                  </a:extLst>
                </a:gridCol>
                <a:gridCol w="154940">
                  <a:extLst>
                    <a:ext uri="{9D8B030D-6E8A-4147-A177-3AD203B41FA5}">
                      <a16:colId xmlns:a16="http://schemas.microsoft.com/office/drawing/2014/main" val="4061182935"/>
                    </a:ext>
                  </a:extLst>
                </a:gridCol>
                <a:gridCol w="1115601">
                  <a:extLst>
                    <a:ext uri="{9D8B030D-6E8A-4147-A177-3AD203B41FA5}">
                      <a16:colId xmlns:a16="http://schemas.microsoft.com/office/drawing/2014/main" val="3032319082"/>
                    </a:ext>
                  </a:extLst>
                </a:gridCol>
                <a:gridCol w="1115601">
                  <a:extLst>
                    <a:ext uri="{9D8B030D-6E8A-4147-A177-3AD203B41FA5}">
                      <a16:colId xmlns:a16="http://schemas.microsoft.com/office/drawing/2014/main" val="4018644925"/>
                    </a:ext>
                  </a:extLst>
                </a:gridCol>
                <a:gridCol w="721226">
                  <a:extLst>
                    <a:ext uri="{9D8B030D-6E8A-4147-A177-3AD203B41FA5}">
                      <a16:colId xmlns:a16="http://schemas.microsoft.com/office/drawing/2014/main" val="157911878"/>
                    </a:ext>
                  </a:extLst>
                </a:gridCol>
                <a:gridCol w="240621">
                  <a:extLst>
                    <a:ext uri="{9D8B030D-6E8A-4147-A177-3AD203B41FA5}">
                      <a16:colId xmlns:a16="http://schemas.microsoft.com/office/drawing/2014/main" val="3367384589"/>
                    </a:ext>
                  </a:extLst>
                </a:gridCol>
                <a:gridCol w="1115601">
                  <a:extLst>
                    <a:ext uri="{9D8B030D-6E8A-4147-A177-3AD203B41FA5}">
                      <a16:colId xmlns:a16="http://schemas.microsoft.com/office/drawing/2014/main" val="1299258589"/>
                    </a:ext>
                  </a:extLst>
                </a:gridCol>
                <a:gridCol w="1115601">
                  <a:extLst>
                    <a:ext uri="{9D8B030D-6E8A-4147-A177-3AD203B41FA5}">
                      <a16:colId xmlns:a16="http://schemas.microsoft.com/office/drawing/2014/main" val="1338212329"/>
                    </a:ext>
                  </a:extLst>
                </a:gridCol>
                <a:gridCol w="721226">
                  <a:extLst>
                    <a:ext uri="{9D8B030D-6E8A-4147-A177-3AD203B41FA5}">
                      <a16:colId xmlns:a16="http://schemas.microsoft.com/office/drawing/2014/main" val="2571578737"/>
                    </a:ext>
                  </a:extLst>
                </a:gridCol>
              </a:tblGrid>
              <a:tr h="439200">
                <a:tc gridSpan="9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kern="1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함초롬돋움" panose="020B0604000101010101" pitchFamily="50" charset="-127"/>
                          <a:cs typeface="Arial" panose="020B0604020202020204" pitchFamily="34" charset="0"/>
                        </a:rPr>
                        <a:t>Table 1. Characteristics of study population before and after propensity score matching</a:t>
                      </a:r>
                      <a:endParaRPr lang="ko-KR" sz="1400" b="1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2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2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2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2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38157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함초롬돋움" panose="020B0604000101010101" pitchFamily="50" charset="-127"/>
                          <a:cs typeface="Arial" panose="020B0604020202020204" pitchFamily="34" charset="0"/>
                        </a:rPr>
                        <a:t>Before matching</a:t>
                      </a:r>
                      <a:endParaRPr lang="ko-KR" sz="1400" b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R w="12700" cmpd="sng">
                      <a:noFill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2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2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400" b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함초롬돋움" panose="020B0604000101010101" pitchFamily="50" charset="-127"/>
                          <a:cs typeface="Arial" panose="020B0604020202020204" pitchFamily="34" charset="0"/>
                        </a:rPr>
                        <a:t>After matching</a:t>
                      </a:r>
                      <a:endParaRPr lang="ko-KR" sz="1400" b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2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2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393572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b="1" kern="100" dirty="0">
                          <a:effectLst/>
                          <a:cs typeface="Arial" panose="020B0604020202020204" pitchFamily="34" charset="0"/>
                        </a:rPr>
                        <a:t>PNI ( - )</a:t>
                      </a:r>
                      <a:endParaRPr lang="ko-KR" sz="1400" b="1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cs typeface="Arial" panose="020B0604020202020204" pitchFamily="34" charset="0"/>
                        </a:rPr>
                        <a:t>n = </a:t>
                      </a:r>
                      <a:r>
                        <a:rPr lang="x-none" sz="1400" b="1" kern="100" dirty="0">
                          <a:effectLst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400" b="1" kern="100" dirty="0">
                          <a:effectLst/>
                          <a:cs typeface="Arial" panose="020B0604020202020204" pitchFamily="34" charset="0"/>
                        </a:rPr>
                        <a:t>,</a:t>
                      </a:r>
                      <a:r>
                        <a:rPr lang="x-none" sz="1400" b="1" kern="100" dirty="0">
                          <a:effectLst/>
                          <a:cs typeface="Arial" panose="020B0604020202020204" pitchFamily="34" charset="0"/>
                        </a:rPr>
                        <a:t>989</a:t>
                      </a:r>
                      <a:endParaRPr lang="ko-KR" sz="1400" b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b="1" kern="100" dirty="0">
                          <a:effectLst/>
                          <a:cs typeface="Arial" panose="020B0604020202020204" pitchFamily="34" charset="0"/>
                        </a:rPr>
                        <a:t>PNI ( + )</a:t>
                      </a:r>
                      <a:endParaRPr lang="ko-KR" sz="1400" b="1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kern="100" dirty="0">
                          <a:effectLst/>
                          <a:cs typeface="Arial" panose="020B0604020202020204" pitchFamily="34" charset="0"/>
                        </a:rPr>
                        <a:t>n = </a:t>
                      </a:r>
                      <a:r>
                        <a:rPr lang="x-none" sz="1400" b="1" kern="100" dirty="0">
                          <a:effectLst/>
                          <a:cs typeface="Arial" panose="020B0604020202020204" pitchFamily="34" charset="0"/>
                        </a:rPr>
                        <a:t>105</a:t>
                      </a:r>
                      <a:endParaRPr lang="ko-KR" sz="1400" b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b="1" i="1" kern="100" dirty="0">
                          <a:effectLst/>
                          <a:cs typeface="Arial" panose="020B0604020202020204" pitchFamily="34" charset="0"/>
                        </a:rPr>
                        <a:t>P</a:t>
                      </a:r>
                      <a:endParaRPr lang="ko-KR" sz="1400" b="1" i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b="1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b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b="1" kern="100" dirty="0">
                          <a:effectLst/>
                          <a:cs typeface="Arial" panose="020B0604020202020204" pitchFamily="34" charset="0"/>
                        </a:rPr>
                        <a:t>PNI ( - )</a:t>
                      </a:r>
                      <a:endParaRPr lang="ko-KR" sz="1400" b="1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kern="100" dirty="0">
                          <a:effectLst/>
                          <a:cs typeface="Arial" panose="020B0604020202020204" pitchFamily="34" charset="0"/>
                        </a:rPr>
                        <a:t>n = </a:t>
                      </a:r>
                      <a:r>
                        <a:rPr lang="x-none" sz="1400" b="1" kern="100" dirty="0">
                          <a:effectLst/>
                          <a:cs typeface="Arial" panose="020B0604020202020204" pitchFamily="34" charset="0"/>
                        </a:rPr>
                        <a:t>51</a:t>
                      </a:r>
                      <a:endParaRPr lang="ko-KR" sz="1400" b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b="1" kern="100" dirty="0">
                          <a:effectLst/>
                          <a:cs typeface="Arial" panose="020B0604020202020204" pitchFamily="34" charset="0"/>
                        </a:rPr>
                        <a:t>PNI ( + )</a:t>
                      </a:r>
                      <a:endParaRPr lang="ko-KR" sz="1400" b="1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kern="100" dirty="0">
                          <a:effectLst/>
                          <a:cs typeface="Arial" panose="020B0604020202020204" pitchFamily="34" charset="0"/>
                        </a:rPr>
                        <a:t>n = </a:t>
                      </a:r>
                      <a:r>
                        <a:rPr lang="x-none" sz="1400" b="1" kern="100" dirty="0">
                          <a:effectLst/>
                          <a:cs typeface="Arial" panose="020B0604020202020204" pitchFamily="34" charset="0"/>
                        </a:rPr>
                        <a:t>51</a:t>
                      </a:r>
                      <a:endParaRPr lang="ko-KR" sz="1400" b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b="1" i="1" kern="100" dirty="0">
                          <a:effectLst/>
                          <a:cs typeface="Arial" panose="020B0604020202020204" pitchFamily="34" charset="0"/>
                        </a:rPr>
                        <a:t>P</a:t>
                      </a:r>
                      <a:endParaRPr lang="ko-KR" sz="1400" b="1" i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161311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b="1" kern="100" dirty="0">
                          <a:effectLst/>
                          <a:cs typeface="Arial" panose="020B0604020202020204" pitchFamily="34" charset="0"/>
                        </a:rPr>
                        <a:t>SUVmax, high (&gt;7.8)</a:t>
                      </a:r>
                      <a:endParaRPr lang="ko-KR" sz="1400" b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4.3 (4.6)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9.1 (6.2)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i="1" kern="100" dirty="0">
                          <a:effectLst/>
                          <a:cs typeface="Arial" panose="020B0604020202020204" pitchFamily="34" charset="0"/>
                        </a:rPr>
                        <a:t>&lt;0.001</a:t>
                      </a:r>
                      <a:endParaRPr lang="ko-KR" sz="1400" i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5.7 (4.6)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5.6 (4.4)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i="1" kern="100" dirty="0">
                          <a:effectLst/>
                          <a:cs typeface="Arial" panose="020B0604020202020204" pitchFamily="34" charset="0"/>
                        </a:rPr>
                        <a:t>&gt;0.999</a:t>
                      </a:r>
                      <a:endParaRPr lang="ko-KR" sz="1400" i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216753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b="1" kern="100" dirty="0">
                          <a:effectLst/>
                          <a:cs typeface="Arial" panose="020B0604020202020204" pitchFamily="34" charset="0"/>
                        </a:rPr>
                        <a:t>pStage</a:t>
                      </a:r>
                      <a:endParaRPr lang="ko-KR" sz="1400" b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i="1" kern="100" dirty="0">
                          <a:effectLst/>
                          <a:cs typeface="Arial" panose="020B0604020202020204" pitchFamily="34" charset="0"/>
                        </a:rPr>
                        <a:t>&lt;0.001</a:t>
                      </a:r>
                      <a:endParaRPr lang="ko-KR" sz="1400" i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i="1" kern="100" dirty="0">
                          <a:effectLst/>
                          <a:cs typeface="Arial" panose="020B0604020202020204" pitchFamily="34" charset="0"/>
                        </a:rPr>
                        <a:t>&gt;0.999</a:t>
                      </a:r>
                      <a:endParaRPr lang="ko-KR" sz="1400" i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46673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1270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b="0" kern="100" dirty="0">
                          <a:effectLst/>
                          <a:cs typeface="Arial" panose="020B0604020202020204" pitchFamily="34" charset="0"/>
                        </a:rPr>
                        <a:t>I</a:t>
                      </a:r>
                      <a:endParaRPr lang="ko-KR" sz="1400" b="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1412 (71.0)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>
                          <a:effectLst/>
                          <a:cs typeface="Arial" panose="020B0604020202020204" pitchFamily="34" charset="0"/>
                        </a:rPr>
                        <a:t>26 (24.8)</a:t>
                      </a:r>
                      <a:endParaRPr lang="ko-K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i="1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i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R w="12700" cmpd="sng">
                      <a:noFill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20 (39.2)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20 (39.2)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i="1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i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73053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1270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b="0" kern="100" dirty="0">
                          <a:effectLst/>
                          <a:cs typeface="Arial" panose="020B0604020202020204" pitchFamily="34" charset="0"/>
                        </a:rPr>
                        <a:t>II</a:t>
                      </a:r>
                      <a:endParaRPr lang="ko-KR" sz="1400" b="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356 (17.9)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48 (45.7)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i="1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i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>
                          <a:effectLst/>
                          <a:cs typeface="Arial" panose="020B0604020202020204" pitchFamily="34" charset="0"/>
                        </a:rPr>
                        <a:t>20 (39.2)</a:t>
                      </a:r>
                      <a:endParaRPr lang="ko-K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20 (39.2)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i="1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i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02823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1270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b="0" kern="100" dirty="0">
                          <a:effectLst/>
                          <a:cs typeface="Arial" panose="020B0604020202020204" pitchFamily="34" charset="0"/>
                        </a:rPr>
                        <a:t>III</a:t>
                      </a:r>
                      <a:endParaRPr lang="ko-KR" sz="1400" b="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221 (11.1)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31 (29.5)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i="1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i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R w="12700" cmpd="sng">
                      <a:noFill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11 (21.6)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11 (21.6)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i="1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i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982109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b="1" kern="100" dirty="0">
                          <a:effectLst/>
                          <a:cs typeface="Arial" panose="020B0604020202020204" pitchFamily="34" charset="0"/>
                        </a:rPr>
                        <a:t>Lymphatic invasion</a:t>
                      </a:r>
                      <a:endParaRPr lang="ko-KR" sz="1400" b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650 (32.7)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>
                          <a:effectLst/>
                          <a:cs typeface="Arial" panose="020B0604020202020204" pitchFamily="34" charset="0"/>
                        </a:rPr>
                        <a:t>87 (82.9)</a:t>
                      </a:r>
                      <a:endParaRPr lang="ko-K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i="1" kern="100" dirty="0">
                          <a:effectLst/>
                          <a:cs typeface="Arial" panose="020B0604020202020204" pitchFamily="34" charset="0"/>
                        </a:rPr>
                        <a:t>&lt;0.001</a:t>
                      </a:r>
                      <a:endParaRPr lang="ko-KR" sz="1400" i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>
                          <a:effectLst/>
                          <a:cs typeface="Arial" panose="020B0604020202020204" pitchFamily="34" charset="0"/>
                        </a:rPr>
                        <a:t>39 (76.5)</a:t>
                      </a:r>
                      <a:endParaRPr lang="ko-K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39 (76.5)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i="1" kern="100" dirty="0">
                          <a:effectLst/>
                          <a:cs typeface="Arial" panose="020B0604020202020204" pitchFamily="34" charset="0"/>
                        </a:rPr>
                        <a:t>&gt;0.999</a:t>
                      </a:r>
                      <a:endParaRPr lang="ko-KR" sz="1400" i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698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b="1" kern="100" dirty="0">
                          <a:effectLst/>
                          <a:cs typeface="Arial" panose="020B0604020202020204" pitchFamily="34" charset="0"/>
                        </a:rPr>
                        <a:t>Vascular invasion</a:t>
                      </a:r>
                      <a:endParaRPr lang="ko-KR" sz="1400" b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403 (20.30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73 (69.5)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i="1" kern="100" dirty="0">
                          <a:effectLst/>
                          <a:cs typeface="Arial" panose="020B0604020202020204" pitchFamily="34" charset="0"/>
                        </a:rPr>
                        <a:t>&lt;0.001</a:t>
                      </a:r>
                      <a:endParaRPr lang="ko-KR" sz="1400" i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R w="12700" cmpd="sng">
                      <a:noFill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30 (58.8)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30 (58.8)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i="1" kern="100" dirty="0">
                          <a:effectLst/>
                          <a:cs typeface="Arial" panose="020B0604020202020204" pitchFamily="34" charset="0"/>
                        </a:rPr>
                        <a:t>&gt;0.999</a:t>
                      </a:r>
                      <a:endParaRPr lang="ko-KR" sz="1400" i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24382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b="1" kern="100" dirty="0">
                          <a:effectLst/>
                          <a:cs typeface="Arial" panose="020B0604020202020204" pitchFamily="34" charset="0"/>
                        </a:rPr>
                        <a:t>STAS</a:t>
                      </a:r>
                      <a:endParaRPr lang="ko-KR" sz="1400" b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785 (39.5)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58 (55.2)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i="1" kern="100" dirty="0">
                          <a:effectLst/>
                          <a:cs typeface="Arial" panose="020B0604020202020204" pitchFamily="34" charset="0"/>
                        </a:rPr>
                        <a:t>0.001</a:t>
                      </a:r>
                      <a:endParaRPr lang="ko-KR" sz="1400" i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30 (58.8)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30 (58.8)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i="1" kern="100" dirty="0">
                          <a:effectLst/>
                          <a:cs typeface="Arial" panose="020B0604020202020204" pitchFamily="34" charset="0"/>
                        </a:rPr>
                        <a:t>&gt;0.999</a:t>
                      </a:r>
                      <a:endParaRPr lang="ko-KR" sz="1400" i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753443"/>
                  </a:ext>
                </a:extLst>
              </a:tr>
              <a:tr h="288000">
                <a:tc gridSpan="9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kern="1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함초롬돋움" panose="020B0604000101010101" pitchFamily="50" charset="-127"/>
                          <a:cs typeface="Arial" panose="020B0604020202020204" pitchFamily="34" charset="0"/>
                        </a:rPr>
                        <a:t>Outcomes</a:t>
                      </a:r>
                      <a:endParaRPr lang="ko-KR" sz="1400" b="1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400" i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R w="12700" cmpd="sng">
                      <a:noFill/>
                    </a:ln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400" i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35777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b="1" kern="100" dirty="0">
                          <a:effectLst/>
                          <a:cs typeface="Arial" panose="020B0604020202020204" pitchFamily="34" charset="0"/>
                        </a:rPr>
                        <a:t>Extrathoracic recurrence</a:t>
                      </a:r>
                      <a:endParaRPr lang="ko-KR" sz="1400" b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136 (15.6)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23 (70.1)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i="1" kern="100" dirty="0">
                          <a:effectLst/>
                          <a:cs typeface="Arial" panose="020B0604020202020204" pitchFamily="34" charset="0"/>
                        </a:rPr>
                        <a:t>&lt;0.001</a:t>
                      </a:r>
                      <a:endParaRPr lang="ko-KR" sz="1400" i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8 (43.7)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13 (75.6)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i="1" kern="100" dirty="0">
                          <a:effectLst/>
                          <a:cs typeface="Arial" panose="020B0604020202020204" pitchFamily="34" charset="0"/>
                        </a:rPr>
                        <a:t>0.231</a:t>
                      </a:r>
                      <a:endParaRPr lang="ko-KR" sz="1400" i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413017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1270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Brain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43 (4.9)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7 (21.3)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i="1" kern="100" dirty="0">
                          <a:effectLst/>
                          <a:cs typeface="Arial" panose="020B0604020202020204" pitchFamily="34" charset="0"/>
                        </a:rPr>
                        <a:t>0.001</a:t>
                      </a:r>
                      <a:endParaRPr lang="ko-KR" sz="1400" i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3 (16.4)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4 (23.3)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i="1" kern="100" dirty="0">
                          <a:effectLst/>
                          <a:cs typeface="Arial" panose="020B0604020202020204" pitchFamily="34" charset="0"/>
                        </a:rPr>
                        <a:t>0.648</a:t>
                      </a:r>
                      <a:endParaRPr lang="ko-KR" sz="1400" i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34899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1270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Bone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62 (7.1)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10 (30.5)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i="1" kern="100" dirty="0">
                          <a:effectLst/>
                          <a:cs typeface="Arial" panose="020B0604020202020204" pitchFamily="34" charset="0"/>
                        </a:rPr>
                        <a:t>&lt;0.001</a:t>
                      </a:r>
                      <a:endParaRPr lang="ko-KR" sz="1400" i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3 (16.4)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6 (34.9)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i="1" kern="100" dirty="0">
                          <a:effectLst/>
                          <a:cs typeface="Arial" panose="020B0604020202020204" pitchFamily="34" charset="0"/>
                        </a:rPr>
                        <a:t>0.303</a:t>
                      </a:r>
                      <a:endParaRPr lang="ko-KR" sz="1400" i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48493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1270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Intra-abdominal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68 (7.8)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15 (45.7)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i="1" kern="100" dirty="0">
                          <a:effectLst/>
                          <a:cs typeface="Arial" panose="020B0604020202020204" pitchFamily="34" charset="0"/>
                        </a:rPr>
                        <a:t>&lt;0.001</a:t>
                      </a:r>
                      <a:endParaRPr lang="ko-KR" sz="1400" i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R w="12700" cmpd="sng">
                      <a:noFill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ko-KR" sz="14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solidFill>
                            <a:srgbClr val="FF0000"/>
                          </a:solidFill>
                          <a:effectLst/>
                          <a:cs typeface="Arial" panose="020B0604020202020204" pitchFamily="34" charset="0"/>
                        </a:rPr>
                        <a:t>2 (10.9)</a:t>
                      </a:r>
                      <a:endParaRPr lang="ko-KR" sz="1400" kern="1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L w="12700" cmpd="sng">
                      <a:noFill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kern="100" dirty="0">
                          <a:solidFill>
                            <a:srgbClr val="FF0000"/>
                          </a:solidFill>
                          <a:effectLst/>
                          <a:cs typeface="Arial" panose="020B0604020202020204" pitchFamily="34" charset="0"/>
                        </a:rPr>
                        <a:t>7 (40.7)</a:t>
                      </a:r>
                      <a:endParaRPr lang="ko-KR" sz="1400" kern="1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400" i="1" kern="100" dirty="0">
                          <a:solidFill>
                            <a:srgbClr val="FF0000"/>
                          </a:solidFill>
                          <a:effectLst/>
                          <a:cs typeface="Arial" panose="020B0604020202020204" pitchFamily="34" charset="0"/>
                        </a:rPr>
                        <a:t>0.045</a:t>
                      </a:r>
                      <a:endParaRPr lang="ko-KR" sz="1400" i="1" kern="1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함초롬돋움" panose="020B06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10556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4727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297898"/>
              </p:ext>
            </p:extLst>
          </p:nvPr>
        </p:nvGraphicFramePr>
        <p:xfrm>
          <a:off x="270000" y="1988840"/>
          <a:ext cx="8604000" cy="3499200"/>
        </p:xfrm>
        <a:graphic>
          <a:graphicData uri="http://schemas.openxmlformats.org/drawingml/2006/table">
            <a:tbl>
              <a:tblPr firstRow="1" firstCol="1" bandRow="1"/>
              <a:tblGrid>
                <a:gridCol w="18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62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1744">
                  <a:extLst>
                    <a:ext uri="{9D8B030D-6E8A-4147-A177-3AD203B41FA5}">
                      <a16:colId xmlns:a16="http://schemas.microsoft.com/office/drawing/2014/main" val="88636083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691498324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101254350"/>
                    </a:ext>
                  </a:extLst>
                </a:gridCol>
                <a:gridCol w="72000">
                  <a:extLst>
                    <a:ext uri="{9D8B030D-6E8A-4147-A177-3AD203B41FA5}">
                      <a16:colId xmlns:a16="http://schemas.microsoft.com/office/drawing/2014/main" val="2332044856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096965278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902070151"/>
                    </a:ext>
                  </a:extLst>
                </a:gridCol>
              </a:tblGrid>
              <a:tr h="439200">
                <a:tc gridSpan="10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굴림" panose="020B0600000101010101" pitchFamily="50" charset="-127"/>
                          <a:cs typeface="Arial" panose="020B0604020202020204" pitchFamily="34" charset="0"/>
                        </a:rPr>
                        <a:t> Table 2. Risk</a:t>
                      </a:r>
                      <a:r>
                        <a:rPr lang="en-US" altLang="ko-KR" sz="14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굴림" panose="020B0600000101010101" pitchFamily="50" charset="-127"/>
                          <a:cs typeface="Arial" panose="020B0604020202020204" pitchFamily="34" charset="0"/>
                        </a:rPr>
                        <a:t> analysis for the </a:t>
                      </a:r>
                      <a:r>
                        <a:rPr lang="en-US" altLang="ko-KR" sz="1400" b="1" baseline="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굴림" panose="020B0600000101010101" pitchFamily="50" charset="-127"/>
                          <a:cs typeface="Arial" panose="020B0604020202020204" pitchFamily="34" charset="0"/>
                        </a:rPr>
                        <a:t>extrathoracic</a:t>
                      </a:r>
                      <a:r>
                        <a:rPr lang="en-US" altLang="ko-KR" sz="14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굴림" panose="020B0600000101010101" pitchFamily="50" charset="-127"/>
                          <a:cs typeface="Arial" panose="020B0604020202020204" pitchFamily="34" charset="0"/>
                        </a:rPr>
                        <a:t> recurrence. </a:t>
                      </a:r>
                      <a:endParaRPr lang="ko-KR" altLang="en-US" sz="14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279383"/>
                  </a:ext>
                </a:extLst>
              </a:tr>
              <a:tr h="360000">
                <a:tc rowSpan="2"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4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4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Brain</a:t>
                      </a:r>
                      <a:endParaRPr lang="ko-KR" altLang="en-US" sz="14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just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4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>
                      <a:noFill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4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Bone </a:t>
                      </a:r>
                      <a:endParaRPr lang="ko-KR" altLang="en-US" sz="14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just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4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4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Abdomen</a:t>
                      </a:r>
                      <a:endParaRPr lang="ko-KR" altLang="en-US" sz="14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just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4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0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굴림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4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i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HR (95% CI)</a:t>
                      </a:r>
                      <a:endParaRPr lang="ko-KR" altLang="en-US" sz="1400" b="1" i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i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</a:t>
                      </a:r>
                      <a:endParaRPr lang="ko-KR" altLang="en-US" sz="1400" b="1" i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400" b="1" i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i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HR (95% CI)</a:t>
                      </a:r>
                      <a:endParaRPr lang="ko-KR" altLang="en-US" sz="1400" b="1" i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i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</a:t>
                      </a:r>
                      <a:endParaRPr lang="ko-KR" altLang="en-US" sz="1400" b="1" i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400" b="1" i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i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HR (95% CI)</a:t>
                      </a:r>
                      <a:endParaRPr lang="ko-KR" altLang="en-US" sz="1400" b="1" i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i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</a:t>
                      </a:r>
                      <a:endParaRPr lang="ko-KR" altLang="en-US" sz="1400" b="1" i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kern="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SUVmax</a:t>
                      </a:r>
                      <a:endParaRPr lang="ko-KR" altLang="en-US" sz="14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4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i="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2.756 (1.251-6.074)</a:t>
                      </a:r>
                      <a:endParaRPr lang="ko-KR" altLang="en-US" sz="1400" i="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i="1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0.012</a:t>
                      </a:r>
                      <a:endParaRPr lang="ko-KR" altLang="en-US" sz="1400" i="1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400" i="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i="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3.476 (1.645-7.347)</a:t>
                      </a:r>
                      <a:endParaRPr lang="ko-KR" altLang="en-US" sz="1400" i="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i="1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0.001</a:t>
                      </a:r>
                      <a:endParaRPr lang="ko-KR" altLang="en-US" sz="1400" i="1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400" i="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i="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8.004 (3.177-20.163)</a:t>
                      </a:r>
                      <a:endParaRPr lang="ko-KR" altLang="en-US" sz="1400" i="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i="1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&lt;0.001</a:t>
                      </a:r>
                      <a:endParaRPr lang="ko-KR" altLang="en-US" sz="1400" i="1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Lymphatic invasion</a:t>
                      </a:r>
                      <a:endParaRPr lang="ko-KR" altLang="en-US" sz="14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4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i="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1.274 (0.595-2.731)</a:t>
                      </a:r>
                      <a:endParaRPr lang="ko-KR" altLang="ko-KR" sz="1400" i="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i="1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0.533</a:t>
                      </a: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400" i="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i="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1.701 (0.887-3.260)</a:t>
                      </a:r>
                      <a:endParaRPr lang="ko-KR" altLang="ko-KR" sz="1400" i="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i="1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0.110</a:t>
                      </a:r>
                      <a:endParaRPr lang="ko-KR" altLang="en-US" sz="1400" i="1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400" i="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i="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1.083 (0.600-1.954)</a:t>
                      </a:r>
                      <a:endParaRPr lang="ko-KR" altLang="ko-KR" sz="1400" i="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i="1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0.791</a:t>
                      </a:r>
                      <a:endParaRPr lang="ko-KR" altLang="en-US" sz="1400" i="1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593452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kern="10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Vascular invasion</a:t>
                      </a:r>
                      <a:endParaRPr lang="ko-KR" altLang="en-US" sz="1400" b="1" kern="100" dirty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4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i="0" kern="1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2.731 (1.384-5.390)</a:t>
                      </a:r>
                      <a:endParaRPr lang="ko-KR" altLang="ko-KR" sz="1400" i="0" kern="1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i="1" kern="1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0.004</a:t>
                      </a:r>
                      <a:endParaRPr lang="ko-KR" altLang="en-US" sz="1400" i="1" kern="1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400" i="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i="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1.619 (0.934-2.805)</a:t>
                      </a:r>
                      <a:endParaRPr lang="ko-KR" altLang="ko-KR" sz="1400" i="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i="1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0.086</a:t>
                      </a:r>
                      <a:endParaRPr lang="ko-KR" altLang="en-US" sz="1400" i="1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400" i="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i="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1.069 (0.638-1.790)</a:t>
                      </a:r>
                      <a:endParaRPr lang="ko-KR" altLang="ko-KR" sz="1400" i="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i="1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0.800</a:t>
                      </a:r>
                      <a:endParaRPr lang="ko-KR" altLang="en-US" sz="1400" i="1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kern="1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Perineural invasion</a:t>
                      </a:r>
                      <a:endParaRPr lang="ko-KR" altLang="en-US" sz="1400" b="1" kern="1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4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i="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1.844 (0.759-4.483)</a:t>
                      </a:r>
                      <a:endParaRPr lang="ko-KR" altLang="ko-KR" sz="1400" i="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i="1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0.177</a:t>
                      </a:r>
                      <a:endParaRPr lang="ko-KR" altLang="en-US" sz="1400" i="1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400" i="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i="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1.606 (0.755-3.420)</a:t>
                      </a:r>
                      <a:endParaRPr lang="ko-KR" altLang="ko-KR" sz="1400" i="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i="1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0.219</a:t>
                      </a:r>
                      <a:endParaRPr lang="ko-KR" altLang="en-US" sz="1400" i="1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400" i="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i="0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2.512 (1.292-4.884)</a:t>
                      </a:r>
                      <a:endParaRPr lang="ko-KR" altLang="ko-KR" sz="1400" i="0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i="1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0.007</a:t>
                      </a:r>
                      <a:endParaRPr lang="ko-KR" altLang="en-US" sz="1400" i="1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85541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STAS</a:t>
                      </a:r>
                      <a:endParaRPr lang="ko-KR" altLang="en-US" sz="14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4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i="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1.301 (0.647-2.616)</a:t>
                      </a:r>
                      <a:endParaRPr lang="ko-KR" altLang="ko-KR" sz="1400" i="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i="1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0.460</a:t>
                      </a:r>
                      <a:endParaRPr lang="ko-KR" altLang="en-US" sz="1400" i="1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400" i="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i="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0.819 (0.463-1.449)</a:t>
                      </a:r>
                      <a:endParaRPr lang="ko-KR" altLang="ko-KR" sz="1400" i="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i="1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0.494</a:t>
                      </a:r>
                      <a:endParaRPr lang="ko-KR" altLang="en-US" sz="1400" i="1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400" i="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i="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1.716 (0.990-2.975)</a:t>
                      </a:r>
                      <a:endParaRPr lang="ko-KR" altLang="ko-KR" sz="1400" i="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i="1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0.054</a:t>
                      </a:r>
                      <a:endParaRPr lang="ko-KR" altLang="en-US" sz="1400" i="1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225739"/>
                  </a:ext>
                </a:extLst>
              </a:tr>
              <a:tr h="540000">
                <a:tc gridSpan="10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*Adjusted HRs were calculated using the Cox proportional regression model, which was adjusted for age, sex,</a:t>
                      </a:r>
                      <a:r>
                        <a:rPr lang="en-US" altLang="ko-KR" sz="110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smoking status, COPD, DM, HTN, other malignancy, prior therapy, GGO to solid tumor ratio, preoperative PFT, CEA, SUV, </a:t>
                      </a:r>
                      <a:r>
                        <a:rPr lang="en-US" altLang="ko-KR" sz="1100" kern="1200" baseline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pTNM</a:t>
                      </a:r>
                      <a:r>
                        <a:rPr lang="en-US" altLang="ko-KR" sz="110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VPI, vascular / lymphatic / perineural invasion, cell type, adjuvant therapy, and postoperative pneumonia.</a:t>
                      </a:r>
                      <a:endParaRPr lang="ko-KR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함초롬돋움" panose="020B05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b="0" i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b="0" i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b="0" i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b="0" i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b="0" i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b="0" i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b="0" i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000" b="0" i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0047725"/>
                  </a:ext>
                </a:extLst>
              </a:tr>
            </a:tbl>
          </a:graphicData>
        </a:graphic>
      </p:graphicFrame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-9108"/>
            <a:ext cx="2051720" cy="72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873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8C0B3C7A-198F-4476-BA73-525495912F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125321"/>
              </p:ext>
            </p:extLst>
          </p:nvPr>
        </p:nvGraphicFramePr>
        <p:xfrm>
          <a:off x="260407" y="1239044"/>
          <a:ext cx="8632074" cy="1879200"/>
        </p:xfrm>
        <a:graphic>
          <a:graphicData uri="http://schemas.openxmlformats.org/drawingml/2006/table">
            <a:tbl>
              <a:tblPr firstRow="1" firstCol="1" bandRow="1"/>
              <a:tblGrid>
                <a:gridCol w="30271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287">
                  <a:extLst>
                    <a:ext uri="{9D8B030D-6E8A-4147-A177-3AD203B41FA5}">
                      <a16:colId xmlns:a16="http://schemas.microsoft.com/office/drawing/2014/main" val="2332044856"/>
                    </a:ext>
                  </a:extLst>
                </a:gridCol>
                <a:gridCol w="4252378">
                  <a:extLst>
                    <a:ext uri="{9D8B030D-6E8A-4147-A177-3AD203B41FA5}">
                      <a16:colId xmlns:a16="http://schemas.microsoft.com/office/drawing/2014/main" val="2096965278"/>
                    </a:ext>
                  </a:extLst>
                </a:gridCol>
                <a:gridCol w="1202292">
                  <a:extLst>
                    <a:ext uri="{9D8B030D-6E8A-4147-A177-3AD203B41FA5}">
                      <a16:colId xmlns:a16="http://schemas.microsoft.com/office/drawing/2014/main" val="902070151"/>
                    </a:ext>
                  </a:extLst>
                </a:gridCol>
              </a:tblGrid>
              <a:tr h="43920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굴림" panose="020B0600000101010101" pitchFamily="50" charset="-127"/>
                          <a:cs typeface="Arial" panose="020B0604020202020204" pitchFamily="34" charset="0"/>
                        </a:rPr>
                        <a:t> Table 3. Risk</a:t>
                      </a:r>
                      <a:r>
                        <a:rPr lang="en-US" altLang="ko-KR" sz="14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굴림" panose="020B0600000101010101" pitchFamily="50" charset="-127"/>
                          <a:cs typeface="Arial" panose="020B0604020202020204" pitchFamily="34" charset="0"/>
                        </a:rPr>
                        <a:t> analysis for the Intra-abdominal recurrences in perineural invasion (+) subgroup. </a:t>
                      </a:r>
                      <a:endParaRPr lang="ko-KR" altLang="en-US" sz="14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27938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0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굴림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400" b="1" i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i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HR (95% CI)</a:t>
                      </a:r>
                      <a:endParaRPr lang="ko-KR" altLang="en-US" sz="1400" b="1" i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i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</a:t>
                      </a:r>
                      <a:endParaRPr lang="ko-KR" altLang="en-US" sz="1400" b="1" i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kern="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pStage</a:t>
                      </a:r>
                      <a:r>
                        <a:rPr lang="en-US" altLang="ko-KR" sz="1400" b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III (vs. I) </a:t>
                      </a:r>
                      <a:endParaRPr lang="ko-KR" altLang="en-US" sz="14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400" i="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i="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31.270 (1.485-658.247)</a:t>
                      </a:r>
                      <a:endParaRPr lang="ko-KR" altLang="en-US" sz="1400" i="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i="1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0.027</a:t>
                      </a:r>
                      <a:endParaRPr lang="ko-KR" altLang="en-US" sz="1400" i="1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ADC (vs. </a:t>
                      </a:r>
                      <a:r>
                        <a:rPr lang="en-US" altLang="ko-KR" sz="1400" b="1" kern="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SqCC</a:t>
                      </a:r>
                      <a:r>
                        <a:rPr lang="en-US" altLang="ko-KR" sz="1400" b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)</a:t>
                      </a:r>
                      <a:endParaRPr lang="ko-KR" altLang="en-US" sz="14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400" i="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i="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24.442 (1.525-391.649)</a:t>
                      </a:r>
                      <a:endParaRPr lang="ko-KR" altLang="ko-KR" sz="1400" i="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i="1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0.024</a:t>
                      </a:r>
                      <a:endParaRPr lang="ko-KR" altLang="en-US" sz="1400" i="1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5934526"/>
                  </a:ext>
                </a:extLst>
              </a:tr>
              <a:tr h="360000">
                <a:tc gridSpan="4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*Adjusted HRs were calculated using the Cox proportional regression model, which was adjusted for age, sex,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smoking status, COPD, other malignancy, prior therapy, GGO to solid tumor ratio, CEA, SUV, </a:t>
                      </a:r>
                      <a:r>
                        <a:rPr lang="en-US" altLang="ko-KR" sz="1000" kern="1200" baseline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pTNM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vascular invasion, lymphatic invasion, STAS, cell type, and adjuvant therapy. </a:t>
                      </a:r>
                      <a:endParaRPr lang="ko-KR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함초롬돋움" panose="020B0504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b="0" i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b="0" i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1000" b="0" i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0047725"/>
                  </a:ext>
                </a:extLst>
              </a:tr>
            </a:tbl>
          </a:graphicData>
        </a:graphic>
      </p:graphicFrame>
      <p:graphicFrame>
        <p:nvGraphicFramePr>
          <p:cNvPr id="5" name="차트 4">
            <a:extLst>
              <a:ext uri="{FF2B5EF4-FFF2-40B4-BE49-F238E27FC236}">
                <a16:creationId xmlns:a16="http://schemas.microsoft.com/office/drawing/2014/main" id="{088C6CB2-8D90-4912-873F-03091D2CAD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4761734"/>
              </p:ext>
            </p:extLst>
          </p:nvPr>
        </p:nvGraphicFramePr>
        <p:xfrm>
          <a:off x="255963" y="3704823"/>
          <a:ext cx="8632074" cy="2377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0BAB632E-A9C2-42E8-9635-50B69F9FA6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6772619"/>
              </p:ext>
            </p:extLst>
          </p:nvPr>
        </p:nvGraphicFramePr>
        <p:xfrm>
          <a:off x="539552" y="5825316"/>
          <a:ext cx="8280918" cy="822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0153">
                  <a:extLst>
                    <a:ext uri="{9D8B030D-6E8A-4147-A177-3AD203B41FA5}">
                      <a16:colId xmlns:a16="http://schemas.microsoft.com/office/drawing/2014/main" val="896453741"/>
                    </a:ext>
                  </a:extLst>
                </a:gridCol>
                <a:gridCol w="1380153">
                  <a:extLst>
                    <a:ext uri="{9D8B030D-6E8A-4147-A177-3AD203B41FA5}">
                      <a16:colId xmlns:a16="http://schemas.microsoft.com/office/drawing/2014/main" val="986552265"/>
                    </a:ext>
                  </a:extLst>
                </a:gridCol>
                <a:gridCol w="1380153">
                  <a:extLst>
                    <a:ext uri="{9D8B030D-6E8A-4147-A177-3AD203B41FA5}">
                      <a16:colId xmlns:a16="http://schemas.microsoft.com/office/drawing/2014/main" val="1763760037"/>
                    </a:ext>
                  </a:extLst>
                </a:gridCol>
                <a:gridCol w="1380153">
                  <a:extLst>
                    <a:ext uri="{9D8B030D-6E8A-4147-A177-3AD203B41FA5}">
                      <a16:colId xmlns:a16="http://schemas.microsoft.com/office/drawing/2014/main" val="2774802221"/>
                    </a:ext>
                  </a:extLst>
                </a:gridCol>
                <a:gridCol w="1380153">
                  <a:extLst>
                    <a:ext uri="{9D8B030D-6E8A-4147-A177-3AD203B41FA5}">
                      <a16:colId xmlns:a16="http://schemas.microsoft.com/office/drawing/2014/main" val="343535745"/>
                    </a:ext>
                  </a:extLst>
                </a:gridCol>
                <a:gridCol w="1380153">
                  <a:extLst>
                    <a:ext uri="{9D8B030D-6E8A-4147-A177-3AD203B41FA5}">
                      <a16:colId xmlns:a16="http://schemas.microsoft.com/office/drawing/2014/main" val="100909390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ADC (1/17)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SQCC (0/9)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ADC (0/21)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SQCC (2/27)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ADC (10/18)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SQCC (2/13)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2346219"/>
                  </a:ext>
                </a:extLst>
              </a:tr>
              <a:tr h="2160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Stage I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Stage II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Stage III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059747"/>
                  </a:ext>
                </a:extLst>
              </a:tr>
              <a:tr h="216000">
                <a:tc gridSpan="6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Perineural invasion (+)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754269"/>
                  </a:ext>
                </a:extLst>
              </a:tr>
            </a:tbl>
          </a:graphicData>
        </a:graphic>
      </p:graphicFrame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53EFEED4-4E3D-45E9-A31A-A738BA7C42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239788"/>
              </p:ext>
            </p:extLst>
          </p:nvPr>
        </p:nvGraphicFramePr>
        <p:xfrm>
          <a:off x="255963" y="3196795"/>
          <a:ext cx="8632074" cy="456565"/>
        </p:xfrm>
        <a:graphic>
          <a:graphicData uri="http://schemas.openxmlformats.org/drawingml/2006/table">
            <a:tbl>
              <a:tblPr firstRow="1" firstCol="1" bandRow="1"/>
              <a:tblGrid>
                <a:gridCol w="8632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굴림" panose="020B0600000101010101" pitchFamily="50" charset="-127"/>
                          <a:cs typeface="Arial" panose="020B0604020202020204" pitchFamily="34" charset="0"/>
                        </a:rPr>
                        <a:t>Figure 1. </a:t>
                      </a:r>
                      <a:r>
                        <a:rPr lang="en-US" altLang="ko-KR" sz="1400" b="1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굴림" panose="020B0600000101010101" pitchFamily="50" charset="-127"/>
                          <a:cs typeface="Arial" panose="020B0604020202020204" pitchFamily="34" charset="0"/>
                        </a:rPr>
                        <a:t>Rate </a:t>
                      </a:r>
                      <a:r>
                        <a:rPr lang="en-US" altLang="ko-KR" sz="14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굴림" panose="020B0600000101010101" pitchFamily="50" charset="-127"/>
                          <a:cs typeface="Arial" panose="020B0604020202020204" pitchFamily="34" charset="0"/>
                        </a:rPr>
                        <a:t>of intra-abdominal recurrences according to the </a:t>
                      </a:r>
                      <a:r>
                        <a:rPr lang="en-US" altLang="ko-KR" sz="1400" b="1" kern="120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굴림" panose="020B0600000101010101" pitchFamily="50" charset="-127"/>
                          <a:cs typeface="Arial" panose="020B0604020202020204" pitchFamily="34" charset="0"/>
                        </a:rPr>
                        <a:t>pStage</a:t>
                      </a:r>
                      <a:r>
                        <a:rPr lang="en-US" altLang="ko-KR" sz="14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굴림" panose="020B0600000101010101" pitchFamily="50" charset="-127"/>
                          <a:cs typeface="Arial" panose="020B0604020202020204" pitchFamily="34" charset="0"/>
                        </a:rPr>
                        <a:t>, and cell types in perineural invasion (+) subgroup. </a:t>
                      </a:r>
                      <a:endParaRPr lang="ko-KR" altLang="en-US" sz="1400" b="1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굴림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1778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2793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38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0405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0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Perineural</a:t>
            </a:r>
            <a:r>
              <a:rPr lang="en-US" altLang="ko-K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invasion (PNI</a:t>
            </a:r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associated with postoperative </a:t>
            </a:r>
            <a:r>
              <a:rPr lang="en-US" altLang="ko-K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intra-abdominal recurrences in </a:t>
            </a:r>
            <a:r>
              <a:rPr lang="en-US" altLang="ko-KR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NSCLC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especially 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ko-K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advanced adenocarcinoma.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altLang="ko-K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Our results could help to define the postoperative </a:t>
            </a:r>
            <a:r>
              <a:rPr lang="en-US" altLang="ko-K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follow-up strategies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 for patients who underwent surgery for </a:t>
            </a:r>
            <a:r>
              <a:rPr lang="en-US" altLang="ko-K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NSCLC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 presenting </a:t>
            </a:r>
            <a:r>
              <a:rPr lang="en-US" altLang="ko-KR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PNI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ko-KR" altLang="ko-K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-9108"/>
            <a:ext cx="2051720" cy="72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668</TotalTime>
  <Words>1001</Words>
  <Application>Microsoft Office PowerPoint</Application>
  <PresentationFormat>화면 슬라이드 쇼(4:3)</PresentationFormat>
  <Paragraphs>228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3" baseType="lpstr">
      <vt:lpstr>굴림</vt:lpstr>
      <vt:lpstr>맑은 고딕</vt:lpstr>
      <vt:lpstr>함초롬돋움</vt:lpstr>
      <vt:lpstr>Arial</vt:lpstr>
      <vt:lpstr>Wingdings</vt:lpstr>
      <vt:lpstr>Office 테마</vt:lpstr>
      <vt:lpstr>Perineural invasion is associated with postoperative intra-abdominal recurrences in non-small cell lung cancer</vt:lpstr>
      <vt:lpstr>Purpose</vt:lpstr>
      <vt:lpstr>Methods</vt:lpstr>
      <vt:lpstr>Results</vt:lpstr>
      <vt:lpstr>Results</vt:lpstr>
      <vt:lpstr>PowerPoint 프레젠테이션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vdiadmin</cp:lastModifiedBy>
  <cp:revision>228</cp:revision>
  <dcterms:created xsi:type="dcterms:W3CDTF">2017-07-25T23:31:23Z</dcterms:created>
  <dcterms:modified xsi:type="dcterms:W3CDTF">2020-09-06T22:19:30Z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