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2020-10-01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0754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16317"/>
            <a:ext cx="4114800" cy="908428"/>
          </a:xfrm>
        </p:spPr>
        <p:txBody>
          <a:bodyPr>
            <a:noAutofit/>
          </a:bodyPr>
          <a:lstStyle>
            <a:lvl1pPr algn="l">
              <a:defRPr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96855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2020-10-01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6881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2020-10-01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3069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2020-10-01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657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2020-10-01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794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2020-10-01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3720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2020-10-01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3995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2020-10-01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7954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2020-10-01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2169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2020-10-01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6801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2020-10-01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773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0D900-04B7-4FEA-91BF-97BCF1F25B41}" type="datetimeFigureOut">
              <a:rPr lang="ko-KR" altLang="en-US" smtClean="0"/>
              <a:pPr/>
              <a:t>2020-10-01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80213126-F920-4EAA-AFFF-C46FC769B2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19288" t="27802" r="51575" b="51306"/>
          <a:stretch/>
        </p:blipFill>
        <p:spPr>
          <a:xfrm>
            <a:off x="7308304" y="1"/>
            <a:ext cx="1835696" cy="79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06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51520" y="1268760"/>
            <a:ext cx="8640960" cy="1440160"/>
          </a:xfrm>
        </p:spPr>
        <p:txBody>
          <a:bodyPr>
            <a:noAutofit/>
          </a:bodyPr>
          <a:lstStyle/>
          <a:p>
            <a:pPr latinLnBrk="0"/>
            <a:r>
              <a:rPr lang="en-US" altLang="ko-KR" sz="2800" dirty="0">
                <a:effectLst/>
              </a:rPr>
              <a:t>Time course of ventricular remodeling after atrial septal defect closure in adult patients</a:t>
            </a:r>
            <a:endParaRPr lang="ko-KR" altLang="ko-KR" sz="2800" dirty="0">
              <a:effectLst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971600" y="4149080"/>
            <a:ext cx="7200800" cy="1872208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ko-KR" altLang="en-US" sz="2800" dirty="0">
                <a:solidFill>
                  <a:schemeClr val="accent2"/>
                </a:solidFill>
              </a:rPr>
              <a:t>공지사항</a:t>
            </a:r>
            <a:endParaRPr lang="en-US" altLang="ko-KR" sz="2800" dirty="0">
              <a:solidFill>
                <a:schemeClr val="accent2"/>
              </a:solidFill>
            </a:endParaRPr>
          </a:p>
          <a:p>
            <a:pPr marL="800100" lvl="1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accent2"/>
                </a:solidFill>
              </a:rPr>
              <a:t>소속기관이나 저자명이 드러나지 않도록 해주세요</a:t>
            </a:r>
            <a:r>
              <a:rPr lang="en-US" altLang="ko-KR" sz="2000" dirty="0">
                <a:solidFill>
                  <a:schemeClr val="accent2"/>
                </a:solidFill>
              </a:rPr>
              <a:t>.</a:t>
            </a:r>
          </a:p>
          <a:p>
            <a:pPr marL="800100" lvl="1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accent2"/>
                </a:solidFill>
              </a:rPr>
              <a:t>제목 슬라이드 제외 최대 </a:t>
            </a:r>
            <a:r>
              <a:rPr lang="en-US" altLang="ko-KR" sz="2000" dirty="0">
                <a:solidFill>
                  <a:schemeClr val="accent2"/>
                </a:solidFill>
              </a:rPr>
              <a:t>6</a:t>
            </a:r>
            <a:r>
              <a:rPr lang="ko-KR" altLang="en-US" sz="2000" dirty="0">
                <a:solidFill>
                  <a:schemeClr val="accent2"/>
                </a:solidFill>
              </a:rPr>
              <a:t>장</a:t>
            </a:r>
            <a:r>
              <a:rPr lang="en-US" altLang="ko-KR" sz="2000" dirty="0">
                <a:solidFill>
                  <a:schemeClr val="accent2"/>
                </a:solidFill>
              </a:rPr>
              <a:t>, Font size 20 </a:t>
            </a:r>
            <a:r>
              <a:rPr lang="ko-KR" altLang="en-US" sz="2000" dirty="0">
                <a:solidFill>
                  <a:schemeClr val="accent2"/>
                </a:solidFill>
              </a:rPr>
              <a:t>이상</a:t>
            </a:r>
            <a:endParaRPr lang="en-US" altLang="ko-KR" sz="2000" dirty="0">
              <a:solidFill>
                <a:schemeClr val="accent2"/>
              </a:solidFill>
            </a:endParaRPr>
          </a:p>
          <a:p>
            <a:pPr marL="800100" lvl="1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accent2"/>
                </a:solidFill>
              </a:rPr>
              <a:t>사진</a:t>
            </a:r>
            <a:r>
              <a:rPr lang="en-US" altLang="ko-KR" sz="2000" dirty="0">
                <a:solidFill>
                  <a:schemeClr val="accent2"/>
                </a:solidFill>
              </a:rPr>
              <a:t>/illustration</a:t>
            </a:r>
            <a:r>
              <a:rPr lang="ko-KR" altLang="en-US" sz="2000" dirty="0">
                <a:solidFill>
                  <a:schemeClr val="accent2"/>
                </a:solidFill>
              </a:rPr>
              <a:t>등으로 인해 용량이 큰 경우 </a:t>
            </a:r>
            <a:r>
              <a:rPr lang="en-US" altLang="ko-KR" sz="2000" dirty="0">
                <a:solidFill>
                  <a:schemeClr val="accent2"/>
                </a:solidFill>
              </a:rPr>
              <a:t>PDF</a:t>
            </a:r>
            <a:r>
              <a:rPr lang="ko-KR" altLang="en-US" sz="2000" dirty="0">
                <a:solidFill>
                  <a:schemeClr val="accent2"/>
                </a:solidFill>
              </a:rPr>
              <a:t>로 </a:t>
            </a:r>
            <a:r>
              <a:rPr lang="ko-KR" altLang="en-US" sz="2000">
                <a:solidFill>
                  <a:schemeClr val="accent2"/>
                </a:solidFill>
              </a:rPr>
              <a:t>전환해서 접수</a:t>
            </a:r>
            <a:endParaRPr lang="ko-KR" altLang="en-US" sz="28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924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Purpose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/>
          </a:bodyPr>
          <a:lstStyle/>
          <a:p>
            <a:r>
              <a:rPr lang="en-US" altLang="ko-KR" sz="2400" dirty="0"/>
              <a:t>Atrial septal defect (ASD) is the most common congenital heart disease. </a:t>
            </a:r>
            <a:endParaRPr lang="en-US" altLang="ko-KR" sz="2400" dirty="0"/>
          </a:p>
          <a:p>
            <a:r>
              <a:rPr lang="en-US" altLang="ko-KR" sz="2400" dirty="0" smtClean="0"/>
              <a:t>However</a:t>
            </a:r>
            <a:r>
              <a:rPr lang="en-US" altLang="ko-KR" sz="2400" dirty="0"/>
              <a:t>, the details of cardiac chamber remodeling after surgery are not well known and is an important issue that should be analyzed to understand long-term outcomes.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357015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Methods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/>
          </a:bodyPr>
          <a:lstStyle/>
          <a:p>
            <a:r>
              <a:rPr lang="en-US" altLang="ko-KR" sz="2400" dirty="0"/>
              <a:t>Between November 2017 and January 2019, cardiac magnetic resonance imaging was performed three times, preoperatively, at the 1-month and 1-year postoperative follow-up. Cardiac chamber volume, valve regurgitation volume, and ejection fraction were measured as functions of time.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137352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Results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 fontScale="70000" lnSpcReduction="20000"/>
          </a:bodyPr>
          <a:lstStyle/>
          <a:p>
            <a:r>
              <a:rPr lang="en-US" altLang="ko-KR" dirty="0"/>
              <a:t>Thirteen patients (10 males and 3 females) were included. The median age at surgery was 51.4 years. </a:t>
            </a:r>
            <a:endParaRPr lang="en-US" altLang="ko-KR" dirty="0" smtClean="0"/>
          </a:p>
          <a:p>
            <a:r>
              <a:rPr lang="en-US" altLang="ko-KR" dirty="0" smtClean="0"/>
              <a:t>The </a:t>
            </a:r>
            <a:r>
              <a:rPr lang="en-US" altLang="ko-KR" dirty="0"/>
              <a:t>preoperative median </a:t>
            </a:r>
            <a:r>
              <a:rPr lang="en-US" altLang="ko-KR" dirty="0" err="1"/>
              <a:t>Qp</a:t>
            </a:r>
            <a:r>
              <a:rPr lang="en-US" altLang="ko-KR" dirty="0"/>
              <a:t>/Qs was 2.3. The preoperative mean right ventricle end-diastolic volume index (</a:t>
            </a:r>
            <a:r>
              <a:rPr lang="en-US" altLang="ko-KR" dirty="0" err="1"/>
              <a:t>RVEDVi</a:t>
            </a:r>
            <a:r>
              <a:rPr lang="en-US" altLang="ko-KR" dirty="0"/>
              <a:t>) and right ventricle end-systolic volume index (</a:t>
            </a:r>
            <a:r>
              <a:rPr lang="en-US" altLang="ko-KR" dirty="0" err="1"/>
              <a:t>RVESVi</a:t>
            </a:r>
            <a:r>
              <a:rPr lang="en-US" altLang="ko-KR" dirty="0"/>
              <a:t>) were significantly decreased at the postoperative follow-up at 1 month (</a:t>
            </a:r>
            <a:r>
              <a:rPr lang="en-US" altLang="ko-KR" i="1" dirty="0"/>
              <a:t>P</a:t>
            </a:r>
            <a:r>
              <a:rPr lang="en-US" altLang="ko-KR" dirty="0"/>
              <a:t> = &lt; 0.001, </a:t>
            </a:r>
            <a:r>
              <a:rPr lang="en-US" altLang="ko-KR" i="1" dirty="0"/>
              <a:t>P</a:t>
            </a:r>
            <a:r>
              <a:rPr lang="en-US" altLang="ko-KR" dirty="0"/>
              <a:t> = 0.001, respectively). The decrease in the </a:t>
            </a:r>
            <a:r>
              <a:rPr lang="en-US" altLang="ko-KR" dirty="0" err="1"/>
              <a:t>RVEDVi</a:t>
            </a:r>
            <a:r>
              <a:rPr lang="en-US" altLang="ko-KR" dirty="0"/>
              <a:t> (</a:t>
            </a:r>
            <a:r>
              <a:rPr lang="en-US" altLang="ko-KR" i="1" dirty="0"/>
              <a:t>P</a:t>
            </a:r>
            <a:r>
              <a:rPr lang="en-US" altLang="ko-KR" dirty="0"/>
              <a:t> = 0.085) and </a:t>
            </a:r>
            <a:r>
              <a:rPr lang="en-US" altLang="ko-KR" dirty="0" err="1"/>
              <a:t>RVESVi</a:t>
            </a:r>
            <a:r>
              <a:rPr lang="en-US" altLang="ko-KR" dirty="0"/>
              <a:t> (</a:t>
            </a:r>
            <a:r>
              <a:rPr lang="en-US" altLang="ko-KR" i="1" dirty="0"/>
              <a:t>P</a:t>
            </a:r>
            <a:r>
              <a:rPr lang="en-US" altLang="ko-KR" dirty="0"/>
              <a:t> = 0.023) continued until the postoperative follow-up at 1 year, although the rate of decrease was reduced. The TR was also decreased at the postoperative follow-up at 1 month (</a:t>
            </a:r>
            <a:r>
              <a:rPr lang="en-US" altLang="ko-KR" i="1" dirty="0"/>
              <a:t>P</a:t>
            </a:r>
            <a:r>
              <a:rPr lang="en-US" altLang="ko-KR" dirty="0"/>
              <a:t> = 0.022), and the TR decrease continued with a reduced rate (</a:t>
            </a:r>
            <a:r>
              <a:rPr lang="en-US" altLang="ko-KR" i="1" dirty="0"/>
              <a:t>P</a:t>
            </a:r>
            <a:r>
              <a:rPr lang="en-US" altLang="ko-KR" dirty="0"/>
              <a:t> = 0.129). Although the </a:t>
            </a:r>
            <a:r>
              <a:rPr lang="en-US" altLang="ko-KR" dirty="0" err="1"/>
              <a:t>RVEDVi</a:t>
            </a:r>
            <a:r>
              <a:rPr lang="en-US" altLang="ko-KR" dirty="0"/>
              <a:t> and </a:t>
            </a:r>
            <a:r>
              <a:rPr lang="en-US" altLang="ko-KR" dirty="0" err="1"/>
              <a:t>RVESVi</a:t>
            </a:r>
            <a:r>
              <a:rPr lang="en-US" altLang="ko-KR" dirty="0"/>
              <a:t> improved after ASD closure, the RV volume parameters were still larger than the LV volume parameters at the 1-year follow-up {</a:t>
            </a:r>
            <a:r>
              <a:rPr lang="en-US" altLang="ko-KR" dirty="0" err="1"/>
              <a:t>RVEDVi</a:t>
            </a:r>
            <a:r>
              <a:rPr lang="en-US" altLang="ko-KR" dirty="0"/>
              <a:t> vs </a:t>
            </a:r>
            <a:r>
              <a:rPr lang="en-US" altLang="ko-KR" dirty="0" err="1"/>
              <a:t>LVEDVi</a:t>
            </a:r>
            <a:r>
              <a:rPr lang="en-US" altLang="ko-KR" dirty="0"/>
              <a:t> (</a:t>
            </a:r>
            <a:r>
              <a:rPr lang="en-US" altLang="ko-KR" i="1" dirty="0"/>
              <a:t>P</a:t>
            </a:r>
            <a:r>
              <a:rPr lang="en-US" altLang="ko-KR" dirty="0"/>
              <a:t> = 0.016), </a:t>
            </a:r>
            <a:r>
              <a:rPr lang="en-US" altLang="ko-KR" dirty="0" err="1"/>
              <a:t>RVESVi</a:t>
            </a:r>
            <a:r>
              <a:rPr lang="en-US" altLang="ko-KR" dirty="0"/>
              <a:t> vs </a:t>
            </a:r>
            <a:r>
              <a:rPr lang="en-US" altLang="ko-KR" dirty="0" err="1"/>
              <a:t>LVESVi</a:t>
            </a:r>
            <a:r>
              <a:rPr lang="en-US" altLang="ko-KR" dirty="0"/>
              <a:t> (</a:t>
            </a:r>
            <a:r>
              <a:rPr lang="en-US" altLang="ko-KR" i="1" dirty="0"/>
              <a:t>P</a:t>
            </a:r>
            <a:r>
              <a:rPr lang="en-US" altLang="ko-KR" dirty="0"/>
              <a:t> = 0.001)}.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52860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Conclusion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/>
          <a:lstStyle/>
          <a:p>
            <a:r>
              <a:rPr lang="en-US" altLang="ko-KR" sz="2400" dirty="0"/>
              <a:t>Cardiac remodeling after ASD closure is common and mainly occurs in the early postoperative period. However, complete normalization does not occur.</a:t>
            </a:r>
            <a:endParaRPr lang="ko-KR" altLang="ko-KR" sz="2400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62996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335</Words>
  <Application>Microsoft Office PowerPoint</Application>
  <PresentationFormat>화면 슬라이드 쇼(4:3)</PresentationFormat>
  <Paragraphs>15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8" baseType="lpstr">
      <vt:lpstr>맑은 고딕</vt:lpstr>
      <vt:lpstr>Arial</vt:lpstr>
      <vt:lpstr>Office 테마</vt:lpstr>
      <vt:lpstr>Time course of ventricular remodeling after atrial septal defect closure in adult patients</vt:lpstr>
      <vt:lpstr>Purpose</vt:lpstr>
      <vt:lpstr>Methods</vt:lpstr>
      <vt:lpstr>Results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DM300T3A</dc:creator>
  <cp:lastModifiedBy>Administrator</cp:lastModifiedBy>
  <cp:revision>8</cp:revision>
  <dcterms:created xsi:type="dcterms:W3CDTF">2017-07-25T23:31:23Z</dcterms:created>
  <dcterms:modified xsi:type="dcterms:W3CDTF">2020-10-01T04:32:05Z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SCPROP">
    <vt:lpwstr>NSCCustomProperty</vt:lpwstr>
  </property>
  <property fmtid="{D5CDD505-2E9C-101B-9397-08002B2CF9AE}" pid="3" name="NSCPROP_SA">
    <vt:lpwstr>D:\바탕화면\원외 위원회 활동\학술위원회 - 흉부외과\대한흉부심장혈관외과학회 제49차 추계학술대회 - 소아분야 초록 template.pptx</vt:lpwstr>
  </property>
  <property fmtid="{5C58129F-E5B8-477A-9B38-B3E54BFA04C8}" pid="2">
    <vt:lpwstr>7D41F6C2F44D1686104EF38456D28A9573F8E6546FAE108A29D75B7E2D2759E4</vt:lpwstr>
  </property>
</Properties>
</file>