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Long Term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Outcomes of Non-functioning Right Ventricular Exclusion in Patients with Pulmonary Atresia and Intact Ventricular Septum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A portion of patients with pulmonary atresia and intact ventricular septum (PAIVS) need to go through </a:t>
            </a:r>
            <a:r>
              <a:rPr lang="en-US" altLang="ko-KR" dirty="0" err="1"/>
              <a:t>univentricular</a:t>
            </a:r>
            <a:r>
              <a:rPr lang="en-US" altLang="ko-KR" dirty="0"/>
              <a:t> </a:t>
            </a:r>
            <a:r>
              <a:rPr lang="en-US" altLang="ko-KR" dirty="0" smtClean="0"/>
              <a:t>repair</a:t>
            </a:r>
          </a:p>
          <a:p>
            <a:endParaRPr lang="en-US" altLang="ko-KR" dirty="0"/>
          </a:p>
          <a:p>
            <a:r>
              <a:rPr lang="en-US" altLang="ko-KR" dirty="0" smtClean="0"/>
              <a:t>RV </a:t>
            </a:r>
            <a:r>
              <a:rPr lang="en-US" altLang="ko-KR" dirty="0"/>
              <a:t>exclusion can be performed in these patients to prevent the exacerbation of RV to coronary connections and left ventricular (LV) dysfunction.</a:t>
            </a:r>
            <a:endParaRPr lang="ko-KR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800" dirty="0" smtClean="0"/>
              <a:t>Single institution, between 1</a:t>
            </a:r>
            <a:r>
              <a:rPr lang="en-US" altLang="ko-KR" sz="2800" dirty="0" smtClean="0"/>
              <a:t>995 to 2017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32 patients with PAIVS underwent </a:t>
            </a:r>
            <a:r>
              <a:rPr lang="en-US" altLang="ko-KR" sz="2800" dirty="0" err="1" smtClean="0"/>
              <a:t>univentricular</a:t>
            </a:r>
            <a:r>
              <a:rPr lang="en-US" altLang="ko-KR" sz="2800" dirty="0" smtClean="0"/>
              <a:t> repair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23 patients underwent RV exclusion</a:t>
            </a:r>
          </a:p>
          <a:p>
            <a:pPr lvl="1"/>
            <a:r>
              <a:rPr lang="en-US" altLang="ko-KR" sz="2400" dirty="0" smtClean="0"/>
              <a:t>13 with systemic-to-pulmonary shunt</a:t>
            </a:r>
          </a:p>
          <a:p>
            <a:pPr lvl="1"/>
            <a:r>
              <a:rPr lang="en-US" altLang="ko-KR" sz="2400" dirty="0" smtClean="0"/>
              <a:t>10 with </a:t>
            </a:r>
            <a:r>
              <a:rPr lang="en-US" altLang="ko-KR" sz="2400" dirty="0" err="1" smtClean="0"/>
              <a:t>cavo</a:t>
            </a:r>
            <a:r>
              <a:rPr lang="en-US" altLang="ko-KR" sz="2400" dirty="0" smtClean="0"/>
              <a:t>-pulmonary anastomosis</a:t>
            </a:r>
          </a:p>
          <a:p>
            <a:pPr lvl="1"/>
            <a:r>
              <a:rPr lang="en-US" altLang="ko-KR" sz="2400" dirty="0" smtClean="0"/>
              <a:t>Median age: 65 days (range, 5~420)</a:t>
            </a:r>
          </a:p>
          <a:p>
            <a:pPr lvl="1"/>
            <a:r>
              <a:rPr lang="en-US" altLang="ko-KR" sz="2400" dirty="0" smtClean="0"/>
              <a:t>Median z-value of tricuspid valve (TV): -2.65</a:t>
            </a:r>
          </a:p>
          <a:p>
            <a:pPr lvl="1"/>
            <a:r>
              <a:rPr lang="en-US" altLang="ko-KR" sz="2400" dirty="0" smtClean="0"/>
              <a:t>TV closed directly or using a patch</a:t>
            </a:r>
          </a:p>
          <a:p>
            <a:pPr lvl="1"/>
            <a:r>
              <a:rPr lang="en-US" altLang="ko-KR" sz="2400" dirty="0" smtClean="0"/>
              <a:t>Thrombotic materials were inserted into RV cavity in 18 patients</a:t>
            </a:r>
            <a:r>
              <a:rPr lang="en-US" altLang="ko-KR" sz="2400" dirty="0" smtClean="0"/>
              <a:t>	</a:t>
            </a:r>
          </a:p>
          <a:p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Median </a:t>
            </a:r>
            <a:r>
              <a:rPr lang="en-US" altLang="ko-KR" sz="2400" dirty="0" smtClean="0"/>
              <a:t>follow-up: 107 </a:t>
            </a:r>
            <a:r>
              <a:rPr lang="en-US" altLang="ko-KR" sz="2400" dirty="0"/>
              <a:t>months (range, </a:t>
            </a:r>
            <a:r>
              <a:rPr lang="en-US" altLang="ko-KR" sz="2400" dirty="0" smtClean="0"/>
              <a:t>0~226)</a:t>
            </a:r>
          </a:p>
          <a:p>
            <a:endParaRPr lang="en-US" altLang="ko-KR" sz="2400" dirty="0"/>
          </a:p>
          <a:p>
            <a:r>
              <a:rPr lang="en-US" altLang="ko-KR" sz="2400" dirty="0" smtClean="0"/>
              <a:t>1 early mortality: postoperative myocardial dysfunction</a:t>
            </a:r>
          </a:p>
          <a:p>
            <a:r>
              <a:rPr lang="en-US" altLang="ko-KR" sz="2400" dirty="0" smtClean="0"/>
              <a:t>2 late mortalities: pneumonia</a:t>
            </a: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20 </a:t>
            </a:r>
            <a:r>
              <a:rPr lang="en-US" altLang="ko-KR" sz="2400" dirty="0"/>
              <a:t>patients all completed Fontan </a:t>
            </a:r>
            <a:r>
              <a:rPr lang="en-US" altLang="ko-KR" sz="2400" dirty="0" smtClean="0"/>
              <a:t>operation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Postoperative echocardiography</a:t>
            </a:r>
          </a:p>
          <a:p>
            <a:pPr lvl="1"/>
            <a:r>
              <a:rPr lang="en-US" altLang="ko-KR" dirty="0" smtClean="0"/>
              <a:t>Comparing to the preoperative parameters</a:t>
            </a:r>
          </a:p>
          <a:p>
            <a:pPr lvl="1"/>
            <a:r>
              <a:rPr lang="en-US" altLang="ko-KR" dirty="0" smtClean="0"/>
              <a:t>LV </a:t>
            </a:r>
            <a:r>
              <a:rPr lang="en-US" altLang="ko-KR" dirty="0"/>
              <a:t>end-diastolic diameter (23.1 mm vs. 25.68 mm, </a:t>
            </a:r>
            <a:r>
              <a:rPr lang="en-US" altLang="ko-KR" dirty="0" smtClean="0"/>
              <a:t>p=0.035)</a:t>
            </a:r>
          </a:p>
          <a:p>
            <a:pPr lvl="1"/>
            <a:r>
              <a:rPr lang="en-US" altLang="ko-KR" dirty="0" smtClean="0"/>
              <a:t>LV </a:t>
            </a:r>
            <a:r>
              <a:rPr lang="en-US" altLang="ko-KR" dirty="0"/>
              <a:t>end-diastolic volume (18.69 mL: vs. 25.12 mL, </a:t>
            </a:r>
            <a:r>
              <a:rPr lang="en-US" altLang="ko-KR" dirty="0" smtClean="0"/>
              <a:t>p=0.023)</a:t>
            </a:r>
          </a:p>
          <a:p>
            <a:pPr lvl="1"/>
            <a:r>
              <a:rPr lang="en-US" altLang="ko-KR" dirty="0" smtClean="0"/>
              <a:t>Stroke </a:t>
            </a:r>
            <a:r>
              <a:rPr lang="en-US" altLang="ko-KR" dirty="0"/>
              <a:t>volume (12.84 mL vs. 17.71 mL, </a:t>
            </a:r>
            <a:r>
              <a:rPr lang="en-US" altLang="ko-KR" dirty="0" smtClean="0"/>
              <a:t>p=0.015)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increased significantly</a:t>
            </a:r>
          </a:p>
          <a:p>
            <a:endParaRPr lang="en-US" altLang="ko-KR" dirty="0"/>
          </a:p>
          <a:p>
            <a:r>
              <a:rPr lang="en-US" altLang="ko-KR" dirty="0" smtClean="0"/>
              <a:t>Recent echocardiography</a:t>
            </a:r>
          </a:p>
          <a:p>
            <a:pPr lvl="1"/>
            <a:r>
              <a:rPr lang="en-US" altLang="ko-KR" dirty="0" smtClean="0"/>
              <a:t>Comparing to the postoperative parameters</a:t>
            </a:r>
            <a:endParaRPr lang="en-US" altLang="ko-KR" dirty="0"/>
          </a:p>
          <a:p>
            <a:pPr lvl="1"/>
            <a:r>
              <a:rPr lang="en-US" altLang="ko-KR" dirty="0" smtClean="0"/>
              <a:t>Ejection </a:t>
            </a:r>
            <a:r>
              <a:rPr lang="en-US" altLang="ko-KR" dirty="0"/>
              <a:t>fraction (70.16% vs. 70.79%, p=0.82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Fractional </a:t>
            </a:r>
            <a:r>
              <a:rPr lang="en-US" altLang="ko-KR" dirty="0"/>
              <a:t>shortening (38.43% vs. 40.12%, p=0.472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 no significant changes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 lvl="1"/>
            <a:r>
              <a:rPr lang="en-US" altLang="ko-KR" dirty="0" smtClean="0"/>
              <a:t>None </a:t>
            </a:r>
            <a:r>
              <a:rPr lang="en-US" altLang="ko-KR" dirty="0"/>
              <a:t>showed regional wall motion </a:t>
            </a:r>
            <a:r>
              <a:rPr lang="en-US" altLang="ko-KR" dirty="0" smtClean="0"/>
              <a:t>abnormalities</a:t>
            </a:r>
            <a:endParaRPr lang="ko-KR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173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sz="2800" dirty="0"/>
              <a:t>RV exclusion may have beneficial </a:t>
            </a:r>
            <a:r>
              <a:rPr lang="en-US" altLang="ko-KR" sz="2800" dirty="0" smtClean="0"/>
              <a:t>results</a:t>
            </a:r>
          </a:p>
          <a:p>
            <a:pPr lvl="1"/>
            <a:r>
              <a:rPr lang="en-US" altLang="ko-KR" sz="2400" dirty="0" smtClean="0"/>
              <a:t>on </a:t>
            </a:r>
            <a:r>
              <a:rPr lang="en-US" altLang="ko-KR" sz="2400" dirty="0"/>
              <a:t>LV systolic function, by avoiding possible </a:t>
            </a:r>
            <a:r>
              <a:rPr lang="en-US" altLang="ko-KR" sz="2400" dirty="0" smtClean="0"/>
              <a:t>ischemia</a:t>
            </a:r>
          </a:p>
          <a:p>
            <a:pPr lvl="1"/>
            <a:r>
              <a:rPr lang="en-US" altLang="ko-KR" sz="2400" dirty="0" smtClean="0"/>
              <a:t>on </a:t>
            </a:r>
            <a:r>
              <a:rPr lang="en-US" altLang="ko-KR" sz="2400" dirty="0"/>
              <a:t>LV diastolic function, by obliterating the non-functioning cavity and enhancing the geometry of the ventricular </a:t>
            </a:r>
            <a:r>
              <a:rPr lang="en-US" altLang="ko-KR" sz="2400" dirty="0" smtClean="0"/>
              <a:t>septum</a:t>
            </a:r>
          </a:p>
          <a:p>
            <a:pPr lvl="1"/>
            <a:endParaRPr lang="en-US" altLang="ko-KR" sz="2400" dirty="0"/>
          </a:p>
          <a:p>
            <a:r>
              <a:rPr lang="en-US" altLang="ko-KR" sz="2800" dirty="0" smtClean="0"/>
              <a:t>Long </a:t>
            </a:r>
            <a:r>
              <a:rPr lang="en-US" altLang="ko-KR" sz="2800" dirty="0"/>
              <a:t>term outcome also seems to be </a:t>
            </a:r>
            <a:r>
              <a:rPr lang="en-US" altLang="ko-KR" sz="2800" dirty="0" smtClean="0"/>
              <a:t>tolerable</a:t>
            </a:r>
            <a:endParaRPr lang="ko-KR" altLang="ko-KR" sz="28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319</Words>
  <Application>Microsoft Office PowerPoint</Application>
  <PresentationFormat>화면 슬라이드 쇼(4:3)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Wingdings</vt:lpstr>
      <vt:lpstr>Office 테마</vt:lpstr>
      <vt:lpstr>Long Term Outcomes of Non-functioning Right Ventricular Exclusion in Patients with Pulmonary Atresia and Intact Ventricular Septum</vt:lpstr>
      <vt:lpstr>Purpose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DM500T9Z-AD3A</cp:lastModifiedBy>
  <cp:revision>9</cp:revision>
  <dcterms:created xsi:type="dcterms:W3CDTF">2017-07-25T23:31:23Z</dcterms:created>
  <dcterms:modified xsi:type="dcterms:W3CDTF">2020-09-06T13:08:21Z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