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6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A case of Infected Left Atrial </a:t>
            </a:r>
            <a:r>
              <a:rPr lang="en-US" altLang="ko-KR" dirty="0" err="1"/>
              <a:t>myxoma</a:t>
            </a:r>
            <a:r>
              <a:rPr lang="en-US" altLang="ko-KR" dirty="0"/>
              <a:t> presenting no growth bacteria on blood cultures.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908428"/>
          </a:xfrm>
        </p:spPr>
        <p:txBody>
          <a:bodyPr/>
          <a:lstStyle/>
          <a:p>
            <a:r>
              <a:rPr lang="en-US" altLang="ko-KR" sz="2400" dirty="0" smtClean="0"/>
              <a:t>Preoperative Image Examination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4485059" cy="5328592"/>
          </a:xfrm>
        </p:spPr>
        <p:txBody>
          <a:bodyPr>
            <a:noAutofit/>
          </a:bodyPr>
          <a:lstStyle/>
          <a:p>
            <a:r>
              <a:rPr lang="en-US" altLang="ko-KR" sz="2400" b="1" dirty="0"/>
              <a:t>TTE (2019.08.28)</a:t>
            </a:r>
          </a:p>
          <a:p>
            <a:pPr lvl="1"/>
            <a:r>
              <a:rPr lang="en-US" altLang="ko-KR" sz="2400" dirty="0"/>
              <a:t>Huge LA mass, R/O LA </a:t>
            </a:r>
            <a:r>
              <a:rPr lang="en-US" altLang="ko-KR" sz="2400" dirty="0" err="1"/>
              <a:t>myxoma</a:t>
            </a:r>
            <a:endParaRPr lang="en-US" altLang="ko-KR" sz="2400" dirty="0"/>
          </a:p>
          <a:p>
            <a:pPr lvl="2"/>
            <a:r>
              <a:rPr lang="en-US" altLang="ko-KR" dirty="0"/>
              <a:t>huge echogenic mass with stalk </a:t>
            </a:r>
          </a:p>
          <a:p>
            <a:pPr lvl="2"/>
            <a:r>
              <a:rPr lang="en-US" altLang="ko-KR" dirty="0"/>
              <a:t>3.7x3.1mm</a:t>
            </a:r>
          </a:p>
          <a:p>
            <a:pPr lvl="2"/>
            <a:r>
              <a:rPr lang="en-US" altLang="ko-KR" dirty="0"/>
              <a:t>Mass irregular surface &amp; </a:t>
            </a:r>
            <a:r>
              <a:rPr lang="en-US" altLang="ko-KR" dirty="0" smtClean="0"/>
              <a:t>hypermobile</a:t>
            </a:r>
          </a:p>
          <a:p>
            <a:pPr marL="914400" lvl="2" indent="0">
              <a:buNone/>
            </a:pPr>
            <a:endParaRPr lang="en-US" altLang="ko-KR" dirty="0" smtClean="0"/>
          </a:p>
          <a:p>
            <a:r>
              <a:rPr lang="en-US" altLang="ko-KR" sz="2400" b="1" dirty="0" smtClean="0"/>
              <a:t>PET-CT(</a:t>
            </a:r>
            <a:r>
              <a:rPr lang="ko-KR" altLang="en-US" sz="2400" b="1" dirty="0" err="1" smtClean="0"/>
              <a:t>타병원</a:t>
            </a:r>
            <a:r>
              <a:rPr lang="en-US" altLang="ko-KR" sz="2400" b="1" dirty="0"/>
              <a:t>/2019.07.12)</a:t>
            </a:r>
          </a:p>
          <a:p>
            <a:pPr lvl="1"/>
            <a:r>
              <a:rPr lang="en-US" altLang="ko-KR" sz="2400" dirty="0"/>
              <a:t>3.2 cm </a:t>
            </a:r>
            <a:r>
              <a:rPr lang="en-US" altLang="ko-KR" sz="2400" dirty="0" err="1"/>
              <a:t>hypermetabolic</a:t>
            </a:r>
            <a:r>
              <a:rPr lang="en-US" altLang="ko-KR" sz="2400" dirty="0"/>
              <a:t>  LA mass </a:t>
            </a:r>
            <a:br>
              <a:rPr lang="en-US" altLang="ko-KR" sz="2400" dirty="0"/>
            </a:br>
            <a:r>
              <a:rPr lang="en-US" altLang="ko-KR" sz="2400" dirty="0"/>
              <a:t>r/o Cardiac </a:t>
            </a:r>
            <a:r>
              <a:rPr lang="en-US" altLang="ko-KR" sz="2400" dirty="0" err="1" smtClean="0"/>
              <a:t>myxoma</a:t>
            </a:r>
            <a:endParaRPr lang="en-US" altLang="ko-KR" sz="2400" dirty="0"/>
          </a:p>
        </p:txBody>
      </p:sp>
      <p:pic>
        <p:nvPicPr>
          <p:cNvPr id="4" name="그림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79" y="1268760"/>
            <a:ext cx="4155901" cy="3230809"/>
          </a:xfrm>
          <a:prstGeom prst="rect">
            <a:avLst/>
          </a:prstGeom>
        </p:spPr>
      </p:pic>
      <p:pic>
        <p:nvPicPr>
          <p:cNvPr id="7" name="bandicam 2019-11-26 19-08-37-96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6666" t="19327" r="9528" b="22400"/>
          <a:stretch/>
        </p:blipFill>
        <p:spPr>
          <a:xfrm>
            <a:off x="4759382" y="4671261"/>
            <a:ext cx="4133098" cy="194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779096" cy="908428"/>
          </a:xfrm>
        </p:spPr>
        <p:txBody>
          <a:bodyPr/>
          <a:lstStyle/>
          <a:p>
            <a:r>
              <a:rPr lang="en-US" altLang="ko-KR" sz="2400" dirty="0" smtClean="0">
                <a:solidFill>
                  <a:prstClr val="black"/>
                </a:solidFill>
              </a:rPr>
              <a:t>Operative record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5472608" cy="5040560"/>
          </a:xfrm>
        </p:spPr>
        <p:txBody>
          <a:bodyPr>
            <a:normAutofit/>
          </a:bodyPr>
          <a:lstStyle/>
          <a:p>
            <a:r>
              <a:rPr lang="en-US" altLang="ko-KR" sz="2400" b="1" dirty="0"/>
              <a:t>Mass </a:t>
            </a:r>
            <a:r>
              <a:rPr lang="en-US" altLang="ko-KR" sz="2400" dirty="0"/>
              <a:t/>
            </a:r>
            <a:br>
              <a:rPr lang="en-US" altLang="ko-KR" sz="2400" dirty="0"/>
            </a:br>
            <a:r>
              <a:rPr lang="en-US" altLang="ko-KR" sz="2400" dirty="0"/>
              <a:t>- 3x4cm sized oval mass with broad stalk (1cm)</a:t>
            </a:r>
            <a:br>
              <a:rPr lang="en-US" altLang="ko-KR" sz="2400" dirty="0"/>
            </a:br>
            <a:r>
              <a:rPr lang="en-US" altLang="ko-KR" sz="2400" dirty="0"/>
              <a:t>- abutting to the interatrial septum</a:t>
            </a:r>
            <a:br>
              <a:rPr lang="en-US" altLang="ko-KR" sz="2400" dirty="0"/>
            </a:br>
            <a:r>
              <a:rPr lang="en-US" altLang="ko-KR" sz="2400" dirty="0"/>
              <a:t>- very fragile</a:t>
            </a:r>
            <a:br>
              <a:rPr lang="en-US" altLang="ko-KR" sz="2400" dirty="0"/>
            </a:br>
            <a:r>
              <a:rPr lang="en-US" altLang="ko-KR" sz="2400" dirty="0"/>
              <a:t> </a:t>
            </a:r>
            <a:r>
              <a:rPr lang="en-US" altLang="ko-KR" sz="2400" dirty="0" smtClean="0"/>
              <a:t>-&gt;Operation</a:t>
            </a:r>
            <a:r>
              <a:rPr lang="en-US" altLang="ko-KR" sz="2400" dirty="0"/>
              <a:t>:  LA mass excision </a:t>
            </a:r>
            <a:br>
              <a:rPr lang="en-US" altLang="ko-KR" sz="2400" dirty="0"/>
            </a:br>
            <a:endParaRPr lang="ko-KR" altLang="en-US" sz="2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2" t="6417" r="18101" b="6784"/>
          <a:stretch/>
        </p:blipFill>
        <p:spPr>
          <a:xfrm>
            <a:off x="5868144" y="1484784"/>
            <a:ext cx="301039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95536" y="3212976"/>
            <a:ext cx="3672408" cy="219825"/>
          </a:xfrm>
          <a:prstGeom prst="rect">
            <a:avLst/>
          </a:prstGeom>
          <a:ln>
            <a:solidFill>
              <a:schemeClr val="accent5">
                <a:shade val="50000"/>
                <a:alpha val="7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Pre-op</a:t>
            </a:r>
            <a:endParaRPr lang="ko-KR" altLang="en-US" sz="1600" b="1" dirty="0"/>
          </a:p>
        </p:txBody>
      </p:sp>
      <p:sp>
        <p:nvSpPr>
          <p:cNvPr id="8" name="직사각형 7"/>
          <p:cNvSpPr/>
          <p:nvPr/>
        </p:nvSpPr>
        <p:spPr>
          <a:xfrm>
            <a:off x="4572000" y="3212976"/>
            <a:ext cx="3960440" cy="219825"/>
          </a:xfrm>
          <a:prstGeom prst="rect">
            <a:avLst/>
          </a:prstGeom>
          <a:ln>
            <a:solidFill>
              <a:schemeClr val="accent5">
                <a:shade val="50000"/>
                <a:alpha val="7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Post-op</a:t>
            </a:r>
            <a:endParaRPr lang="ko-KR" altLang="en-US" sz="1600" b="1" dirty="0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908428"/>
          </a:xfrm>
        </p:spPr>
        <p:txBody>
          <a:bodyPr/>
          <a:lstStyle/>
          <a:p>
            <a:r>
              <a:rPr lang="en-US" altLang="ko-KR" sz="2400" dirty="0" smtClean="0"/>
              <a:t>Post operative Image Examination</a:t>
            </a:r>
            <a:endParaRPr lang="ko-KR" altLang="en-US" sz="2400" dirty="0"/>
          </a:p>
        </p:txBody>
      </p:sp>
      <p:sp>
        <p:nvSpPr>
          <p:cNvPr id="11" name="내용 개체 틀 2"/>
          <p:cNvSpPr txBox="1">
            <a:spLocks/>
          </p:cNvSpPr>
          <p:nvPr/>
        </p:nvSpPr>
        <p:spPr>
          <a:xfrm>
            <a:off x="251520" y="1258134"/>
            <a:ext cx="8640960" cy="50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/>
              <a:t>TTE (2019.09.03)</a:t>
            </a:r>
          </a:p>
          <a:p>
            <a:pPr lvl="1"/>
            <a:r>
              <a:rPr lang="en-US" altLang="ko-KR" sz="2400" dirty="0"/>
              <a:t>No remnant mass</a:t>
            </a:r>
          </a:p>
          <a:p>
            <a:pPr lvl="1"/>
            <a:r>
              <a:rPr lang="en-US" altLang="ko-KR" sz="2400" dirty="0"/>
              <a:t>Normal LV size and systolic function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13" name="bandicam 2019-11-22 19-46-53-96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7118"/>
          <a:stretch/>
        </p:blipFill>
        <p:spPr>
          <a:xfrm>
            <a:off x="4572000" y="3494766"/>
            <a:ext cx="3960440" cy="2879899"/>
          </a:xfrm>
          <a:prstGeom prst="rect">
            <a:avLst/>
          </a:prstGeom>
        </p:spPr>
      </p:pic>
      <p:pic>
        <p:nvPicPr>
          <p:cNvPr id="14" name="bandicam 2019-11-22 18-02-47-198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7911" t="9069" r="335"/>
          <a:stretch/>
        </p:blipFill>
        <p:spPr>
          <a:xfrm>
            <a:off x="383218" y="3494767"/>
            <a:ext cx="3684726" cy="285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sz="2400" b="1" dirty="0"/>
              <a:t>Diagnosis</a:t>
            </a:r>
            <a:r>
              <a:rPr lang="en-US" altLang="ko-KR" sz="2400" dirty="0"/>
              <a:t> &gt; Cardiac </a:t>
            </a:r>
            <a:r>
              <a:rPr lang="en-US" altLang="ko-KR" sz="2400" dirty="0" err="1" smtClean="0"/>
              <a:t>myxoma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smtClean="0"/>
              <a:t>	&gt; </a:t>
            </a:r>
            <a:r>
              <a:rPr lang="en-US" altLang="ko-KR" sz="2400" dirty="0"/>
              <a:t>Pan-bacterial PCR result : 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/>
              <a:t>	</a:t>
            </a:r>
            <a:r>
              <a:rPr lang="en-US" altLang="ko-KR" sz="2400" dirty="0" smtClean="0"/>
              <a:t>	</a:t>
            </a:r>
            <a:r>
              <a:rPr lang="en-US" altLang="ko-KR" sz="2400" dirty="0" err="1" smtClean="0">
                <a:solidFill>
                  <a:srgbClr val="FF0000"/>
                </a:solidFill>
              </a:rPr>
              <a:t>Haemophilus</a:t>
            </a:r>
            <a:r>
              <a:rPr lang="en-US" altLang="ko-KR" sz="2400" dirty="0" smtClean="0">
                <a:solidFill>
                  <a:srgbClr val="FF0000"/>
                </a:solidFill>
              </a:rPr>
              <a:t> </a:t>
            </a:r>
            <a:r>
              <a:rPr lang="en-US" altLang="ko-KR" sz="2400" dirty="0" err="1">
                <a:solidFill>
                  <a:srgbClr val="FF0000"/>
                </a:solidFill>
              </a:rPr>
              <a:t>parainfluenzae</a:t>
            </a:r>
            <a:r>
              <a:rPr lang="en-US" altLang="ko-KR" sz="2400" dirty="0"/>
              <a:t>  99.87% (796/797)</a:t>
            </a:r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42"/>
          <a:stretch/>
        </p:blipFill>
        <p:spPr>
          <a:xfrm>
            <a:off x="683568" y="3303940"/>
            <a:ext cx="3672408" cy="27893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" t="-38" r="15659" b="38"/>
          <a:stretch/>
        </p:blipFill>
        <p:spPr>
          <a:xfrm>
            <a:off x="4375690" y="3303940"/>
            <a:ext cx="3978271" cy="2789356"/>
          </a:xfrm>
          <a:prstGeom prst="rect">
            <a:avLst/>
          </a:prstGeom>
        </p:spPr>
      </p:pic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779096" cy="908428"/>
          </a:xfrm>
        </p:spPr>
        <p:txBody>
          <a:bodyPr/>
          <a:lstStyle/>
          <a:p>
            <a:r>
              <a:rPr lang="en-US" altLang="ko-KR" sz="2400" dirty="0" smtClean="0">
                <a:solidFill>
                  <a:prstClr val="black"/>
                </a:solidFill>
              </a:rPr>
              <a:t>Pathology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78</Words>
  <Application>Microsoft Office PowerPoint</Application>
  <PresentationFormat>화면 슬라이드 쇼(4:3)</PresentationFormat>
  <Paragraphs>23</Paragraphs>
  <Slides>5</Slides>
  <Notes>0</Notes>
  <HiddenSlides>0</HiddenSlides>
  <MMClips>3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A case of Infected Left Atrial myxoma presenting no growth bacteria on blood cultures. </vt:lpstr>
      <vt:lpstr>Preoperative Image Examination</vt:lpstr>
      <vt:lpstr>Operative record</vt:lpstr>
      <vt:lpstr>Post operative Image Examination</vt:lpstr>
      <vt:lpstr>Pathology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gnah</cp:lastModifiedBy>
  <cp:revision>10</cp:revision>
  <dcterms:created xsi:type="dcterms:W3CDTF">2017-07-25T23:31:23Z</dcterms:created>
  <dcterms:modified xsi:type="dcterms:W3CDTF">2020-09-06T23:25:18Z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