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7" r:id="rId2"/>
    <p:sldId id="264" r:id="rId3"/>
    <p:sldId id="266" r:id="rId4"/>
    <p:sldId id="268" r:id="rId5"/>
    <p:sldId id="267" r:id="rId6"/>
    <p:sldId id="269" r:id="rId7"/>
    <p:sldId id="270" r:id="rId8"/>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3" autoAdjust="0"/>
    <p:restoredTop sz="94660"/>
  </p:normalViewPr>
  <p:slideViewPr>
    <p:cSldViewPr snapToGrid="0">
      <p:cViewPr varScale="1">
        <p:scale>
          <a:sx n="107" d="100"/>
          <a:sy n="107" d="100"/>
        </p:scale>
        <p:origin x="84" y="2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1A1490-846C-47E7-A488-218619888E8C}" type="datetimeFigureOut">
              <a:rPr lang="ko-KR" altLang="en-US" smtClean="0"/>
              <a:t>2020-08-13</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75E82F-A0C9-4D2E-9844-38E7B1D2E2DE}" type="slidenum">
              <a:rPr lang="ko-KR" altLang="en-US" smtClean="0"/>
              <a:t>‹#›</a:t>
            </a:fld>
            <a:endParaRPr lang="ko-KR" altLang="en-US"/>
          </a:p>
        </p:txBody>
      </p:sp>
    </p:spTree>
    <p:extLst>
      <p:ext uri="{BB962C8B-B14F-4D97-AF65-F5344CB8AC3E}">
        <p14:creationId xmlns:p14="http://schemas.microsoft.com/office/powerpoint/2010/main" val="2376000841"/>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8/13/2020 4:15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a:t>
            </a:fld>
            <a:endParaRPr lang="en-US" dirty="0"/>
          </a:p>
        </p:txBody>
      </p:sp>
    </p:spTree>
    <p:extLst>
      <p:ext uri="{BB962C8B-B14F-4D97-AF65-F5344CB8AC3E}">
        <p14:creationId xmlns:p14="http://schemas.microsoft.com/office/powerpoint/2010/main" val="1049560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fld id="{26A2E7E2-C79F-43C9-B2C6-59CA0DFC87FF}" type="slidenum">
              <a:rPr lang="en-US" smtClean="0"/>
              <a:t>4</a:t>
            </a:fld>
            <a:endParaRPr lang="en-US"/>
          </a:p>
        </p:txBody>
      </p:sp>
    </p:spTree>
    <p:extLst>
      <p:ext uri="{BB962C8B-B14F-4D97-AF65-F5344CB8AC3E}">
        <p14:creationId xmlns:p14="http://schemas.microsoft.com/office/powerpoint/2010/main" val="2612906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fld id="{26A2E7E2-C79F-43C9-B2C6-59CA0DFC87FF}" type="slidenum">
              <a:rPr lang="en-US" smtClean="0"/>
              <a:t>6</a:t>
            </a:fld>
            <a:endParaRPr lang="en-US"/>
          </a:p>
        </p:txBody>
      </p:sp>
    </p:spTree>
    <p:extLst>
      <p:ext uri="{BB962C8B-B14F-4D97-AF65-F5344CB8AC3E}">
        <p14:creationId xmlns:p14="http://schemas.microsoft.com/office/powerpoint/2010/main" val="2333098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26A2E7E2-C79F-43C9-B2C6-59CA0DFC87FF}" type="slidenum">
              <a:rPr lang="en-US" smtClean="0"/>
              <a:t>7</a:t>
            </a:fld>
            <a:endParaRPr lang="en-US"/>
          </a:p>
        </p:txBody>
      </p:sp>
    </p:spTree>
    <p:extLst>
      <p:ext uri="{BB962C8B-B14F-4D97-AF65-F5344CB8AC3E}">
        <p14:creationId xmlns:p14="http://schemas.microsoft.com/office/powerpoint/2010/main" val="39767862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F4C2C7D-7F29-4B44-879E-5FD557E2B413}"/>
              </a:ext>
            </a:extLst>
          </p:cNvPr>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p>
        </p:txBody>
      </p:sp>
      <p:sp>
        <p:nvSpPr>
          <p:cNvPr id="3" name="부제목 2">
            <a:extLst>
              <a:ext uri="{FF2B5EF4-FFF2-40B4-BE49-F238E27FC236}">
                <a16:creationId xmlns:a16="http://schemas.microsoft.com/office/drawing/2014/main" id="{E6D5F9BC-5178-4413-BF14-72264A8A10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p>
        </p:txBody>
      </p:sp>
      <p:sp>
        <p:nvSpPr>
          <p:cNvPr id="4" name="날짜 개체 틀 3">
            <a:extLst>
              <a:ext uri="{FF2B5EF4-FFF2-40B4-BE49-F238E27FC236}">
                <a16:creationId xmlns:a16="http://schemas.microsoft.com/office/drawing/2014/main" id="{A180250E-6433-43C7-9E51-86F5D8686583}"/>
              </a:ext>
            </a:extLst>
          </p:cNvPr>
          <p:cNvSpPr>
            <a:spLocks noGrp="1"/>
          </p:cNvSpPr>
          <p:nvPr>
            <p:ph type="dt" sz="half" idx="10"/>
          </p:nvPr>
        </p:nvSpPr>
        <p:spPr/>
        <p:txBody>
          <a:bodyPr/>
          <a:lstStyle/>
          <a:p>
            <a:fld id="{36536C4F-DDEC-437B-A839-40950D2934E1}" type="datetimeFigureOut">
              <a:rPr lang="ko-KR" altLang="en-US" smtClean="0"/>
              <a:t>2020-08-13</a:t>
            </a:fld>
            <a:endParaRPr lang="ko-KR" altLang="en-US"/>
          </a:p>
        </p:txBody>
      </p:sp>
      <p:sp>
        <p:nvSpPr>
          <p:cNvPr id="5" name="바닥글 개체 틀 4">
            <a:extLst>
              <a:ext uri="{FF2B5EF4-FFF2-40B4-BE49-F238E27FC236}">
                <a16:creationId xmlns:a16="http://schemas.microsoft.com/office/drawing/2014/main" id="{4751238C-25F8-438C-B8B3-DBB12F342C3C}"/>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E7D62D5C-B10F-43EA-A670-1DCEDB3281ED}"/>
              </a:ext>
            </a:extLst>
          </p:cNvPr>
          <p:cNvSpPr>
            <a:spLocks noGrp="1"/>
          </p:cNvSpPr>
          <p:nvPr>
            <p:ph type="sldNum" sz="quarter" idx="12"/>
          </p:nvPr>
        </p:nvSpPr>
        <p:spPr/>
        <p:txBody>
          <a:bodyPr/>
          <a:lstStyle/>
          <a:p>
            <a:fld id="{B5FB9633-17D6-4018-B62D-9266446AC4A0}" type="slidenum">
              <a:rPr lang="ko-KR" altLang="en-US" smtClean="0"/>
              <a:t>‹#›</a:t>
            </a:fld>
            <a:endParaRPr lang="ko-KR" altLang="en-US"/>
          </a:p>
        </p:txBody>
      </p:sp>
    </p:spTree>
    <p:extLst>
      <p:ext uri="{BB962C8B-B14F-4D97-AF65-F5344CB8AC3E}">
        <p14:creationId xmlns:p14="http://schemas.microsoft.com/office/powerpoint/2010/main" val="25530137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7BABA24-1AC6-4DBF-AEF0-E06C25128DF4}"/>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29CC4FF6-0571-4CE6-B2B5-91CBEADF83D4}"/>
              </a:ext>
            </a:extLst>
          </p:cNvPr>
          <p:cNvSpPr>
            <a:spLocks noGrp="1"/>
          </p:cNvSpPr>
          <p:nvPr>
            <p:ph idx="1"/>
          </p:nvPr>
        </p:nvSpPr>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DE6668AA-1FF2-485C-8C81-16722E5C097B}"/>
              </a:ext>
            </a:extLst>
          </p:cNvPr>
          <p:cNvSpPr>
            <a:spLocks noGrp="1"/>
          </p:cNvSpPr>
          <p:nvPr>
            <p:ph type="dt" sz="half" idx="10"/>
          </p:nvPr>
        </p:nvSpPr>
        <p:spPr/>
        <p:txBody>
          <a:bodyPr/>
          <a:lstStyle/>
          <a:p>
            <a:fld id="{36536C4F-DDEC-437B-A839-40950D2934E1}" type="datetimeFigureOut">
              <a:rPr lang="ko-KR" altLang="en-US" smtClean="0"/>
              <a:t>2020-08-13</a:t>
            </a:fld>
            <a:endParaRPr lang="ko-KR" altLang="en-US"/>
          </a:p>
        </p:txBody>
      </p:sp>
      <p:sp>
        <p:nvSpPr>
          <p:cNvPr id="5" name="바닥글 개체 틀 4">
            <a:extLst>
              <a:ext uri="{FF2B5EF4-FFF2-40B4-BE49-F238E27FC236}">
                <a16:creationId xmlns:a16="http://schemas.microsoft.com/office/drawing/2014/main" id="{89796247-A241-46A5-8288-548EA84E5BB7}"/>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757BDF0B-546D-446B-AFBA-5783EE104610}"/>
              </a:ext>
            </a:extLst>
          </p:cNvPr>
          <p:cNvSpPr>
            <a:spLocks noGrp="1"/>
          </p:cNvSpPr>
          <p:nvPr>
            <p:ph type="sldNum" sz="quarter" idx="12"/>
          </p:nvPr>
        </p:nvSpPr>
        <p:spPr/>
        <p:txBody>
          <a:bodyPr/>
          <a:lstStyle/>
          <a:p>
            <a:fld id="{B5FB9633-17D6-4018-B62D-9266446AC4A0}" type="slidenum">
              <a:rPr lang="ko-KR" altLang="en-US" smtClean="0"/>
              <a:t>‹#›</a:t>
            </a:fld>
            <a:endParaRPr lang="ko-KR" altLang="en-US"/>
          </a:p>
        </p:txBody>
      </p:sp>
    </p:spTree>
    <p:extLst>
      <p:ext uri="{BB962C8B-B14F-4D97-AF65-F5344CB8AC3E}">
        <p14:creationId xmlns:p14="http://schemas.microsoft.com/office/powerpoint/2010/main" val="1426597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6937F7D-F15E-4668-B3D5-03D77485632B}"/>
              </a:ext>
            </a:extLst>
          </p:cNvPr>
          <p:cNvSpPr>
            <a:spLocks noGrp="1"/>
          </p:cNvSpPr>
          <p:nvPr>
            <p:ph type="title"/>
          </p:nvPr>
        </p:nvSpPr>
        <p:spPr>
          <a:xfrm>
            <a:off x="831850" y="1709738"/>
            <a:ext cx="10515600" cy="2852737"/>
          </a:xfrm>
        </p:spPr>
        <p:txBody>
          <a:bodyPr anchor="b"/>
          <a:lstStyle>
            <a:lvl1pPr>
              <a:defRPr sz="6000"/>
            </a:lvl1pPr>
          </a:lstStyle>
          <a:p>
            <a:r>
              <a:rPr lang="ko-KR" altLang="en-US"/>
              <a:t>마스터 제목 스타일 편집</a:t>
            </a:r>
          </a:p>
        </p:txBody>
      </p:sp>
      <p:sp>
        <p:nvSpPr>
          <p:cNvPr id="3" name="텍스트 개체 틀 2">
            <a:extLst>
              <a:ext uri="{FF2B5EF4-FFF2-40B4-BE49-F238E27FC236}">
                <a16:creationId xmlns:a16="http://schemas.microsoft.com/office/drawing/2014/main" id="{9E1FFF14-139B-474E-A258-7A27AC8614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a:t>마스터 텍스트 스타일을 편집하려면 클릭</a:t>
            </a:r>
          </a:p>
        </p:txBody>
      </p:sp>
      <p:sp>
        <p:nvSpPr>
          <p:cNvPr id="4" name="날짜 개체 틀 3">
            <a:extLst>
              <a:ext uri="{FF2B5EF4-FFF2-40B4-BE49-F238E27FC236}">
                <a16:creationId xmlns:a16="http://schemas.microsoft.com/office/drawing/2014/main" id="{ED298C4D-AA17-47BB-B531-4FF1B6F29672}"/>
              </a:ext>
            </a:extLst>
          </p:cNvPr>
          <p:cNvSpPr>
            <a:spLocks noGrp="1"/>
          </p:cNvSpPr>
          <p:nvPr>
            <p:ph type="dt" sz="half" idx="10"/>
          </p:nvPr>
        </p:nvSpPr>
        <p:spPr/>
        <p:txBody>
          <a:bodyPr/>
          <a:lstStyle/>
          <a:p>
            <a:fld id="{36536C4F-DDEC-437B-A839-40950D2934E1}" type="datetimeFigureOut">
              <a:rPr lang="ko-KR" altLang="en-US" smtClean="0"/>
              <a:t>2020-08-13</a:t>
            </a:fld>
            <a:endParaRPr lang="ko-KR" altLang="en-US"/>
          </a:p>
        </p:txBody>
      </p:sp>
      <p:sp>
        <p:nvSpPr>
          <p:cNvPr id="5" name="바닥글 개체 틀 4">
            <a:extLst>
              <a:ext uri="{FF2B5EF4-FFF2-40B4-BE49-F238E27FC236}">
                <a16:creationId xmlns:a16="http://schemas.microsoft.com/office/drawing/2014/main" id="{75AFFEBA-AB65-4F2A-AF66-3C6CAAA79999}"/>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7DEB5DA5-C26F-4CAE-BC5D-2549862A8DE1}"/>
              </a:ext>
            </a:extLst>
          </p:cNvPr>
          <p:cNvSpPr>
            <a:spLocks noGrp="1"/>
          </p:cNvSpPr>
          <p:nvPr>
            <p:ph type="sldNum" sz="quarter" idx="12"/>
          </p:nvPr>
        </p:nvSpPr>
        <p:spPr/>
        <p:txBody>
          <a:bodyPr/>
          <a:lstStyle/>
          <a:p>
            <a:fld id="{B5FB9633-17D6-4018-B62D-9266446AC4A0}" type="slidenum">
              <a:rPr lang="ko-KR" altLang="en-US" smtClean="0"/>
              <a:t>‹#›</a:t>
            </a:fld>
            <a:endParaRPr lang="ko-KR" altLang="en-US"/>
          </a:p>
        </p:txBody>
      </p:sp>
    </p:spTree>
    <p:extLst>
      <p:ext uri="{BB962C8B-B14F-4D97-AF65-F5344CB8AC3E}">
        <p14:creationId xmlns:p14="http://schemas.microsoft.com/office/powerpoint/2010/main" val="1909590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73C8D8B-2B26-4033-9871-30A1748834BB}"/>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8172C15D-449B-45EA-B23E-B992581705E8}"/>
              </a:ext>
            </a:extLst>
          </p:cNvPr>
          <p:cNvSpPr>
            <a:spLocks noGrp="1"/>
          </p:cNvSpPr>
          <p:nvPr>
            <p:ph sz="half" idx="1"/>
          </p:nvPr>
        </p:nvSpPr>
        <p:spPr>
          <a:xfrm>
            <a:off x="838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내용 개체 틀 3">
            <a:extLst>
              <a:ext uri="{FF2B5EF4-FFF2-40B4-BE49-F238E27FC236}">
                <a16:creationId xmlns:a16="http://schemas.microsoft.com/office/drawing/2014/main" id="{84E05F5E-B8C0-440B-9334-259E8D6D6278}"/>
              </a:ext>
            </a:extLst>
          </p:cNvPr>
          <p:cNvSpPr>
            <a:spLocks noGrp="1"/>
          </p:cNvSpPr>
          <p:nvPr>
            <p:ph sz="half" idx="2"/>
          </p:nvPr>
        </p:nvSpPr>
        <p:spPr>
          <a:xfrm>
            <a:off x="6172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날짜 개체 틀 4">
            <a:extLst>
              <a:ext uri="{FF2B5EF4-FFF2-40B4-BE49-F238E27FC236}">
                <a16:creationId xmlns:a16="http://schemas.microsoft.com/office/drawing/2014/main" id="{6E6EEE91-8DF3-4CCF-8281-A12ABBD34768}"/>
              </a:ext>
            </a:extLst>
          </p:cNvPr>
          <p:cNvSpPr>
            <a:spLocks noGrp="1"/>
          </p:cNvSpPr>
          <p:nvPr>
            <p:ph type="dt" sz="half" idx="10"/>
          </p:nvPr>
        </p:nvSpPr>
        <p:spPr/>
        <p:txBody>
          <a:bodyPr/>
          <a:lstStyle/>
          <a:p>
            <a:fld id="{36536C4F-DDEC-437B-A839-40950D2934E1}" type="datetimeFigureOut">
              <a:rPr lang="ko-KR" altLang="en-US" smtClean="0"/>
              <a:t>2020-08-13</a:t>
            </a:fld>
            <a:endParaRPr lang="ko-KR" altLang="en-US"/>
          </a:p>
        </p:txBody>
      </p:sp>
      <p:sp>
        <p:nvSpPr>
          <p:cNvPr id="6" name="바닥글 개체 틀 5">
            <a:extLst>
              <a:ext uri="{FF2B5EF4-FFF2-40B4-BE49-F238E27FC236}">
                <a16:creationId xmlns:a16="http://schemas.microsoft.com/office/drawing/2014/main" id="{82B3A7AC-21A9-4A43-B9F6-1413D4B3B79A}"/>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644E3856-F048-47CA-B1F9-23021BA541B1}"/>
              </a:ext>
            </a:extLst>
          </p:cNvPr>
          <p:cNvSpPr>
            <a:spLocks noGrp="1"/>
          </p:cNvSpPr>
          <p:nvPr>
            <p:ph type="sldNum" sz="quarter" idx="12"/>
          </p:nvPr>
        </p:nvSpPr>
        <p:spPr/>
        <p:txBody>
          <a:bodyPr/>
          <a:lstStyle/>
          <a:p>
            <a:fld id="{B5FB9633-17D6-4018-B62D-9266446AC4A0}" type="slidenum">
              <a:rPr lang="ko-KR" altLang="en-US" smtClean="0"/>
              <a:t>‹#›</a:t>
            </a:fld>
            <a:endParaRPr lang="ko-KR" altLang="en-US"/>
          </a:p>
        </p:txBody>
      </p:sp>
    </p:spTree>
    <p:extLst>
      <p:ext uri="{BB962C8B-B14F-4D97-AF65-F5344CB8AC3E}">
        <p14:creationId xmlns:p14="http://schemas.microsoft.com/office/powerpoint/2010/main" val="847437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8F1BCB1E-61F0-4E9F-B0FB-BDAE5B63C5BD}"/>
              </a:ext>
            </a:extLst>
          </p:cNvPr>
          <p:cNvSpPr>
            <a:spLocks noGrp="1"/>
          </p:cNvSpPr>
          <p:nvPr>
            <p:ph type="title"/>
          </p:nvPr>
        </p:nvSpPr>
        <p:spPr>
          <a:xfrm>
            <a:off x="839788" y="365125"/>
            <a:ext cx="10515600" cy="1325563"/>
          </a:xfrm>
        </p:spPr>
        <p:txBody>
          <a:bodyPr/>
          <a:lstStyle/>
          <a:p>
            <a:r>
              <a:rPr lang="ko-KR" altLang="en-US"/>
              <a:t>마스터 제목 스타일 편집</a:t>
            </a:r>
          </a:p>
        </p:txBody>
      </p:sp>
      <p:sp>
        <p:nvSpPr>
          <p:cNvPr id="3" name="텍스트 개체 틀 2">
            <a:extLst>
              <a:ext uri="{FF2B5EF4-FFF2-40B4-BE49-F238E27FC236}">
                <a16:creationId xmlns:a16="http://schemas.microsoft.com/office/drawing/2014/main" id="{1B18D8E5-509F-46ED-8C00-E117E7334B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4" name="내용 개체 틀 3">
            <a:extLst>
              <a:ext uri="{FF2B5EF4-FFF2-40B4-BE49-F238E27FC236}">
                <a16:creationId xmlns:a16="http://schemas.microsoft.com/office/drawing/2014/main" id="{46428FC7-FA8A-4482-A6AC-4120E32EAE2E}"/>
              </a:ext>
            </a:extLst>
          </p:cNvPr>
          <p:cNvSpPr>
            <a:spLocks noGrp="1"/>
          </p:cNvSpPr>
          <p:nvPr>
            <p:ph sz="half" idx="2"/>
          </p:nvPr>
        </p:nvSpPr>
        <p:spPr>
          <a:xfrm>
            <a:off x="839788" y="2505075"/>
            <a:ext cx="5157787"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텍스트 개체 틀 4">
            <a:extLst>
              <a:ext uri="{FF2B5EF4-FFF2-40B4-BE49-F238E27FC236}">
                <a16:creationId xmlns:a16="http://schemas.microsoft.com/office/drawing/2014/main" id="{D8A064EC-DA97-4794-B8CE-82091201F4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6" name="내용 개체 틀 5">
            <a:extLst>
              <a:ext uri="{FF2B5EF4-FFF2-40B4-BE49-F238E27FC236}">
                <a16:creationId xmlns:a16="http://schemas.microsoft.com/office/drawing/2014/main" id="{9CBA94A0-DA80-4746-9769-1D3C15D3E654}"/>
              </a:ext>
            </a:extLst>
          </p:cNvPr>
          <p:cNvSpPr>
            <a:spLocks noGrp="1"/>
          </p:cNvSpPr>
          <p:nvPr>
            <p:ph sz="quarter" idx="4"/>
          </p:nvPr>
        </p:nvSpPr>
        <p:spPr>
          <a:xfrm>
            <a:off x="6172200" y="2505075"/>
            <a:ext cx="5183188"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7" name="날짜 개체 틀 6">
            <a:extLst>
              <a:ext uri="{FF2B5EF4-FFF2-40B4-BE49-F238E27FC236}">
                <a16:creationId xmlns:a16="http://schemas.microsoft.com/office/drawing/2014/main" id="{E5FA7CA8-93AA-45A2-9A14-E045FF2D4A4E}"/>
              </a:ext>
            </a:extLst>
          </p:cNvPr>
          <p:cNvSpPr>
            <a:spLocks noGrp="1"/>
          </p:cNvSpPr>
          <p:nvPr>
            <p:ph type="dt" sz="half" idx="10"/>
          </p:nvPr>
        </p:nvSpPr>
        <p:spPr/>
        <p:txBody>
          <a:bodyPr/>
          <a:lstStyle/>
          <a:p>
            <a:fld id="{36536C4F-DDEC-437B-A839-40950D2934E1}" type="datetimeFigureOut">
              <a:rPr lang="ko-KR" altLang="en-US" smtClean="0"/>
              <a:t>2020-08-13</a:t>
            </a:fld>
            <a:endParaRPr lang="ko-KR" altLang="en-US"/>
          </a:p>
        </p:txBody>
      </p:sp>
      <p:sp>
        <p:nvSpPr>
          <p:cNvPr id="8" name="바닥글 개체 틀 7">
            <a:extLst>
              <a:ext uri="{FF2B5EF4-FFF2-40B4-BE49-F238E27FC236}">
                <a16:creationId xmlns:a16="http://schemas.microsoft.com/office/drawing/2014/main" id="{1F603ADD-FD05-485A-B61A-F5F243334033}"/>
              </a:ext>
            </a:extLst>
          </p:cNvPr>
          <p:cNvSpPr>
            <a:spLocks noGrp="1"/>
          </p:cNvSpPr>
          <p:nvPr>
            <p:ph type="ftr" sz="quarter" idx="11"/>
          </p:nvPr>
        </p:nvSpPr>
        <p:spPr/>
        <p:txBody>
          <a:bodyPr/>
          <a:lstStyle/>
          <a:p>
            <a:endParaRPr lang="ko-KR" altLang="en-US"/>
          </a:p>
        </p:txBody>
      </p:sp>
      <p:sp>
        <p:nvSpPr>
          <p:cNvPr id="9" name="슬라이드 번호 개체 틀 8">
            <a:extLst>
              <a:ext uri="{FF2B5EF4-FFF2-40B4-BE49-F238E27FC236}">
                <a16:creationId xmlns:a16="http://schemas.microsoft.com/office/drawing/2014/main" id="{520354F4-AED6-4BE6-B08E-1F4FA6091BBE}"/>
              </a:ext>
            </a:extLst>
          </p:cNvPr>
          <p:cNvSpPr>
            <a:spLocks noGrp="1"/>
          </p:cNvSpPr>
          <p:nvPr>
            <p:ph type="sldNum" sz="quarter" idx="12"/>
          </p:nvPr>
        </p:nvSpPr>
        <p:spPr/>
        <p:txBody>
          <a:bodyPr/>
          <a:lstStyle/>
          <a:p>
            <a:fld id="{B5FB9633-17D6-4018-B62D-9266446AC4A0}" type="slidenum">
              <a:rPr lang="ko-KR" altLang="en-US" smtClean="0"/>
              <a:t>‹#›</a:t>
            </a:fld>
            <a:endParaRPr lang="ko-KR" altLang="en-US"/>
          </a:p>
        </p:txBody>
      </p:sp>
    </p:spTree>
    <p:extLst>
      <p:ext uri="{BB962C8B-B14F-4D97-AF65-F5344CB8AC3E}">
        <p14:creationId xmlns:p14="http://schemas.microsoft.com/office/powerpoint/2010/main" val="37595744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5BA3B0B-C92B-4ECE-B6D2-67B0C342010D}"/>
              </a:ext>
            </a:extLst>
          </p:cNvPr>
          <p:cNvSpPr>
            <a:spLocks noGrp="1"/>
          </p:cNvSpPr>
          <p:nvPr>
            <p:ph type="title"/>
          </p:nvPr>
        </p:nvSpPr>
        <p:spPr/>
        <p:txBody>
          <a:bodyPr/>
          <a:lstStyle/>
          <a:p>
            <a:r>
              <a:rPr lang="ko-KR" altLang="en-US"/>
              <a:t>마스터 제목 스타일 편집</a:t>
            </a:r>
          </a:p>
        </p:txBody>
      </p:sp>
      <p:sp>
        <p:nvSpPr>
          <p:cNvPr id="3" name="날짜 개체 틀 2">
            <a:extLst>
              <a:ext uri="{FF2B5EF4-FFF2-40B4-BE49-F238E27FC236}">
                <a16:creationId xmlns:a16="http://schemas.microsoft.com/office/drawing/2014/main" id="{84717918-05B1-436F-AC32-2399C254D8B5}"/>
              </a:ext>
            </a:extLst>
          </p:cNvPr>
          <p:cNvSpPr>
            <a:spLocks noGrp="1"/>
          </p:cNvSpPr>
          <p:nvPr>
            <p:ph type="dt" sz="half" idx="10"/>
          </p:nvPr>
        </p:nvSpPr>
        <p:spPr/>
        <p:txBody>
          <a:bodyPr/>
          <a:lstStyle/>
          <a:p>
            <a:fld id="{36536C4F-DDEC-437B-A839-40950D2934E1}" type="datetimeFigureOut">
              <a:rPr lang="ko-KR" altLang="en-US" smtClean="0"/>
              <a:t>2020-08-13</a:t>
            </a:fld>
            <a:endParaRPr lang="ko-KR" altLang="en-US"/>
          </a:p>
        </p:txBody>
      </p:sp>
      <p:sp>
        <p:nvSpPr>
          <p:cNvPr id="4" name="바닥글 개체 틀 3">
            <a:extLst>
              <a:ext uri="{FF2B5EF4-FFF2-40B4-BE49-F238E27FC236}">
                <a16:creationId xmlns:a16="http://schemas.microsoft.com/office/drawing/2014/main" id="{906672D5-424F-4627-AD76-123B5114FB2B}"/>
              </a:ext>
            </a:extLst>
          </p:cNvPr>
          <p:cNvSpPr>
            <a:spLocks noGrp="1"/>
          </p:cNvSpPr>
          <p:nvPr>
            <p:ph type="ftr" sz="quarter" idx="11"/>
          </p:nvPr>
        </p:nvSpPr>
        <p:spPr/>
        <p:txBody>
          <a:bodyPr/>
          <a:lstStyle/>
          <a:p>
            <a:endParaRPr lang="ko-KR" altLang="en-US"/>
          </a:p>
        </p:txBody>
      </p:sp>
      <p:sp>
        <p:nvSpPr>
          <p:cNvPr id="5" name="슬라이드 번호 개체 틀 4">
            <a:extLst>
              <a:ext uri="{FF2B5EF4-FFF2-40B4-BE49-F238E27FC236}">
                <a16:creationId xmlns:a16="http://schemas.microsoft.com/office/drawing/2014/main" id="{0CE7D3E7-4E30-428C-B509-EE9A845CCA5C}"/>
              </a:ext>
            </a:extLst>
          </p:cNvPr>
          <p:cNvSpPr>
            <a:spLocks noGrp="1"/>
          </p:cNvSpPr>
          <p:nvPr>
            <p:ph type="sldNum" sz="quarter" idx="12"/>
          </p:nvPr>
        </p:nvSpPr>
        <p:spPr/>
        <p:txBody>
          <a:bodyPr/>
          <a:lstStyle/>
          <a:p>
            <a:fld id="{B5FB9633-17D6-4018-B62D-9266446AC4A0}" type="slidenum">
              <a:rPr lang="ko-KR" altLang="en-US" smtClean="0"/>
              <a:t>‹#›</a:t>
            </a:fld>
            <a:endParaRPr lang="ko-KR" altLang="en-US"/>
          </a:p>
        </p:txBody>
      </p:sp>
    </p:spTree>
    <p:extLst>
      <p:ext uri="{BB962C8B-B14F-4D97-AF65-F5344CB8AC3E}">
        <p14:creationId xmlns:p14="http://schemas.microsoft.com/office/powerpoint/2010/main" val="3498107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a:extLst>
              <a:ext uri="{FF2B5EF4-FFF2-40B4-BE49-F238E27FC236}">
                <a16:creationId xmlns:a16="http://schemas.microsoft.com/office/drawing/2014/main" id="{F3B5EBE7-AA32-4B1D-9339-62911D6AB359}"/>
              </a:ext>
            </a:extLst>
          </p:cNvPr>
          <p:cNvSpPr>
            <a:spLocks noGrp="1"/>
          </p:cNvSpPr>
          <p:nvPr>
            <p:ph type="dt" sz="half" idx="10"/>
          </p:nvPr>
        </p:nvSpPr>
        <p:spPr/>
        <p:txBody>
          <a:bodyPr/>
          <a:lstStyle/>
          <a:p>
            <a:fld id="{36536C4F-DDEC-437B-A839-40950D2934E1}" type="datetimeFigureOut">
              <a:rPr lang="ko-KR" altLang="en-US" smtClean="0"/>
              <a:t>2020-08-13</a:t>
            </a:fld>
            <a:endParaRPr lang="ko-KR" altLang="en-US"/>
          </a:p>
        </p:txBody>
      </p:sp>
      <p:sp>
        <p:nvSpPr>
          <p:cNvPr id="3" name="바닥글 개체 틀 2">
            <a:extLst>
              <a:ext uri="{FF2B5EF4-FFF2-40B4-BE49-F238E27FC236}">
                <a16:creationId xmlns:a16="http://schemas.microsoft.com/office/drawing/2014/main" id="{4513DF57-7407-4AF1-B0BC-4E8AEE3AC4B6}"/>
              </a:ext>
            </a:extLst>
          </p:cNvPr>
          <p:cNvSpPr>
            <a:spLocks noGrp="1"/>
          </p:cNvSpPr>
          <p:nvPr>
            <p:ph type="ftr" sz="quarter" idx="11"/>
          </p:nvPr>
        </p:nvSpPr>
        <p:spPr/>
        <p:txBody>
          <a:bodyPr/>
          <a:lstStyle/>
          <a:p>
            <a:endParaRPr lang="ko-KR" altLang="en-US"/>
          </a:p>
        </p:txBody>
      </p:sp>
      <p:sp>
        <p:nvSpPr>
          <p:cNvPr id="4" name="슬라이드 번호 개체 틀 3">
            <a:extLst>
              <a:ext uri="{FF2B5EF4-FFF2-40B4-BE49-F238E27FC236}">
                <a16:creationId xmlns:a16="http://schemas.microsoft.com/office/drawing/2014/main" id="{80FD939A-AAE0-4B2B-9EAA-3E9B82513786}"/>
              </a:ext>
            </a:extLst>
          </p:cNvPr>
          <p:cNvSpPr>
            <a:spLocks noGrp="1"/>
          </p:cNvSpPr>
          <p:nvPr>
            <p:ph type="sldNum" sz="quarter" idx="12"/>
          </p:nvPr>
        </p:nvSpPr>
        <p:spPr/>
        <p:txBody>
          <a:bodyPr/>
          <a:lstStyle/>
          <a:p>
            <a:fld id="{B5FB9633-17D6-4018-B62D-9266446AC4A0}" type="slidenum">
              <a:rPr lang="ko-KR" altLang="en-US" smtClean="0"/>
              <a:t>‹#›</a:t>
            </a:fld>
            <a:endParaRPr lang="ko-KR" altLang="en-US"/>
          </a:p>
        </p:txBody>
      </p:sp>
    </p:spTree>
    <p:extLst>
      <p:ext uri="{BB962C8B-B14F-4D97-AF65-F5344CB8AC3E}">
        <p14:creationId xmlns:p14="http://schemas.microsoft.com/office/powerpoint/2010/main" val="25983859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157BDD69-A95C-4334-86BF-BC05F6F5E198}"/>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내용 개체 틀 2">
            <a:extLst>
              <a:ext uri="{FF2B5EF4-FFF2-40B4-BE49-F238E27FC236}">
                <a16:creationId xmlns:a16="http://schemas.microsoft.com/office/drawing/2014/main" id="{8592DDA5-5FBF-49AE-900C-7934F70871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텍스트 개체 틀 3">
            <a:extLst>
              <a:ext uri="{FF2B5EF4-FFF2-40B4-BE49-F238E27FC236}">
                <a16:creationId xmlns:a16="http://schemas.microsoft.com/office/drawing/2014/main" id="{D728BC69-0690-4A82-BDA6-20F652D46B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B2AEC5C4-30F1-4123-BB81-666649BE7F39}"/>
              </a:ext>
            </a:extLst>
          </p:cNvPr>
          <p:cNvSpPr>
            <a:spLocks noGrp="1"/>
          </p:cNvSpPr>
          <p:nvPr>
            <p:ph type="dt" sz="half" idx="10"/>
          </p:nvPr>
        </p:nvSpPr>
        <p:spPr/>
        <p:txBody>
          <a:bodyPr/>
          <a:lstStyle/>
          <a:p>
            <a:fld id="{36536C4F-DDEC-437B-A839-40950D2934E1}" type="datetimeFigureOut">
              <a:rPr lang="ko-KR" altLang="en-US" smtClean="0"/>
              <a:t>2020-08-13</a:t>
            </a:fld>
            <a:endParaRPr lang="ko-KR" altLang="en-US"/>
          </a:p>
        </p:txBody>
      </p:sp>
      <p:sp>
        <p:nvSpPr>
          <p:cNvPr id="6" name="바닥글 개체 틀 5">
            <a:extLst>
              <a:ext uri="{FF2B5EF4-FFF2-40B4-BE49-F238E27FC236}">
                <a16:creationId xmlns:a16="http://schemas.microsoft.com/office/drawing/2014/main" id="{AFD131F0-42FB-4A0A-A3FB-28AE37F074BA}"/>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A202192F-ED19-48A7-BB64-2F43DA6216EE}"/>
              </a:ext>
            </a:extLst>
          </p:cNvPr>
          <p:cNvSpPr>
            <a:spLocks noGrp="1"/>
          </p:cNvSpPr>
          <p:nvPr>
            <p:ph type="sldNum" sz="quarter" idx="12"/>
          </p:nvPr>
        </p:nvSpPr>
        <p:spPr/>
        <p:txBody>
          <a:bodyPr/>
          <a:lstStyle/>
          <a:p>
            <a:fld id="{B5FB9633-17D6-4018-B62D-9266446AC4A0}" type="slidenum">
              <a:rPr lang="ko-KR" altLang="en-US" smtClean="0"/>
              <a:t>‹#›</a:t>
            </a:fld>
            <a:endParaRPr lang="ko-KR" altLang="en-US"/>
          </a:p>
        </p:txBody>
      </p:sp>
    </p:spTree>
    <p:extLst>
      <p:ext uri="{BB962C8B-B14F-4D97-AF65-F5344CB8AC3E}">
        <p14:creationId xmlns:p14="http://schemas.microsoft.com/office/powerpoint/2010/main" val="1429650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0B600331-0E42-488B-BE8C-87D0F9077EEF}"/>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그림 개체 틀 2">
            <a:extLst>
              <a:ext uri="{FF2B5EF4-FFF2-40B4-BE49-F238E27FC236}">
                <a16:creationId xmlns:a16="http://schemas.microsoft.com/office/drawing/2014/main" id="{7621AE2A-A487-4E15-A4A9-C3B682193C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a:extLst>
              <a:ext uri="{FF2B5EF4-FFF2-40B4-BE49-F238E27FC236}">
                <a16:creationId xmlns:a16="http://schemas.microsoft.com/office/drawing/2014/main" id="{B5B0C713-450D-4AD3-94C5-D2B50B5E02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5AD57373-4794-4CDE-8CAF-E59F086D670A}"/>
              </a:ext>
            </a:extLst>
          </p:cNvPr>
          <p:cNvSpPr>
            <a:spLocks noGrp="1"/>
          </p:cNvSpPr>
          <p:nvPr>
            <p:ph type="dt" sz="half" idx="10"/>
          </p:nvPr>
        </p:nvSpPr>
        <p:spPr/>
        <p:txBody>
          <a:bodyPr/>
          <a:lstStyle/>
          <a:p>
            <a:fld id="{36536C4F-DDEC-437B-A839-40950D2934E1}" type="datetimeFigureOut">
              <a:rPr lang="ko-KR" altLang="en-US" smtClean="0"/>
              <a:t>2020-08-13</a:t>
            </a:fld>
            <a:endParaRPr lang="ko-KR" altLang="en-US"/>
          </a:p>
        </p:txBody>
      </p:sp>
      <p:sp>
        <p:nvSpPr>
          <p:cNvPr id="6" name="바닥글 개체 틀 5">
            <a:extLst>
              <a:ext uri="{FF2B5EF4-FFF2-40B4-BE49-F238E27FC236}">
                <a16:creationId xmlns:a16="http://schemas.microsoft.com/office/drawing/2014/main" id="{A6994C01-9F5E-41B4-B478-8635E77D67A7}"/>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D2227EE6-ADF9-48DF-80D4-6C42FC60BFF3}"/>
              </a:ext>
            </a:extLst>
          </p:cNvPr>
          <p:cNvSpPr>
            <a:spLocks noGrp="1"/>
          </p:cNvSpPr>
          <p:nvPr>
            <p:ph type="sldNum" sz="quarter" idx="12"/>
          </p:nvPr>
        </p:nvSpPr>
        <p:spPr/>
        <p:txBody>
          <a:bodyPr/>
          <a:lstStyle/>
          <a:p>
            <a:fld id="{B5FB9633-17D6-4018-B62D-9266446AC4A0}" type="slidenum">
              <a:rPr lang="ko-KR" altLang="en-US" smtClean="0"/>
              <a:t>‹#›</a:t>
            </a:fld>
            <a:endParaRPr lang="ko-KR" altLang="en-US"/>
          </a:p>
        </p:txBody>
      </p:sp>
    </p:spTree>
    <p:extLst>
      <p:ext uri="{BB962C8B-B14F-4D97-AF65-F5344CB8AC3E}">
        <p14:creationId xmlns:p14="http://schemas.microsoft.com/office/powerpoint/2010/main" val="19437777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5ED5FBD-23D9-4725-8BBB-9E2BBC3E3DE3}"/>
              </a:ext>
            </a:extLst>
          </p:cNvPr>
          <p:cNvSpPr>
            <a:spLocks noGrp="1"/>
          </p:cNvSpPr>
          <p:nvPr>
            <p:ph type="title"/>
          </p:nvPr>
        </p:nvSpPr>
        <p:spPr/>
        <p:txBody>
          <a:bodyPr/>
          <a:lstStyle/>
          <a:p>
            <a:r>
              <a:rPr lang="ko-KR" altLang="en-US"/>
              <a:t>마스터 제목 스타일 편집</a:t>
            </a:r>
          </a:p>
        </p:txBody>
      </p:sp>
      <p:sp>
        <p:nvSpPr>
          <p:cNvPr id="3" name="세로 텍스트 개체 틀 2">
            <a:extLst>
              <a:ext uri="{FF2B5EF4-FFF2-40B4-BE49-F238E27FC236}">
                <a16:creationId xmlns:a16="http://schemas.microsoft.com/office/drawing/2014/main" id="{A4101CA9-9037-4544-8442-6717CA53ECD0}"/>
              </a:ext>
            </a:extLst>
          </p:cNvPr>
          <p:cNvSpPr>
            <a:spLocks noGrp="1"/>
          </p:cNvSpPr>
          <p:nvPr>
            <p:ph type="body" orient="vert" idx="1"/>
          </p:nvPr>
        </p:nvSpPr>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CDF6F76C-C842-41E2-A6AF-5663AE71FC37}"/>
              </a:ext>
            </a:extLst>
          </p:cNvPr>
          <p:cNvSpPr>
            <a:spLocks noGrp="1"/>
          </p:cNvSpPr>
          <p:nvPr>
            <p:ph type="dt" sz="half" idx="10"/>
          </p:nvPr>
        </p:nvSpPr>
        <p:spPr/>
        <p:txBody>
          <a:bodyPr/>
          <a:lstStyle/>
          <a:p>
            <a:fld id="{36536C4F-DDEC-437B-A839-40950D2934E1}" type="datetimeFigureOut">
              <a:rPr lang="ko-KR" altLang="en-US" smtClean="0"/>
              <a:t>2020-08-13</a:t>
            </a:fld>
            <a:endParaRPr lang="ko-KR" altLang="en-US"/>
          </a:p>
        </p:txBody>
      </p:sp>
      <p:sp>
        <p:nvSpPr>
          <p:cNvPr id="5" name="바닥글 개체 틀 4">
            <a:extLst>
              <a:ext uri="{FF2B5EF4-FFF2-40B4-BE49-F238E27FC236}">
                <a16:creationId xmlns:a16="http://schemas.microsoft.com/office/drawing/2014/main" id="{296FDCBC-C920-49B2-BBB2-1D1BE3014222}"/>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3D17C7F4-D420-456C-987C-833285BBCE8F}"/>
              </a:ext>
            </a:extLst>
          </p:cNvPr>
          <p:cNvSpPr>
            <a:spLocks noGrp="1"/>
          </p:cNvSpPr>
          <p:nvPr>
            <p:ph type="sldNum" sz="quarter" idx="12"/>
          </p:nvPr>
        </p:nvSpPr>
        <p:spPr/>
        <p:txBody>
          <a:bodyPr/>
          <a:lstStyle/>
          <a:p>
            <a:fld id="{B5FB9633-17D6-4018-B62D-9266446AC4A0}" type="slidenum">
              <a:rPr lang="ko-KR" altLang="en-US" smtClean="0"/>
              <a:t>‹#›</a:t>
            </a:fld>
            <a:endParaRPr lang="ko-KR" altLang="en-US"/>
          </a:p>
        </p:txBody>
      </p:sp>
    </p:spTree>
    <p:extLst>
      <p:ext uri="{BB962C8B-B14F-4D97-AF65-F5344CB8AC3E}">
        <p14:creationId xmlns:p14="http://schemas.microsoft.com/office/powerpoint/2010/main" val="2639219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a:extLst>
              <a:ext uri="{FF2B5EF4-FFF2-40B4-BE49-F238E27FC236}">
                <a16:creationId xmlns:a16="http://schemas.microsoft.com/office/drawing/2014/main" id="{B4DF8FF3-DE89-4E43-95F5-65C35C996C83}"/>
              </a:ext>
            </a:extLst>
          </p:cNvPr>
          <p:cNvSpPr>
            <a:spLocks noGrp="1"/>
          </p:cNvSpPr>
          <p:nvPr>
            <p:ph type="title" orient="vert"/>
          </p:nvPr>
        </p:nvSpPr>
        <p:spPr>
          <a:xfrm>
            <a:off x="8724900" y="365125"/>
            <a:ext cx="2628900" cy="5811838"/>
          </a:xfrm>
        </p:spPr>
        <p:txBody>
          <a:bodyPr vert="eaVert"/>
          <a:lstStyle/>
          <a:p>
            <a:r>
              <a:rPr lang="ko-KR" altLang="en-US"/>
              <a:t>마스터 제목 스타일 편집</a:t>
            </a:r>
          </a:p>
        </p:txBody>
      </p:sp>
      <p:sp>
        <p:nvSpPr>
          <p:cNvPr id="3" name="세로 텍스트 개체 틀 2">
            <a:extLst>
              <a:ext uri="{FF2B5EF4-FFF2-40B4-BE49-F238E27FC236}">
                <a16:creationId xmlns:a16="http://schemas.microsoft.com/office/drawing/2014/main" id="{FB7B6732-BF1C-4AEA-A813-111020472390}"/>
              </a:ext>
            </a:extLst>
          </p:cNvPr>
          <p:cNvSpPr>
            <a:spLocks noGrp="1"/>
          </p:cNvSpPr>
          <p:nvPr>
            <p:ph type="body" orient="vert" idx="1"/>
          </p:nvPr>
        </p:nvSpPr>
        <p:spPr>
          <a:xfrm>
            <a:off x="838200" y="365125"/>
            <a:ext cx="7734300" cy="5811838"/>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7C38E79A-0747-40D0-B196-E949CE78163E}"/>
              </a:ext>
            </a:extLst>
          </p:cNvPr>
          <p:cNvSpPr>
            <a:spLocks noGrp="1"/>
          </p:cNvSpPr>
          <p:nvPr>
            <p:ph type="dt" sz="half" idx="10"/>
          </p:nvPr>
        </p:nvSpPr>
        <p:spPr/>
        <p:txBody>
          <a:bodyPr/>
          <a:lstStyle/>
          <a:p>
            <a:fld id="{36536C4F-DDEC-437B-A839-40950D2934E1}" type="datetimeFigureOut">
              <a:rPr lang="ko-KR" altLang="en-US" smtClean="0"/>
              <a:t>2020-08-13</a:t>
            </a:fld>
            <a:endParaRPr lang="ko-KR" altLang="en-US"/>
          </a:p>
        </p:txBody>
      </p:sp>
      <p:sp>
        <p:nvSpPr>
          <p:cNvPr id="5" name="바닥글 개체 틀 4">
            <a:extLst>
              <a:ext uri="{FF2B5EF4-FFF2-40B4-BE49-F238E27FC236}">
                <a16:creationId xmlns:a16="http://schemas.microsoft.com/office/drawing/2014/main" id="{D9CCCF0A-7A5F-436F-B9E8-9F6F68B4EA40}"/>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31003627-9295-41AE-AE0E-C491145CE99D}"/>
              </a:ext>
            </a:extLst>
          </p:cNvPr>
          <p:cNvSpPr>
            <a:spLocks noGrp="1"/>
          </p:cNvSpPr>
          <p:nvPr>
            <p:ph type="sldNum" sz="quarter" idx="12"/>
          </p:nvPr>
        </p:nvSpPr>
        <p:spPr/>
        <p:txBody>
          <a:bodyPr/>
          <a:lstStyle/>
          <a:p>
            <a:fld id="{B5FB9633-17D6-4018-B62D-9266446AC4A0}" type="slidenum">
              <a:rPr lang="ko-KR" altLang="en-US" smtClean="0"/>
              <a:t>‹#›</a:t>
            </a:fld>
            <a:endParaRPr lang="ko-KR" altLang="en-US"/>
          </a:p>
        </p:txBody>
      </p:sp>
    </p:spTree>
    <p:extLst>
      <p:ext uri="{BB962C8B-B14F-4D97-AF65-F5344CB8AC3E}">
        <p14:creationId xmlns:p14="http://schemas.microsoft.com/office/powerpoint/2010/main" val="5079128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87488" y="2660915"/>
            <a:ext cx="9144000" cy="2387600"/>
          </a:xfrm>
        </p:spPr>
        <p:txBody>
          <a:bodyPr anchor="b"/>
          <a:lstStyle>
            <a:lvl1pPr algn="ctr">
              <a:defRPr sz="6000"/>
            </a:lvl1pPr>
          </a:lstStyle>
          <a:p>
            <a:r>
              <a:rPr lang="en-US" dirty="0"/>
              <a:t>Click to edit Master title style</a:t>
            </a:r>
          </a:p>
        </p:txBody>
      </p:sp>
      <p:sp>
        <p:nvSpPr>
          <p:cNvPr id="10" name="Text Placeholder 9"/>
          <p:cNvSpPr>
            <a:spLocks noGrp="1"/>
          </p:cNvSpPr>
          <p:nvPr>
            <p:ph type="body" sz="quarter" idx="10" hasCustomPrompt="1"/>
          </p:nvPr>
        </p:nvSpPr>
        <p:spPr>
          <a:xfrm>
            <a:off x="527051" y="357718"/>
            <a:ext cx="2592916" cy="670983"/>
          </a:xfrm>
        </p:spPr>
        <p:txBody>
          <a:bodyPr/>
          <a:lstStyle>
            <a:lvl1pPr>
              <a:defRPr/>
            </a:lvl1pPr>
          </a:lstStyle>
          <a:p>
            <a:pPr lvl="0"/>
            <a:r>
              <a:rPr lang="en-US" dirty="0"/>
              <a:t>Click to add Abstract Id</a:t>
            </a:r>
            <a:endParaRPr lang="en-GB" dirty="0"/>
          </a:p>
        </p:txBody>
      </p:sp>
    </p:spTree>
    <p:extLst>
      <p:ext uri="{BB962C8B-B14F-4D97-AF65-F5344CB8AC3E}">
        <p14:creationId xmlns:p14="http://schemas.microsoft.com/office/powerpoint/2010/main" val="356132454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48681"/>
            <a:ext cx="10515600" cy="5628284"/>
          </a:xfrm>
        </p:spPr>
        <p:txBody>
          <a:bodyPr/>
          <a:lstStyle/>
          <a:p>
            <a:pPr lvl="0"/>
            <a:r>
              <a:rPr lang="en-US" dirty="0"/>
              <a:t>Click to edit Master text styles</a:t>
            </a:r>
          </a:p>
        </p:txBody>
      </p:sp>
    </p:spTree>
    <p:extLst>
      <p:ext uri="{BB962C8B-B14F-4D97-AF65-F5344CB8AC3E}">
        <p14:creationId xmlns:p14="http://schemas.microsoft.com/office/powerpoint/2010/main" val="21855187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a:extLst>
              <a:ext uri="{FF2B5EF4-FFF2-40B4-BE49-F238E27FC236}">
                <a16:creationId xmlns:a16="http://schemas.microsoft.com/office/drawing/2014/main" id="{80F51166-E163-47FF-A2AB-7C588576AAA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a:extLst>
              <a:ext uri="{FF2B5EF4-FFF2-40B4-BE49-F238E27FC236}">
                <a16:creationId xmlns:a16="http://schemas.microsoft.com/office/drawing/2014/main" id="{B6F59343-963C-4AF3-8823-AC6B6F3F3C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8201C8BA-38B6-4470-B233-96CDFB9D86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536C4F-DDEC-437B-A839-40950D2934E1}" type="datetimeFigureOut">
              <a:rPr lang="ko-KR" altLang="en-US" smtClean="0"/>
              <a:t>2020-08-13</a:t>
            </a:fld>
            <a:endParaRPr lang="ko-KR" altLang="en-US"/>
          </a:p>
        </p:txBody>
      </p:sp>
      <p:sp>
        <p:nvSpPr>
          <p:cNvPr id="5" name="바닥글 개체 틀 4">
            <a:extLst>
              <a:ext uri="{FF2B5EF4-FFF2-40B4-BE49-F238E27FC236}">
                <a16:creationId xmlns:a16="http://schemas.microsoft.com/office/drawing/2014/main" id="{2FDF82B3-2043-4FB3-9285-49A2D8617C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a:extLst>
              <a:ext uri="{FF2B5EF4-FFF2-40B4-BE49-F238E27FC236}">
                <a16:creationId xmlns:a16="http://schemas.microsoft.com/office/drawing/2014/main" id="{913C7261-A775-409C-AB6D-0D52ED5C44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FB9633-17D6-4018-B62D-9266446AC4A0}" type="slidenum">
              <a:rPr lang="ko-KR" altLang="en-US" smtClean="0"/>
              <a:t>‹#›</a:t>
            </a:fld>
            <a:endParaRPr lang="ko-KR" altLang="en-US"/>
          </a:p>
        </p:txBody>
      </p:sp>
    </p:spTree>
    <p:extLst>
      <p:ext uri="{BB962C8B-B14F-4D97-AF65-F5344CB8AC3E}">
        <p14:creationId xmlns:p14="http://schemas.microsoft.com/office/powerpoint/2010/main" val="37083685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99456" y="1704840"/>
            <a:ext cx="9793088" cy="2387600"/>
          </a:xfrm>
        </p:spPr>
        <p:txBody>
          <a:bodyPr>
            <a:normAutofit/>
          </a:bodyPr>
          <a:lstStyle/>
          <a:p>
            <a:r>
              <a:rPr lang="en-US" sz="4800" dirty="0"/>
              <a:t>Impact of Sarcopenia in minimally invasive cardiac surgery</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idx="4294967295"/>
          </p:nvPr>
        </p:nvSpPr>
        <p:spPr>
          <a:xfrm>
            <a:off x="143339" y="164637"/>
            <a:ext cx="6432715" cy="672075"/>
          </a:xfrm>
        </p:spPr>
        <p:txBody>
          <a:bodyPr>
            <a:noAutofit/>
          </a:bodyPr>
          <a:lstStyle/>
          <a:p>
            <a:r>
              <a:rPr lang="en-GB" sz="3600" dirty="0"/>
              <a:t>Background / Study Objective</a:t>
            </a:r>
          </a:p>
        </p:txBody>
      </p:sp>
      <p:sp>
        <p:nvSpPr>
          <p:cNvPr id="7" name="Content Placeholder 6"/>
          <p:cNvSpPr>
            <a:spLocks noGrp="1"/>
          </p:cNvSpPr>
          <p:nvPr>
            <p:ph idx="1"/>
          </p:nvPr>
        </p:nvSpPr>
        <p:spPr>
          <a:xfrm>
            <a:off x="431371" y="1124744"/>
            <a:ext cx="11425269" cy="5472608"/>
          </a:xfrm>
        </p:spPr>
        <p:txBody>
          <a:bodyPr>
            <a:normAutofit/>
          </a:bodyPr>
          <a:lstStyle/>
          <a:p>
            <a:pPr>
              <a:lnSpc>
                <a:spcPct val="150000"/>
              </a:lnSpc>
            </a:pPr>
            <a:r>
              <a:rPr lang="en-GB" dirty="0"/>
              <a:t>The </a:t>
            </a:r>
            <a:r>
              <a:rPr lang="en-GB" dirty="0" err="1"/>
              <a:t>sarcopenia</a:t>
            </a:r>
            <a:endParaRPr lang="en-GB" dirty="0"/>
          </a:p>
          <a:p>
            <a:pPr lvl="1">
              <a:lnSpc>
                <a:spcPct val="150000"/>
              </a:lnSpc>
            </a:pPr>
            <a:r>
              <a:rPr lang="en-GB" dirty="0"/>
              <a:t>Aging and disease related syndrome which characterized as loss of skeletal muscle mass and strength</a:t>
            </a:r>
          </a:p>
          <a:p>
            <a:pPr lvl="1">
              <a:lnSpc>
                <a:spcPct val="150000"/>
              </a:lnSpc>
            </a:pPr>
            <a:r>
              <a:rPr lang="en-GB" dirty="0"/>
              <a:t>Regarded as an comprehensive marker of frailty in elderly patients</a:t>
            </a:r>
          </a:p>
          <a:p>
            <a:pPr lvl="1">
              <a:lnSpc>
                <a:spcPct val="150000"/>
              </a:lnSpc>
            </a:pPr>
            <a:r>
              <a:rPr lang="en-GB" dirty="0"/>
              <a:t>Associated with physical disability and mortality after surgery</a:t>
            </a:r>
          </a:p>
          <a:p>
            <a:pPr>
              <a:lnSpc>
                <a:spcPct val="150000"/>
              </a:lnSpc>
            </a:pPr>
            <a:endParaRPr lang="en-GB" dirty="0"/>
          </a:p>
          <a:p>
            <a:pPr>
              <a:lnSpc>
                <a:spcPct val="150000"/>
              </a:lnSpc>
            </a:pPr>
            <a:r>
              <a:rPr lang="en-GB" dirty="0"/>
              <a:t>This study aims to analyse the </a:t>
            </a:r>
            <a:r>
              <a:rPr lang="en-GB" dirty="0">
                <a:solidFill>
                  <a:srgbClr val="FF0000"/>
                </a:solidFill>
              </a:rPr>
              <a:t>impact of </a:t>
            </a:r>
            <a:r>
              <a:rPr lang="en-GB" dirty="0" err="1">
                <a:solidFill>
                  <a:srgbClr val="FF0000"/>
                </a:solidFill>
              </a:rPr>
              <a:t>sarcopenia</a:t>
            </a:r>
            <a:r>
              <a:rPr lang="en-GB" dirty="0">
                <a:solidFill>
                  <a:srgbClr val="FF0000"/>
                </a:solidFill>
              </a:rPr>
              <a:t> </a:t>
            </a:r>
            <a:r>
              <a:rPr lang="en-GB" dirty="0"/>
              <a:t>to the early and late outcomes after </a:t>
            </a:r>
            <a:r>
              <a:rPr lang="en-GB" dirty="0">
                <a:solidFill>
                  <a:srgbClr val="FF0000"/>
                </a:solidFill>
              </a:rPr>
              <a:t>minimally invasive cardiac surgery (MICS)</a:t>
            </a:r>
            <a:endParaRPr lang="en-GB" dirty="0"/>
          </a:p>
          <a:p>
            <a:pPr marL="0" indent="0">
              <a:lnSpc>
                <a:spcPct val="150000"/>
              </a:lnSpc>
              <a:buNone/>
            </a:pPr>
            <a:endParaRPr lang="en-GB" dirty="0"/>
          </a:p>
        </p:txBody>
      </p:sp>
    </p:spTree>
    <p:extLst>
      <p:ext uri="{BB962C8B-B14F-4D97-AF65-F5344CB8AC3E}">
        <p14:creationId xmlns:p14="http://schemas.microsoft.com/office/powerpoint/2010/main" val="818523131"/>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3339" y="164637"/>
            <a:ext cx="5472608" cy="663608"/>
          </a:xfrm>
        </p:spPr>
        <p:txBody>
          <a:bodyPr>
            <a:normAutofit/>
          </a:bodyPr>
          <a:lstStyle/>
          <a:p>
            <a:r>
              <a:rPr lang="en-GB" sz="3600" dirty="0"/>
              <a:t>Patients &amp; methods </a:t>
            </a:r>
          </a:p>
        </p:txBody>
      </p:sp>
      <p:sp>
        <p:nvSpPr>
          <p:cNvPr id="4" name="직사각형 3">
            <a:extLst>
              <a:ext uri="{FF2B5EF4-FFF2-40B4-BE49-F238E27FC236}">
                <a16:creationId xmlns:a16="http://schemas.microsoft.com/office/drawing/2014/main" id="{7D1155E5-84D9-4CC1-A249-7609A6F9B0C1}"/>
              </a:ext>
            </a:extLst>
          </p:cNvPr>
          <p:cNvSpPr/>
          <p:nvPr/>
        </p:nvSpPr>
        <p:spPr>
          <a:xfrm>
            <a:off x="1336589" y="828245"/>
            <a:ext cx="4407072" cy="99346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altLang="ko-KR" b="1" dirty="0">
                <a:latin typeface="+mj-ea"/>
                <a:ea typeface="+mj-ea"/>
              </a:rPr>
              <a:t>MICS</a:t>
            </a:r>
          </a:p>
          <a:p>
            <a:pPr algn="ctr"/>
            <a:r>
              <a:rPr lang="en-US" altLang="ko-KR" b="1" dirty="0">
                <a:latin typeface="+mj-ea"/>
                <a:ea typeface="+mj-ea"/>
              </a:rPr>
              <a:t>Feb. 2009 ~ Apr. 2020</a:t>
            </a:r>
          </a:p>
          <a:p>
            <a:pPr algn="ctr"/>
            <a:r>
              <a:rPr lang="en-US" altLang="ko-KR" b="1" dirty="0">
                <a:latin typeface="+mj-ea"/>
                <a:ea typeface="+mj-ea"/>
              </a:rPr>
              <a:t>(Total N=1248)</a:t>
            </a:r>
            <a:endParaRPr lang="ko-KR" altLang="en-US" b="1" dirty="0">
              <a:latin typeface="+mj-ea"/>
              <a:ea typeface="+mj-ea"/>
            </a:endParaRPr>
          </a:p>
        </p:txBody>
      </p:sp>
      <p:sp>
        <p:nvSpPr>
          <p:cNvPr id="6" name="직사각형 5">
            <a:extLst>
              <a:ext uri="{FF2B5EF4-FFF2-40B4-BE49-F238E27FC236}">
                <a16:creationId xmlns:a16="http://schemas.microsoft.com/office/drawing/2014/main" id="{653D8537-CFA8-41CD-8DB3-439975C24FA4}"/>
              </a:ext>
            </a:extLst>
          </p:cNvPr>
          <p:cNvSpPr/>
          <p:nvPr/>
        </p:nvSpPr>
        <p:spPr>
          <a:xfrm>
            <a:off x="1664467" y="2472913"/>
            <a:ext cx="3751317" cy="499721"/>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altLang="ko-KR" b="1" dirty="0">
                <a:latin typeface="+mj-ea"/>
                <a:ea typeface="+mj-ea"/>
              </a:rPr>
              <a:t>N=401</a:t>
            </a:r>
            <a:endParaRPr lang="ko-KR" altLang="en-US" b="1" dirty="0">
              <a:latin typeface="+mj-ea"/>
              <a:ea typeface="+mj-ea"/>
            </a:endParaRPr>
          </a:p>
        </p:txBody>
      </p:sp>
      <p:sp>
        <p:nvSpPr>
          <p:cNvPr id="7" name="직사각형 6">
            <a:extLst>
              <a:ext uri="{FF2B5EF4-FFF2-40B4-BE49-F238E27FC236}">
                <a16:creationId xmlns:a16="http://schemas.microsoft.com/office/drawing/2014/main" id="{148BFD0F-DE33-4CBE-B5FD-8E41308AC0B5}"/>
              </a:ext>
            </a:extLst>
          </p:cNvPr>
          <p:cNvSpPr/>
          <p:nvPr/>
        </p:nvSpPr>
        <p:spPr>
          <a:xfrm>
            <a:off x="239350" y="6272454"/>
            <a:ext cx="3015023" cy="564895"/>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altLang="ko-KR" sz="1600" b="1" dirty="0">
                <a:latin typeface="+mj-ea"/>
                <a:ea typeface="+mj-ea"/>
              </a:rPr>
              <a:t>Sarcopenia</a:t>
            </a:r>
          </a:p>
          <a:p>
            <a:pPr algn="ctr"/>
            <a:r>
              <a:rPr lang="en-US" altLang="ko-KR" sz="1600" b="1" dirty="0">
                <a:solidFill>
                  <a:srgbClr val="0070C0"/>
                </a:solidFill>
                <a:latin typeface="+mj-ea"/>
                <a:ea typeface="+mj-ea"/>
              </a:rPr>
              <a:t>(Group S, n=92)</a:t>
            </a:r>
            <a:endParaRPr lang="ko-KR" altLang="en-US" sz="1600" b="1" dirty="0">
              <a:solidFill>
                <a:srgbClr val="0070C0"/>
              </a:solidFill>
              <a:latin typeface="+mj-ea"/>
              <a:ea typeface="+mj-ea"/>
            </a:endParaRPr>
          </a:p>
        </p:txBody>
      </p:sp>
      <p:sp>
        <p:nvSpPr>
          <p:cNvPr id="8" name="직사각형 7">
            <a:extLst>
              <a:ext uri="{FF2B5EF4-FFF2-40B4-BE49-F238E27FC236}">
                <a16:creationId xmlns:a16="http://schemas.microsoft.com/office/drawing/2014/main" id="{18EBF05D-297E-4B08-BC0B-D3C83D19AB1E}"/>
              </a:ext>
            </a:extLst>
          </p:cNvPr>
          <p:cNvSpPr/>
          <p:nvPr/>
        </p:nvSpPr>
        <p:spPr>
          <a:xfrm>
            <a:off x="4250896" y="6275764"/>
            <a:ext cx="2669000" cy="558272"/>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lIns="91440" tIns="45720" rIns="91440" bIns="45720" rtlCol="0" anchor="ctr" anchorCtr="0">
            <a:noAutofit/>
          </a:bodyPr>
          <a:lstStyle/>
          <a:p>
            <a:pPr algn="ctr"/>
            <a:r>
              <a:rPr lang="en-US" altLang="ko-KR" sz="1600" b="1" dirty="0">
                <a:latin typeface="+mj-ea"/>
                <a:ea typeface="+mj-ea"/>
              </a:rPr>
              <a:t>Non-sarcopenia</a:t>
            </a:r>
          </a:p>
          <a:p>
            <a:pPr algn="ctr"/>
            <a:r>
              <a:rPr lang="en-US" altLang="ko-KR" sz="1600" b="1" dirty="0">
                <a:solidFill>
                  <a:srgbClr val="0070C0"/>
                </a:solidFill>
                <a:latin typeface="+mj-ea"/>
                <a:ea typeface="+mj-ea"/>
              </a:rPr>
              <a:t>(Group NS, n=275)</a:t>
            </a:r>
            <a:endParaRPr lang="ko-KR" altLang="en-US" sz="1600" b="1" dirty="0">
              <a:solidFill>
                <a:srgbClr val="0070C0"/>
              </a:solidFill>
              <a:latin typeface="+mj-ea"/>
              <a:ea typeface="+mj-ea"/>
            </a:endParaRPr>
          </a:p>
        </p:txBody>
      </p:sp>
      <p:sp>
        <p:nvSpPr>
          <p:cNvPr id="14" name="직사각형 13">
            <a:extLst>
              <a:ext uri="{FF2B5EF4-FFF2-40B4-BE49-F238E27FC236}">
                <a16:creationId xmlns:a16="http://schemas.microsoft.com/office/drawing/2014/main" id="{085A2DAA-7E27-49A6-A03A-14C27C08FCD2}"/>
              </a:ext>
            </a:extLst>
          </p:cNvPr>
          <p:cNvSpPr/>
          <p:nvPr/>
        </p:nvSpPr>
        <p:spPr>
          <a:xfrm>
            <a:off x="4111630" y="1966420"/>
            <a:ext cx="2075413" cy="282227"/>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r>
              <a:rPr lang="en-US" altLang="ko-KR" sz="1500" dirty="0"/>
              <a:t>Exclusion: &lt; Age 65</a:t>
            </a:r>
            <a:endParaRPr lang="ko-KR" altLang="en-US" sz="1500" dirty="0"/>
          </a:p>
        </p:txBody>
      </p:sp>
      <p:sp>
        <p:nvSpPr>
          <p:cNvPr id="17" name="직사각형 16">
            <a:extLst>
              <a:ext uri="{FF2B5EF4-FFF2-40B4-BE49-F238E27FC236}">
                <a16:creationId xmlns:a16="http://schemas.microsoft.com/office/drawing/2014/main" id="{9A169972-5EFD-4F39-87C3-12949F5B2E1D}"/>
              </a:ext>
            </a:extLst>
          </p:cNvPr>
          <p:cNvSpPr/>
          <p:nvPr/>
        </p:nvSpPr>
        <p:spPr>
          <a:xfrm>
            <a:off x="1664467" y="3850451"/>
            <a:ext cx="3751317" cy="8640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lnSpc>
                <a:spcPct val="150000"/>
              </a:lnSpc>
            </a:pPr>
            <a:r>
              <a:rPr lang="en-US" altLang="ko-KR" b="1" dirty="0">
                <a:latin typeface="+mj-ea"/>
                <a:ea typeface="+mj-ea"/>
              </a:rPr>
              <a:t> Included in study cohort</a:t>
            </a:r>
          </a:p>
          <a:p>
            <a:pPr algn="ctr"/>
            <a:r>
              <a:rPr lang="en-US" altLang="ko-KR" b="1" dirty="0">
                <a:latin typeface="+mj-ea"/>
                <a:ea typeface="+mj-ea"/>
              </a:rPr>
              <a:t>(n=367)</a:t>
            </a:r>
            <a:endParaRPr lang="ko-KR" altLang="en-US" b="1" dirty="0">
              <a:latin typeface="+mj-ea"/>
              <a:ea typeface="+mj-ea"/>
            </a:endParaRPr>
          </a:p>
        </p:txBody>
      </p:sp>
      <p:sp>
        <p:nvSpPr>
          <p:cNvPr id="18" name="직사각형 17">
            <a:extLst>
              <a:ext uri="{FF2B5EF4-FFF2-40B4-BE49-F238E27FC236}">
                <a16:creationId xmlns:a16="http://schemas.microsoft.com/office/drawing/2014/main" id="{08EDEA26-DA8F-4CBD-B621-186353C80635}"/>
              </a:ext>
            </a:extLst>
          </p:cNvPr>
          <p:cNvSpPr/>
          <p:nvPr/>
        </p:nvSpPr>
        <p:spPr>
          <a:xfrm>
            <a:off x="4111628" y="3082692"/>
            <a:ext cx="2947536" cy="709521"/>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r>
              <a:rPr lang="en-US" altLang="ko-KR" sz="1500" dirty="0"/>
              <a:t>Lack of preoperative computed tomography (CT) data (n=34)</a:t>
            </a:r>
            <a:endParaRPr lang="ko-KR" altLang="en-US" sz="1500" dirty="0"/>
          </a:p>
        </p:txBody>
      </p:sp>
      <p:cxnSp>
        <p:nvCxnSpPr>
          <p:cNvPr id="20" name="직선 화살표 연결선 19">
            <a:extLst>
              <a:ext uri="{FF2B5EF4-FFF2-40B4-BE49-F238E27FC236}">
                <a16:creationId xmlns:a16="http://schemas.microsoft.com/office/drawing/2014/main" id="{1AF0EB09-BE84-44EC-88DE-582A0DD7D9CC}"/>
              </a:ext>
            </a:extLst>
          </p:cNvPr>
          <p:cNvCxnSpPr>
            <a:stCxn id="4" idx="2"/>
            <a:endCxn id="6" idx="0"/>
          </p:cNvCxnSpPr>
          <p:nvPr/>
        </p:nvCxnSpPr>
        <p:spPr>
          <a:xfrm>
            <a:off x="3540125" y="1821709"/>
            <a:ext cx="0" cy="65120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직선 화살표 연결선 22">
            <a:extLst>
              <a:ext uri="{FF2B5EF4-FFF2-40B4-BE49-F238E27FC236}">
                <a16:creationId xmlns:a16="http://schemas.microsoft.com/office/drawing/2014/main" id="{8A5EE32F-DDFE-4E86-964A-703EFF0770D2}"/>
              </a:ext>
            </a:extLst>
          </p:cNvPr>
          <p:cNvCxnSpPr>
            <a:stCxn id="6" idx="2"/>
            <a:endCxn id="17" idx="0"/>
          </p:cNvCxnSpPr>
          <p:nvPr/>
        </p:nvCxnSpPr>
        <p:spPr>
          <a:xfrm>
            <a:off x="3540125" y="2972634"/>
            <a:ext cx="0" cy="87781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직선 화살표 연결선 26">
            <a:extLst>
              <a:ext uri="{FF2B5EF4-FFF2-40B4-BE49-F238E27FC236}">
                <a16:creationId xmlns:a16="http://schemas.microsoft.com/office/drawing/2014/main" id="{47365E90-EC67-4187-8F90-6EB00B409616}"/>
              </a:ext>
            </a:extLst>
          </p:cNvPr>
          <p:cNvCxnSpPr/>
          <p:nvPr/>
        </p:nvCxnSpPr>
        <p:spPr>
          <a:xfrm>
            <a:off x="3540125" y="2084851"/>
            <a:ext cx="57150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직선 화살표 연결선 27">
            <a:extLst>
              <a:ext uri="{FF2B5EF4-FFF2-40B4-BE49-F238E27FC236}">
                <a16:creationId xmlns:a16="http://schemas.microsoft.com/office/drawing/2014/main" id="{928BDCFD-878A-450A-A464-7420985AF625}"/>
              </a:ext>
            </a:extLst>
          </p:cNvPr>
          <p:cNvCxnSpPr/>
          <p:nvPr/>
        </p:nvCxnSpPr>
        <p:spPr>
          <a:xfrm>
            <a:off x="3540125" y="3406944"/>
            <a:ext cx="57150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연결선: 꺾임 29">
            <a:extLst>
              <a:ext uri="{FF2B5EF4-FFF2-40B4-BE49-F238E27FC236}">
                <a16:creationId xmlns:a16="http://schemas.microsoft.com/office/drawing/2014/main" id="{AF81B4F6-D1A3-4071-A5F7-372F845C19BC}"/>
              </a:ext>
            </a:extLst>
          </p:cNvPr>
          <p:cNvCxnSpPr>
            <a:stCxn id="17" idx="2"/>
            <a:endCxn id="7" idx="0"/>
          </p:cNvCxnSpPr>
          <p:nvPr/>
        </p:nvCxnSpPr>
        <p:spPr>
          <a:xfrm rot="5400000">
            <a:off x="1864492" y="4596820"/>
            <a:ext cx="1558003" cy="1793264"/>
          </a:xfrm>
          <a:prstGeom prst="bentConnector3">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2" name="연결선: 꺾임 31">
            <a:extLst>
              <a:ext uri="{FF2B5EF4-FFF2-40B4-BE49-F238E27FC236}">
                <a16:creationId xmlns:a16="http://schemas.microsoft.com/office/drawing/2014/main" id="{AE032DCC-5750-411A-8EC9-8BF941B181EC}"/>
              </a:ext>
            </a:extLst>
          </p:cNvPr>
          <p:cNvCxnSpPr>
            <a:stCxn id="17" idx="2"/>
            <a:endCxn id="8" idx="0"/>
          </p:cNvCxnSpPr>
          <p:nvPr/>
        </p:nvCxnSpPr>
        <p:spPr>
          <a:xfrm rot="16200000" flipH="1">
            <a:off x="3782105" y="4472471"/>
            <a:ext cx="1561313" cy="2045271"/>
          </a:xfrm>
          <a:prstGeom prst="bentConnector3">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2" name="내용 개체 틀 2"/>
          <p:cNvSpPr>
            <a:spLocks noGrp="1"/>
          </p:cNvSpPr>
          <p:nvPr>
            <p:ph idx="1"/>
          </p:nvPr>
        </p:nvSpPr>
        <p:spPr>
          <a:xfrm>
            <a:off x="5798720" y="4298939"/>
            <a:ext cx="6124106" cy="1801514"/>
          </a:xfrm>
          <a:solidFill>
            <a:schemeClr val="accent1">
              <a:lumMod val="40000"/>
              <a:lumOff val="60000"/>
            </a:schemeClr>
          </a:solidFill>
          <a:ln>
            <a:solidFill>
              <a:schemeClr val="tx1"/>
            </a:solidFill>
          </a:ln>
        </p:spPr>
        <p:txBody>
          <a:bodyPr>
            <a:normAutofit/>
          </a:bodyPr>
          <a:lstStyle/>
          <a:p>
            <a:pPr marL="0" indent="0">
              <a:buNone/>
            </a:pPr>
            <a:r>
              <a:rPr lang="en-US" altLang="ko-KR" sz="1800" dirty="0"/>
              <a:t>Definition of </a:t>
            </a:r>
            <a:r>
              <a:rPr lang="en-US" altLang="ko-KR" sz="1800" dirty="0" err="1"/>
              <a:t>Sarcopenia</a:t>
            </a:r>
            <a:endParaRPr lang="en-US" altLang="ko-KR" sz="1800" dirty="0"/>
          </a:p>
          <a:p>
            <a:r>
              <a:rPr lang="en-US" altLang="ko-KR" sz="1400" dirty="0"/>
              <a:t>Measured by preoperative CT</a:t>
            </a:r>
          </a:p>
          <a:p>
            <a:r>
              <a:rPr lang="en-US" altLang="ko-KR" sz="1400" dirty="0"/>
              <a:t>Psoas muscle area (PMA) at the top of iliac crests on horizontal plain</a:t>
            </a:r>
          </a:p>
          <a:p>
            <a:r>
              <a:rPr lang="en-US" altLang="ko-KR" sz="1400" dirty="0"/>
              <a:t>The average valve of both psoas muscle area was used </a:t>
            </a:r>
          </a:p>
          <a:p>
            <a:pPr marL="0" indent="0">
              <a:buNone/>
            </a:pPr>
            <a:r>
              <a:rPr lang="en-US" altLang="ko-KR" sz="1400" dirty="0"/>
              <a:t>-&gt; lowest sex-specific quartile was defined as </a:t>
            </a:r>
            <a:r>
              <a:rPr lang="en-US" altLang="ko-KR" sz="1400" dirty="0" err="1"/>
              <a:t>sarcopenia</a:t>
            </a:r>
            <a:endParaRPr lang="en-US" altLang="ko-KR" sz="1400" dirty="0"/>
          </a:p>
        </p:txBody>
      </p:sp>
      <p:pic>
        <p:nvPicPr>
          <p:cNvPr id="24" name="그림 23">
            <a:extLst>
              <a:ext uri="{FF2B5EF4-FFF2-40B4-BE49-F238E27FC236}">
                <a16:creationId xmlns:a16="http://schemas.microsoft.com/office/drawing/2014/main" id="{1EDB0DF9-F8A2-48F9-B1A4-3B73462197C0}"/>
              </a:ext>
            </a:extLst>
          </p:cNvPr>
          <p:cNvPicPr>
            <a:picLocks noChangeAspect="1"/>
          </p:cNvPicPr>
          <p:nvPr/>
        </p:nvPicPr>
        <p:blipFill>
          <a:blip r:embed="rId2"/>
          <a:stretch>
            <a:fillRect/>
          </a:stretch>
        </p:blipFill>
        <p:spPr>
          <a:xfrm>
            <a:off x="6360920" y="533133"/>
            <a:ext cx="3349569" cy="2028180"/>
          </a:xfrm>
          <a:prstGeom prst="rect">
            <a:avLst/>
          </a:prstGeom>
        </p:spPr>
      </p:pic>
      <p:pic>
        <p:nvPicPr>
          <p:cNvPr id="25" name="그림 24">
            <a:extLst>
              <a:ext uri="{FF2B5EF4-FFF2-40B4-BE49-F238E27FC236}">
                <a16:creationId xmlns:a16="http://schemas.microsoft.com/office/drawing/2014/main" id="{009E6F43-8F8E-4A33-AF7C-E7FC74E07A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2268" y="533135"/>
            <a:ext cx="2350977" cy="3452999"/>
          </a:xfrm>
          <a:prstGeom prst="rect">
            <a:avLst/>
          </a:prstGeom>
        </p:spPr>
      </p:pic>
      <p:cxnSp>
        <p:nvCxnSpPr>
          <p:cNvPr id="26" name="직선 연결선 25">
            <a:extLst>
              <a:ext uri="{FF2B5EF4-FFF2-40B4-BE49-F238E27FC236}">
                <a16:creationId xmlns:a16="http://schemas.microsoft.com/office/drawing/2014/main" id="{4FBD6DEE-8C64-413C-BBC4-7BBF498CCBA3}"/>
              </a:ext>
            </a:extLst>
          </p:cNvPr>
          <p:cNvCxnSpPr>
            <a:cxnSpLocks/>
          </p:cNvCxnSpPr>
          <p:nvPr/>
        </p:nvCxnSpPr>
        <p:spPr>
          <a:xfrm>
            <a:off x="9722268" y="2943806"/>
            <a:ext cx="2350977"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9" name="직선 화살표 연결선 28">
            <a:extLst>
              <a:ext uri="{FF2B5EF4-FFF2-40B4-BE49-F238E27FC236}">
                <a16:creationId xmlns:a16="http://schemas.microsoft.com/office/drawing/2014/main" id="{5B9D3FB6-F905-44BF-9F77-69866BAFAA77}"/>
              </a:ext>
            </a:extLst>
          </p:cNvPr>
          <p:cNvCxnSpPr>
            <a:cxnSpLocks/>
          </p:cNvCxnSpPr>
          <p:nvPr/>
        </p:nvCxnSpPr>
        <p:spPr>
          <a:xfrm flipH="1" flipV="1">
            <a:off x="3540125" y="5157957"/>
            <a:ext cx="2258595" cy="15899"/>
          </a:xfrm>
          <a:prstGeom prst="straightConnector1">
            <a:avLst/>
          </a:prstGeom>
          <a:ln w="3810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60954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3339" y="164638"/>
            <a:ext cx="2377480" cy="567597"/>
          </a:xfrm>
        </p:spPr>
        <p:txBody>
          <a:bodyPr>
            <a:normAutofit fontScale="90000"/>
          </a:bodyPr>
          <a:lstStyle/>
          <a:p>
            <a:r>
              <a:rPr lang="en-GB" sz="4000" dirty="0"/>
              <a:t>Results</a:t>
            </a:r>
            <a:r>
              <a:rPr lang="en-GB" dirty="0"/>
              <a:t> 1</a:t>
            </a:r>
          </a:p>
        </p:txBody>
      </p:sp>
      <mc:AlternateContent xmlns:mc="http://schemas.openxmlformats.org/markup-compatibility/2006">
        <mc:Choice xmlns:a14="http://schemas.microsoft.com/office/drawing/2010/main" Requires="a14">
          <p:graphicFrame>
            <p:nvGraphicFramePr>
              <p:cNvPr id="4" name="Group 157">
                <a:extLst>
                  <a:ext uri="{FF2B5EF4-FFF2-40B4-BE49-F238E27FC236}">
                    <a16:creationId xmlns:a16="http://schemas.microsoft.com/office/drawing/2014/main" id="{074AC3DF-C27A-4004-BE93-792918DC7A41}"/>
                  </a:ext>
                </a:extLst>
              </p:cNvPr>
              <p:cNvGraphicFramePr>
                <a:graphicFrameLocks noGrp="1"/>
              </p:cNvGraphicFramePr>
              <p:nvPr>
                <p:extLst>
                  <p:ext uri="{D42A27DB-BD31-4B8C-83A1-F6EECF244321}">
                    <p14:modId xmlns:p14="http://schemas.microsoft.com/office/powerpoint/2010/main" val="4193059866"/>
                  </p:ext>
                </p:extLst>
              </p:nvPr>
            </p:nvGraphicFramePr>
            <p:xfrm>
              <a:off x="47328" y="1298508"/>
              <a:ext cx="6432715" cy="5096349"/>
            </p:xfrm>
            <a:graphic>
              <a:graphicData uri="http://schemas.openxmlformats.org/drawingml/2006/table">
                <a:tbl>
                  <a:tblPr/>
                  <a:tblGrid>
                    <a:gridCol w="2688299">
                      <a:extLst>
                        <a:ext uri="{9D8B030D-6E8A-4147-A177-3AD203B41FA5}">
                          <a16:colId xmlns:a16="http://schemas.microsoft.com/office/drawing/2014/main" val="20000"/>
                        </a:ext>
                      </a:extLst>
                    </a:gridCol>
                    <a:gridCol w="1440160">
                      <a:extLst>
                        <a:ext uri="{9D8B030D-6E8A-4147-A177-3AD203B41FA5}">
                          <a16:colId xmlns:a16="http://schemas.microsoft.com/office/drawing/2014/main" val="20001"/>
                        </a:ext>
                      </a:extLst>
                    </a:gridCol>
                    <a:gridCol w="1440160">
                      <a:extLst>
                        <a:ext uri="{9D8B030D-6E8A-4147-A177-3AD203B41FA5}">
                          <a16:colId xmlns:a16="http://schemas.microsoft.com/office/drawing/2014/main" val="20002"/>
                        </a:ext>
                      </a:extLst>
                    </a:gridCol>
                    <a:gridCol w="864096">
                      <a:extLst>
                        <a:ext uri="{9D8B030D-6E8A-4147-A177-3AD203B41FA5}">
                          <a16:colId xmlns:a16="http://schemas.microsoft.com/office/drawing/2014/main" val="20003"/>
                        </a:ext>
                      </a:extLst>
                    </a:gridCol>
                  </a:tblGrid>
                  <a:tr h="658102">
                    <a:tc>
                      <a:txBody>
                        <a:bodyPr/>
                        <a:lstStyle>
                          <a:lvl1pPr defTabSz="935038">
                            <a:spcBef>
                              <a:spcPct val="20000"/>
                            </a:spcBef>
                            <a:defRPr kumimoji="1" sz="2800">
                              <a:solidFill>
                                <a:schemeClr val="tx1"/>
                              </a:solidFill>
                              <a:latin typeface="굴림" charset="-127"/>
                              <a:ea typeface="굴림" charset="-127"/>
                            </a:defRPr>
                          </a:lvl1pPr>
                          <a:lvl2pPr marL="466725" indent="-39688" defTabSz="935038">
                            <a:spcBef>
                              <a:spcPct val="20000"/>
                            </a:spcBef>
                            <a:defRPr kumimoji="1" sz="2400">
                              <a:solidFill>
                                <a:schemeClr val="tx1"/>
                              </a:solidFill>
                              <a:latin typeface="굴림" charset="-127"/>
                              <a:ea typeface="굴림" charset="-127"/>
                            </a:defRPr>
                          </a:lvl2pPr>
                          <a:lvl3pPr marL="935038" indent="-79375" defTabSz="935038">
                            <a:spcBef>
                              <a:spcPct val="20000"/>
                            </a:spcBef>
                            <a:defRPr kumimoji="1" sz="2000">
                              <a:solidFill>
                                <a:schemeClr val="tx1"/>
                              </a:solidFill>
                              <a:latin typeface="굴림" charset="-127"/>
                              <a:ea typeface="굴림" charset="-127"/>
                            </a:defRPr>
                          </a:lvl3pPr>
                          <a:lvl4pPr marL="1403350" indent="-120650" defTabSz="935038">
                            <a:spcBef>
                              <a:spcPct val="20000"/>
                            </a:spcBef>
                            <a:defRPr kumimoji="1">
                              <a:solidFill>
                                <a:schemeClr val="tx1"/>
                              </a:solidFill>
                              <a:latin typeface="굴림" charset="-127"/>
                              <a:ea typeface="굴림" charset="-127"/>
                            </a:defRPr>
                          </a:lvl4pPr>
                          <a:lvl5pPr marL="1870075" indent="-160338" defTabSz="935038">
                            <a:spcBef>
                              <a:spcPct val="20000"/>
                            </a:spcBef>
                            <a:defRPr kumimoji="1">
                              <a:solidFill>
                                <a:schemeClr val="tx1"/>
                              </a:solidFill>
                              <a:latin typeface="굴림" charset="-127"/>
                              <a:ea typeface="굴림" charset="-127"/>
                            </a:defRPr>
                          </a:lvl5pPr>
                          <a:lvl6pPr marL="2327275" indent="-160338" defTabSz="935038" fontAlgn="base">
                            <a:spcBef>
                              <a:spcPct val="20000"/>
                            </a:spcBef>
                            <a:spcAft>
                              <a:spcPct val="0"/>
                            </a:spcAft>
                            <a:defRPr kumimoji="1">
                              <a:solidFill>
                                <a:schemeClr val="tx1"/>
                              </a:solidFill>
                              <a:latin typeface="굴림" charset="-127"/>
                              <a:ea typeface="굴림" charset="-127"/>
                            </a:defRPr>
                          </a:lvl6pPr>
                          <a:lvl7pPr marL="2784475" indent="-160338" defTabSz="935038" fontAlgn="base">
                            <a:spcBef>
                              <a:spcPct val="20000"/>
                            </a:spcBef>
                            <a:spcAft>
                              <a:spcPct val="0"/>
                            </a:spcAft>
                            <a:defRPr kumimoji="1">
                              <a:solidFill>
                                <a:schemeClr val="tx1"/>
                              </a:solidFill>
                              <a:latin typeface="굴림" charset="-127"/>
                              <a:ea typeface="굴림" charset="-127"/>
                            </a:defRPr>
                          </a:lvl7pPr>
                          <a:lvl8pPr marL="3241675" indent="-160338" defTabSz="935038" fontAlgn="base">
                            <a:spcBef>
                              <a:spcPct val="20000"/>
                            </a:spcBef>
                            <a:spcAft>
                              <a:spcPct val="0"/>
                            </a:spcAft>
                            <a:defRPr kumimoji="1">
                              <a:solidFill>
                                <a:schemeClr val="tx1"/>
                              </a:solidFill>
                              <a:latin typeface="굴림" charset="-127"/>
                              <a:ea typeface="굴림" charset="-127"/>
                            </a:defRPr>
                          </a:lvl8pPr>
                          <a:lvl9pPr marL="3698875" indent="-160338" defTabSz="935038" fontAlgn="base">
                            <a:spcBef>
                              <a:spcPct val="20000"/>
                            </a:spcBef>
                            <a:spcAft>
                              <a:spcPct val="0"/>
                            </a:spcAft>
                            <a:defRPr kumimoji="1">
                              <a:solidFill>
                                <a:schemeClr val="tx1"/>
                              </a:solidFill>
                              <a:latin typeface="굴림" charset="-127"/>
                              <a:ea typeface="굴림" charset="-127"/>
                            </a:defRPr>
                          </a:lvl9pPr>
                        </a:lstStyle>
                        <a:p>
                          <a:pPr marL="0" marR="0" lvl="0" indent="0" algn="ctr" defTabSz="935038" rtl="0" eaLnBrk="1" fontAlgn="base" latinLnBrk="1" hangingPunct="1">
                            <a:lnSpc>
                              <a:spcPct val="100000"/>
                            </a:lnSpc>
                            <a:spcBef>
                              <a:spcPct val="0"/>
                            </a:spcBef>
                            <a:spcAft>
                              <a:spcPct val="0"/>
                            </a:spcAft>
                            <a:buClrTx/>
                            <a:buSzTx/>
                            <a:buFontTx/>
                            <a:buNone/>
                            <a:tabLst/>
                          </a:pPr>
                          <a:r>
                            <a:rPr kumimoji="0" lang="en-US" altLang="ko-KR" sz="1400" b="1" i="0" u="none" strike="noStrike" cap="none" normalizeH="0" baseline="0" dirty="0">
                              <a:ln>
                                <a:noFill/>
                              </a:ln>
                              <a:solidFill>
                                <a:schemeClr val="tx1"/>
                              </a:solidFill>
                              <a:effectLst/>
                              <a:latin typeface="+mj-ea"/>
                              <a:ea typeface="+mj-ea"/>
                              <a:cs typeface="Times New Roman" pitchFamily="18" charset="0"/>
                            </a:rPr>
                            <a:t>Overall</a:t>
                          </a:r>
                        </a:p>
                        <a:p>
                          <a:pPr marL="0" marR="0" lvl="0" indent="0" algn="ctr" defTabSz="935038" rtl="0" eaLnBrk="1" fontAlgn="base" latinLnBrk="1" hangingPunct="1">
                            <a:lnSpc>
                              <a:spcPct val="100000"/>
                            </a:lnSpc>
                            <a:spcBef>
                              <a:spcPct val="0"/>
                            </a:spcBef>
                            <a:spcAft>
                              <a:spcPct val="0"/>
                            </a:spcAft>
                            <a:buClrTx/>
                            <a:buSzTx/>
                            <a:buFontTx/>
                            <a:buNone/>
                            <a:tabLst/>
                          </a:pPr>
                          <a:r>
                            <a:rPr kumimoji="0" lang="en-US" altLang="ko-KR" sz="1400" b="1" i="0" u="none" strike="noStrike" cap="none" normalizeH="0" baseline="0" dirty="0">
                              <a:ln>
                                <a:noFill/>
                              </a:ln>
                              <a:solidFill>
                                <a:schemeClr val="tx1"/>
                              </a:solidFill>
                              <a:effectLst/>
                              <a:latin typeface="+mj-ea"/>
                              <a:ea typeface="+mj-ea"/>
                              <a:cs typeface="Times New Roman" pitchFamily="18" charset="0"/>
                            </a:rPr>
                            <a:t>(n=367) </a:t>
                          </a:r>
                          <a:endParaRPr kumimoji="0" lang="ko-KR" altLang="ko-KR" sz="1400" b="1" i="0" u="none" strike="noStrike" cap="none" normalizeH="0" baseline="0" dirty="0">
                            <a:ln>
                              <a:noFill/>
                            </a:ln>
                            <a:solidFill>
                              <a:schemeClr val="tx1"/>
                            </a:solidFill>
                            <a:effectLst/>
                            <a:latin typeface="+mj-ea"/>
                            <a:ea typeface="+mj-ea"/>
                            <a:cs typeface="Times New Roman" pitchFamily="18" charset="0"/>
                          </a:endParaRPr>
                        </a:p>
                      </a:txBody>
                      <a:tcPr marL="0" marR="0" marT="0" marB="0" anchor="ctr" horzOverflow="overflow">
                        <a:lnL>
                          <a:noFill/>
                        </a:lnL>
                        <a:lnR>
                          <a:noFill/>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35038">
                            <a:spcBef>
                              <a:spcPct val="20000"/>
                            </a:spcBef>
                            <a:defRPr kumimoji="1" sz="2800">
                              <a:solidFill>
                                <a:schemeClr val="tx1"/>
                              </a:solidFill>
                              <a:latin typeface="굴림" charset="-127"/>
                              <a:ea typeface="굴림" charset="-127"/>
                            </a:defRPr>
                          </a:lvl1pPr>
                          <a:lvl2pPr marL="466725" indent="-39688" defTabSz="935038">
                            <a:spcBef>
                              <a:spcPct val="20000"/>
                            </a:spcBef>
                            <a:defRPr kumimoji="1" sz="2400">
                              <a:solidFill>
                                <a:schemeClr val="tx1"/>
                              </a:solidFill>
                              <a:latin typeface="굴림" charset="-127"/>
                              <a:ea typeface="굴림" charset="-127"/>
                            </a:defRPr>
                          </a:lvl2pPr>
                          <a:lvl3pPr marL="935038" indent="-79375" defTabSz="935038">
                            <a:spcBef>
                              <a:spcPct val="20000"/>
                            </a:spcBef>
                            <a:defRPr kumimoji="1" sz="2000">
                              <a:solidFill>
                                <a:schemeClr val="tx1"/>
                              </a:solidFill>
                              <a:latin typeface="굴림" charset="-127"/>
                              <a:ea typeface="굴림" charset="-127"/>
                            </a:defRPr>
                          </a:lvl3pPr>
                          <a:lvl4pPr marL="1403350" indent="-120650" defTabSz="935038">
                            <a:spcBef>
                              <a:spcPct val="20000"/>
                            </a:spcBef>
                            <a:defRPr kumimoji="1">
                              <a:solidFill>
                                <a:schemeClr val="tx1"/>
                              </a:solidFill>
                              <a:latin typeface="굴림" charset="-127"/>
                              <a:ea typeface="굴림" charset="-127"/>
                            </a:defRPr>
                          </a:lvl4pPr>
                          <a:lvl5pPr marL="1870075" indent="-160338" defTabSz="935038">
                            <a:spcBef>
                              <a:spcPct val="20000"/>
                            </a:spcBef>
                            <a:defRPr kumimoji="1">
                              <a:solidFill>
                                <a:schemeClr val="tx1"/>
                              </a:solidFill>
                              <a:latin typeface="굴림" charset="-127"/>
                              <a:ea typeface="굴림" charset="-127"/>
                            </a:defRPr>
                          </a:lvl5pPr>
                          <a:lvl6pPr marL="2327275" indent="-160338" defTabSz="935038" fontAlgn="base">
                            <a:spcBef>
                              <a:spcPct val="20000"/>
                            </a:spcBef>
                            <a:spcAft>
                              <a:spcPct val="0"/>
                            </a:spcAft>
                            <a:defRPr kumimoji="1">
                              <a:solidFill>
                                <a:schemeClr val="tx1"/>
                              </a:solidFill>
                              <a:latin typeface="굴림" charset="-127"/>
                              <a:ea typeface="굴림" charset="-127"/>
                            </a:defRPr>
                          </a:lvl6pPr>
                          <a:lvl7pPr marL="2784475" indent="-160338" defTabSz="935038" fontAlgn="base">
                            <a:spcBef>
                              <a:spcPct val="20000"/>
                            </a:spcBef>
                            <a:spcAft>
                              <a:spcPct val="0"/>
                            </a:spcAft>
                            <a:defRPr kumimoji="1">
                              <a:solidFill>
                                <a:schemeClr val="tx1"/>
                              </a:solidFill>
                              <a:latin typeface="굴림" charset="-127"/>
                              <a:ea typeface="굴림" charset="-127"/>
                            </a:defRPr>
                          </a:lvl7pPr>
                          <a:lvl8pPr marL="3241675" indent="-160338" defTabSz="935038" fontAlgn="base">
                            <a:spcBef>
                              <a:spcPct val="20000"/>
                            </a:spcBef>
                            <a:spcAft>
                              <a:spcPct val="0"/>
                            </a:spcAft>
                            <a:defRPr kumimoji="1">
                              <a:solidFill>
                                <a:schemeClr val="tx1"/>
                              </a:solidFill>
                              <a:latin typeface="굴림" charset="-127"/>
                              <a:ea typeface="굴림" charset="-127"/>
                            </a:defRPr>
                          </a:lvl8pPr>
                          <a:lvl9pPr marL="3698875" indent="-160338" defTabSz="935038" fontAlgn="base">
                            <a:spcBef>
                              <a:spcPct val="20000"/>
                            </a:spcBef>
                            <a:spcAft>
                              <a:spcPct val="0"/>
                            </a:spcAft>
                            <a:defRPr kumimoji="1">
                              <a:solidFill>
                                <a:schemeClr val="tx1"/>
                              </a:solidFill>
                              <a:latin typeface="굴림" charset="-127"/>
                              <a:ea typeface="굴림" charset="-127"/>
                            </a:defRPr>
                          </a:lvl9pPr>
                        </a:lstStyle>
                        <a:p>
                          <a:pPr marL="0" marR="0" lvl="0" indent="0" algn="ctr" defTabSz="935038" rtl="0" eaLnBrk="1" fontAlgn="base" latinLnBrk="1" hangingPunct="1">
                            <a:lnSpc>
                              <a:spcPct val="100000"/>
                            </a:lnSpc>
                            <a:spcBef>
                              <a:spcPct val="0"/>
                            </a:spcBef>
                            <a:spcAft>
                              <a:spcPct val="0"/>
                            </a:spcAft>
                            <a:buClrTx/>
                            <a:buSzTx/>
                            <a:buFontTx/>
                            <a:buNone/>
                            <a:tabLst/>
                          </a:pPr>
                          <a:r>
                            <a:rPr kumimoji="0" lang="en-US" altLang="ko-KR" sz="1400" b="1" i="0" u="none" strike="noStrike" cap="none" normalizeH="0" baseline="0" dirty="0">
                              <a:ln>
                                <a:noFill/>
                              </a:ln>
                              <a:solidFill>
                                <a:schemeClr val="tx1"/>
                              </a:solidFill>
                              <a:effectLst/>
                              <a:latin typeface="+mj-ea"/>
                              <a:ea typeface="+mj-ea"/>
                              <a:cs typeface="Times New Roman" pitchFamily="18" charset="0"/>
                            </a:rPr>
                            <a:t>Group S</a:t>
                          </a:r>
                        </a:p>
                        <a:p>
                          <a:pPr marL="0" marR="0" lvl="0" indent="0" algn="ctr" defTabSz="935038" rtl="0" eaLnBrk="1" fontAlgn="base" latinLnBrk="1" hangingPunct="1">
                            <a:lnSpc>
                              <a:spcPct val="100000"/>
                            </a:lnSpc>
                            <a:spcBef>
                              <a:spcPct val="0"/>
                            </a:spcBef>
                            <a:spcAft>
                              <a:spcPct val="0"/>
                            </a:spcAft>
                            <a:buClrTx/>
                            <a:buSzTx/>
                            <a:buFontTx/>
                            <a:buNone/>
                            <a:tabLst/>
                          </a:pPr>
                          <a:r>
                            <a:rPr kumimoji="0" lang="en-US" altLang="ko-KR" sz="1400" b="1" i="0" u="none" strike="noStrike" cap="none" normalizeH="0" baseline="0" dirty="0">
                              <a:ln>
                                <a:noFill/>
                              </a:ln>
                              <a:solidFill>
                                <a:schemeClr val="tx1"/>
                              </a:solidFill>
                              <a:effectLst/>
                              <a:latin typeface="+mj-ea"/>
                              <a:ea typeface="+mj-ea"/>
                              <a:cs typeface="Times New Roman" pitchFamily="18" charset="0"/>
                            </a:rPr>
                            <a:t>(n=92)</a:t>
                          </a:r>
                          <a:endParaRPr kumimoji="0" lang="ko-KR" altLang="ko-KR" sz="1400" b="1" i="0" u="none" strike="noStrike" cap="none" normalizeH="0" baseline="0" dirty="0">
                            <a:ln>
                              <a:noFill/>
                            </a:ln>
                            <a:solidFill>
                              <a:schemeClr val="tx1"/>
                            </a:solidFill>
                            <a:effectLst/>
                            <a:latin typeface="+mj-ea"/>
                            <a:ea typeface="+mj-ea"/>
                            <a:cs typeface="Times New Roman" pitchFamily="18" charset="0"/>
                          </a:endParaRPr>
                        </a:p>
                      </a:txBody>
                      <a:tcPr marL="0" marR="0" marT="0" marB="0" anchor="ctr" horzOverflow="overflow">
                        <a:lnL>
                          <a:noFill/>
                        </a:lnL>
                        <a:lnR>
                          <a:noFill/>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35038">
                            <a:spcBef>
                              <a:spcPct val="20000"/>
                            </a:spcBef>
                            <a:defRPr kumimoji="1" sz="2800">
                              <a:solidFill>
                                <a:schemeClr val="tx1"/>
                              </a:solidFill>
                              <a:latin typeface="굴림" charset="-127"/>
                              <a:ea typeface="굴림" charset="-127"/>
                            </a:defRPr>
                          </a:lvl1pPr>
                          <a:lvl2pPr marL="466725" indent="-39688" defTabSz="935038">
                            <a:spcBef>
                              <a:spcPct val="20000"/>
                            </a:spcBef>
                            <a:defRPr kumimoji="1" sz="2400">
                              <a:solidFill>
                                <a:schemeClr val="tx1"/>
                              </a:solidFill>
                              <a:latin typeface="굴림" charset="-127"/>
                              <a:ea typeface="굴림" charset="-127"/>
                            </a:defRPr>
                          </a:lvl2pPr>
                          <a:lvl3pPr marL="935038" indent="-79375" defTabSz="935038">
                            <a:spcBef>
                              <a:spcPct val="20000"/>
                            </a:spcBef>
                            <a:defRPr kumimoji="1" sz="2000">
                              <a:solidFill>
                                <a:schemeClr val="tx1"/>
                              </a:solidFill>
                              <a:latin typeface="굴림" charset="-127"/>
                              <a:ea typeface="굴림" charset="-127"/>
                            </a:defRPr>
                          </a:lvl3pPr>
                          <a:lvl4pPr marL="1403350" indent="-120650" defTabSz="935038">
                            <a:spcBef>
                              <a:spcPct val="20000"/>
                            </a:spcBef>
                            <a:defRPr kumimoji="1">
                              <a:solidFill>
                                <a:schemeClr val="tx1"/>
                              </a:solidFill>
                              <a:latin typeface="굴림" charset="-127"/>
                              <a:ea typeface="굴림" charset="-127"/>
                            </a:defRPr>
                          </a:lvl4pPr>
                          <a:lvl5pPr marL="1870075" indent="-160338" defTabSz="935038">
                            <a:spcBef>
                              <a:spcPct val="20000"/>
                            </a:spcBef>
                            <a:defRPr kumimoji="1">
                              <a:solidFill>
                                <a:schemeClr val="tx1"/>
                              </a:solidFill>
                              <a:latin typeface="굴림" charset="-127"/>
                              <a:ea typeface="굴림" charset="-127"/>
                            </a:defRPr>
                          </a:lvl5pPr>
                          <a:lvl6pPr marL="2327275" indent="-160338" defTabSz="935038" fontAlgn="base">
                            <a:spcBef>
                              <a:spcPct val="20000"/>
                            </a:spcBef>
                            <a:spcAft>
                              <a:spcPct val="0"/>
                            </a:spcAft>
                            <a:defRPr kumimoji="1">
                              <a:solidFill>
                                <a:schemeClr val="tx1"/>
                              </a:solidFill>
                              <a:latin typeface="굴림" charset="-127"/>
                              <a:ea typeface="굴림" charset="-127"/>
                            </a:defRPr>
                          </a:lvl6pPr>
                          <a:lvl7pPr marL="2784475" indent="-160338" defTabSz="935038" fontAlgn="base">
                            <a:spcBef>
                              <a:spcPct val="20000"/>
                            </a:spcBef>
                            <a:spcAft>
                              <a:spcPct val="0"/>
                            </a:spcAft>
                            <a:defRPr kumimoji="1">
                              <a:solidFill>
                                <a:schemeClr val="tx1"/>
                              </a:solidFill>
                              <a:latin typeface="굴림" charset="-127"/>
                              <a:ea typeface="굴림" charset="-127"/>
                            </a:defRPr>
                          </a:lvl7pPr>
                          <a:lvl8pPr marL="3241675" indent="-160338" defTabSz="935038" fontAlgn="base">
                            <a:spcBef>
                              <a:spcPct val="20000"/>
                            </a:spcBef>
                            <a:spcAft>
                              <a:spcPct val="0"/>
                            </a:spcAft>
                            <a:defRPr kumimoji="1">
                              <a:solidFill>
                                <a:schemeClr val="tx1"/>
                              </a:solidFill>
                              <a:latin typeface="굴림" charset="-127"/>
                              <a:ea typeface="굴림" charset="-127"/>
                            </a:defRPr>
                          </a:lvl8pPr>
                          <a:lvl9pPr marL="3698875" indent="-160338" defTabSz="935038" fontAlgn="base">
                            <a:spcBef>
                              <a:spcPct val="20000"/>
                            </a:spcBef>
                            <a:spcAft>
                              <a:spcPct val="0"/>
                            </a:spcAft>
                            <a:defRPr kumimoji="1">
                              <a:solidFill>
                                <a:schemeClr val="tx1"/>
                              </a:solidFill>
                              <a:latin typeface="굴림" charset="-127"/>
                              <a:ea typeface="굴림" charset="-127"/>
                            </a:defRPr>
                          </a:lvl9pPr>
                        </a:lstStyle>
                        <a:p>
                          <a:pPr marL="0" marR="0" lvl="0" indent="0" algn="ctr" defTabSz="935038" rtl="0" eaLnBrk="1" fontAlgn="base" latinLnBrk="1" hangingPunct="1">
                            <a:lnSpc>
                              <a:spcPct val="100000"/>
                            </a:lnSpc>
                            <a:spcBef>
                              <a:spcPct val="0"/>
                            </a:spcBef>
                            <a:spcAft>
                              <a:spcPct val="0"/>
                            </a:spcAft>
                            <a:buClrTx/>
                            <a:buSzTx/>
                            <a:buFontTx/>
                            <a:buNone/>
                            <a:tabLst/>
                          </a:pPr>
                          <a:r>
                            <a:rPr kumimoji="0" lang="en-US" altLang="ko-KR" sz="1400" b="1" i="0" u="none" strike="noStrike" cap="none" normalizeH="0" baseline="0" dirty="0">
                              <a:ln>
                                <a:noFill/>
                              </a:ln>
                              <a:solidFill>
                                <a:schemeClr val="tx1"/>
                              </a:solidFill>
                              <a:effectLst/>
                              <a:latin typeface="+mj-ea"/>
                              <a:ea typeface="+mj-ea"/>
                              <a:cs typeface="Times New Roman" pitchFamily="18" charset="0"/>
                            </a:rPr>
                            <a:t>Group NS</a:t>
                          </a:r>
                        </a:p>
                        <a:p>
                          <a:pPr marL="0" marR="0" lvl="0" indent="0" algn="ctr" defTabSz="935038" rtl="0" eaLnBrk="1" fontAlgn="base" latinLnBrk="1" hangingPunct="1">
                            <a:lnSpc>
                              <a:spcPct val="100000"/>
                            </a:lnSpc>
                            <a:spcBef>
                              <a:spcPct val="0"/>
                            </a:spcBef>
                            <a:spcAft>
                              <a:spcPct val="0"/>
                            </a:spcAft>
                            <a:buClrTx/>
                            <a:buSzTx/>
                            <a:buFontTx/>
                            <a:buNone/>
                            <a:tabLst/>
                          </a:pPr>
                          <a:r>
                            <a:rPr kumimoji="0" lang="en-US" altLang="ko-KR" sz="1400" b="1" i="0" u="none" strike="noStrike" cap="none" normalizeH="0" baseline="0" dirty="0">
                              <a:ln>
                                <a:noFill/>
                              </a:ln>
                              <a:solidFill>
                                <a:schemeClr val="tx1"/>
                              </a:solidFill>
                              <a:effectLst/>
                              <a:latin typeface="+mj-ea"/>
                              <a:ea typeface="+mj-ea"/>
                              <a:cs typeface="Times New Roman" pitchFamily="18" charset="0"/>
                            </a:rPr>
                            <a:t>(n=275)</a:t>
                          </a:r>
                          <a:endParaRPr kumimoji="0" lang="ko-KR" altLang="ko-KR" sz="1400" b="1" i="0" u="none" strike="noStrike" cap="none" normalizeH="0" baseline="0" dirty="0">
                            <a:ln>
                              <a:noFill/>
                            </a:ln>
                            <a:solidFill>
                              <a:schemeClr val="tx1"/>
                            </a:solidFill>
                            <a:effectLst/>
                            <a:latin typeface="+mj-ea"/>
                            <a:ea typeface="+mj-ea"/>
                            <a:cs typeface="Times New Roman" pitchFamily="18" charset="0"/>
                          </a:endParaRPr>
                        </a:p>
                      </a:txBody>
                      <a:tcPr marL="0" marR="0" marT="0" marB="0" anchor="ctr" horzOverflow="overflow">
                        <a:lnL>
                          <a:noFill/>
                        </a:lnL>
                        <a:lnR>
                          <a:noFill/>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35038">
                            <a:spcBef>
                              <a:spcPct val="20000"/>
                            </a:spcBef>
                            <a:defRPr kumimoji="1" sz="2800">
                              <a:solidFill>
                                <a:schemeClr val="tx1"/>
                              </a:solidFill>
                              <a:latin typeface="굴림" charset="-127"/>
                              <a:ea typeface="굴림" charset="-127"/>
                            </a:defRPr>
                          </a:lvl1pPr>
                          <a:lvl2pPr marL="466725" indent="-39688" defTabSz="935038">
                            <a:spcBef>
                              <a:spcPct val="20000"/>
                            </a:spcBef>
                            <a:defRPr kumimoji="1" sz="2400">
                              <a:solidFill>
                                <a:schemeClr val="tx1"/>
                              </a:solidFill>
                              <a:latin typeface="굴림" charset="-127"/>
                              <a:ea typeface="굴림" charset="-127"/>
                            </a:defRPr>
                          </a:lvl2pPr>
                          <a:lvl3pPr marL="935038" indent="-79375" defTabSz="935038">
                            <a:spcBef>
                              <a:spcPct val="20000"/>
                            </a:spcBef>
                            <a:defRPr kumimoji="1" sz="2000">
                              <a:solidFill>
                                <a:schemeClr val="tx1"/>
                              </a:solidFill>
                              <a:latin typeface="굴림" charset="-127"/>
                              <a:ea typeface="굴림" charset="-127"/>
                            </a:defRPr>
                          </a:lvl3pPr>
                          <a:lvl4pPr marL="1403350" indent="-120650" defTabSz="935038">
                            <a:spcBef>
                              <a:spcPct val="20000"/>
                            </a:spcBef>
                            <a:defRPr kumimoji="1">
                              <a:solidFill>
                                <a:schemeClr val="tx1"/>
                              </a:solidFill>
                              <a:latin typeface="굴림" charset="-127"/>
                              <a:ea typeface="굴림" charset="-127"/>
                            </a:defRPr>
                          </a:lvl4pPr>
                          <a:lvl5pPr marL="1870075" indent="-160338" defTabSz="935038">
                            <a:spcBef>
                              <a:spcPct val="20000"/>
                            </a:spcBef>
                            <a:defRPr kumimoji="1">
                              <a:solidFill>
                                <a:schemeClr val="tx1"/>
                              </a:solidFill>
                              <a:latin typeface="굴림" charset="-127"/>
                              <a:ea typeface="굴림" charset="-127"/>
                            </a:defRPr>
                          </a:lvl5pPr>
                          <a:lvl6pPr marL="2327275" indent="-160338" defTabSz="935038" fontAlgn="base">
                            <a:spcBef>
                              <a:spcPct val="20000"/>
                            </a:spcBef>
                            <a:spcAft>
                              <a:spcPct val="0"/>
                            </a:spcAft>
                            <a:defRPr kumimoji="1">
                              <a:solidFill>
                                <a:schemeClr val="tx1"/>
                              </a:solidFill>
                              <a:latin typeface="굴림" charset="-127"/>
                              <a:ea typeface="굴림" charset="-127"/>
                            </a:defRPr>
                          </a:lvl6pPr>
                          <a:lvl7pPr marL="2784475" indent="-160338" defTabSz="935038" fontAlgn="base">
                            <a:spcBef>
                              <a:spcPct val="20000"/>
                            </a:spcBef>
                            <a:spcAft>
                              <a:spcPct val="0"/>
                            </a:spcAft>
                            <a:defRPr kumimoji="1">
                              <a:solidFill>
                                <a:schemeClr val="tx1"/>
                              </a:solidFill>
                              <a:latin typeface="굴림" charset="-127"/>
                              <a:ea typeface="굴림" charset="-127"/>
                            </a:defRPr>
                          </a:lvl7pPr>
                          <a:lvl8pPr marL="3241675" indent="-160338" defTabSz="935038" fontAlgn="base">
                            <a:spcBef>
                              <a:spcPct val="20000"/>
                            </a:spcBef>
                            <a:spcAft>
                              <a:spcPct val="0"/>
                            </a:spcAft>
                            <a:defRPr kumimoji="1">
                              <a:solidFill>
                                <a:schemeClr val="tx1"/>
                              </a:solidFill>
                              <a:latin typeface="굴림" charset="-127"/>
                              <a:ea typeface="굴림" charset="-127"/>
                            </a:defRPr>
                          </a:lvl8pPr>
                          <a:lvl9pPr marL="3698875" indent="-160338" defTabSz="935038" fontAlgn="base">
                            <a:spcBef>
                              <a:spcPct val="20000"/>
                            </a:spcBef>
                            <a:spcAft>
                              <a:spcPct val="0"/>
                            </a:spcAft>
                            <a:defRPr kumimoji="1">
                              <a:solidFill>
                                <a:schemeClr val="tx1"/>
                              </a:solidFill>
                              <a:latin typeface="굴림" charset="-127"/>
                              <a:ea typeface="굴림" charset="-127"/>
                            </a:defRPr>
                          </a:lvl9pPr>
                        </a:lstStyle>
                        <a:p>
                          <a:pPr marL="0" marR="0" lvl="0" indent="0" algn="ctr" defTabSz="935038" rtl="0" eaLnBrk="1" fontAlgn="base" latinLnBrk="1" hangingPunct="1">
                            <a:lnSpc>
                              <a:spcPct val="100000"/>
                            </a:lnSpc>
                            <a:spcBef>
                              <a:spcPct val="0"/>
                            </a:spcBef>
                            <a:spcAft>
                              <a:spcPct val="0"/>
                            </a:spcAft>
                            <a:buClrTx/>
                            <a:buSzTx/>
                            <a:buFontTx/>
                            <a:buNone/>
                            <a:tabLst/>
                          </a:pPr>
                          <a:r>
                            <a:rPr kumimoji="0" lang="en-US" altLang="ko-KR" sz="1400" b="1" i="1" u="none" strike="noStrike" cap="none" normalizeH="0" baseline="0" dirty="0">
                              <a:ln>
                                <a:noFill/>
                              </a:ln>
                              <a:solidFill>
                                <a:schemeClr val="tx1"/>
                              </a:solidFill>
                              <a:effectLst/>
                              <a:latin typeface="+mj-ea"/>
                              <a:ea typeface="+mj-ea"/>
                              <a:cs typeface="Times New Roman" pitchFamily="18" charset="0"/>
                            </a:rPr>
                            <a:t>P-v</a:t>
                          </a:r>
                          <a:r>
                            <a:rPr kumimoji="0" lang="en-US" altLang="ko-KR" sz="1400" b="1" i="0" u="none" strike="noStrike" cap="none" normalizeH="0" baseline="0" dirty="0">
                              <a:ln>
                                <a:noFill/>
                              </a:ln>
                              <a:solidFill>
                                <a:schemeClr val="tx1"/>
                              </a:solidFill>
                              <a:effectLst/>
                              <a:latin typeface="+mj-ea"/>
                              <a:ea typeface="+mj-ea"/>
                              <a:cs typeface="Times New Roman" pitchFamily="18" charset="0"/>
                            </a:rPr>
                            <a:t>alue</a:t>
                          </a:r>
                          <a:endParaRPr kumimoji="0" lang="ko-KR" altLang="ko-KR" sz="1400" b="1" i="0" u="none" strike="noStrike" cap="none" normalizeH="0" baseline="0" dirty="0">
                            <a:ln>
                              <a:noFill/>
                            </a:ln>
                            <a:solidFill>
                              <a:schemeClr val="tx1"/>
                            </a:solidFill>
                            <a:effectLst/>
                            <a:latin typeface="+mj-ea"/>
                            <a:ea typeface="+mj-ea"/>
                            <a:cs typeface="Times New Roman" pitchFamily="18" charset="0"/>
                          </a:endParaRPr>
                        </a:p>
                      </a:txBody>
                      <a:tcPr marL="0" marR="0" marT="0" marB="0" anchor="ctr" horzOverflow="overflow">
                        <a:lnL>
                          <a:noFill/>
                        </a:lnL>
                        <a:lnR>
                          <a:noFill/>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30420">
                    <a:tc>
                      <a:txBody>
                        <a:bodyPr/>
                        <a:lstStyle/>
                        <a:p>
                          <a:pPr algn="l" latinLnBrk="1">
                            <a:lnSpc>
                              <a:spcPct val="115000"/>
                            </a:lnSpc>
                            <a:spcAft>
                              <a:spcPts val="0"/>
                            </a:spcAft>
                          </a:pPr>
                          <a:r>
                            <a:rPr lang="en-US" sz="1400" b="0" kern="100" dirty="0">
                              <a:latin typeface="+mj-ea"/>
                              <a:ea typeface="+mj-ea"/>
                              <a:cs typeface="Times New Roman" pitchFamily="18" charset="0"/>
                            </a:rPr>
                            <a:t>Age, years</a:t>
                          </a:r>
                          <a:endParaRPr lang="ko-KR" sz="1400" b="0" kern="100" dirty="0">
                            <a:latin typeface="+mj-ea"/>
                            <a:ea typeface="+mj-ea"/>
                            <a:cs typeface="Times New Roman" pitchFamily="18" charset="0"/>
                          </a:endParaRPr>
                        </a:p>
                      </a:txBody>
                      <a:tcPr marT="0" marB="0" anchor="ctr">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accent1">
                            <a:lumMod val="40000"/>
                            <a:lumOff val="60000"/>
                          </a:schemeClr>
                        </a:solidFill>
                      </a:tcPr>
                    </a:tc>
                    <a:tc>
                      <a:txBody>
                        <a:bodyPr/>
                        <a:lstStyle/>
                        <a:p>
                          <a:pPr algn="ctr" latinLnBrk="1">
                            <a:lnSpc>
                              <a:spcPct val="115000"/>
                            </a:lnSpc>
                            <a:spcAft>
                              <a:spcPts val="0"/>
                            </a:spcAft>
                          </a:pPr>
                          <a:r>
                            <a:rPr lang="en-US" sz="1400" b="0" kern="100" dirty="0">
                              <a:latin typeface="+mj-ea"/>
                              <a:ea typeface="+mj-ea"/>
                              <a:cs typeface="Times New Roman" pitchFamily="18" charset="0"/>
                            </a:rPr>
                            <a:t>75.0 ± 5.1 </a:t>
                          </a:r>
                          <a:endParaRPr lang="ko-KR" sz="1400" b="0" kern="100" dirty="0">
                            <a:latin typeface="+mj-ea"/>
                            <a:ea typeface="+mj-ea"/>
                            <a:cs typeface="Times New Roman" pitchFamily="18" charset="0"/>
                          </a:endParaRPr>
                        </a:p>
                      </a:txBody>
                      <a:tcPr marT="0" marB="0" anchor="ctr">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accent1">
                            <a:lumMod val="40000"/>
                            <a:lumOff val="60000"/>
                          </a:schemeClr>
                        </a:solidFill>
                      </a:tcPr>
                    </a:tc>
                    <a:tc>
                      <a:txBody>
                        <a:bodyPr/>
                        <a:lstStyle/>
                        <a:p>
                          <a:pPr algn="ctr" latinLnBrk="1">
                            <a:lnSpc>
                              <a:spcPct val="115000"/>
                            </a:lnSpc>
                            <a:spcAft>
                              <a:spcPts val="0"/>
                            </a:spcAft>
                          </a:pPr>
                          <a:r>
                            <a:rPr lang="en-US" sz="1400" b="0" kern="100" dirty="0">
                              <a:latin typeface="+mj-ea"/>
                              <a:ea typeface="+mj-ea"/>
                              <a:cs typeface="Times New Roman" pitchFamily="18" charset="0"/>
                            </a:rPr>
                            <a:t>71.9 ± 5.3</a:t>
                          </a:r>
                          <a:endParaRPr lang="ko-KR" sz="1400" b="0" kern="100" dirty="0">
                            <a:latin typeface="+mj-ea"/>
                            <a:ea typeface="+mj-ea"/>
                            <a:cs typeface="Times New Roman" pitchFamily="18" charset="0"/>
                          </a:endParaRPr>
                        </a:p>
                      </a:txBody>
                      <a:tcPr marT="0" marB="0" anchor="ctr">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accent1">
                            <a:lumMod val="40000"/>
                            <a:lumOff val="60000"/>
                          </a:schemeClr>
                        </a:solidFill>
                      </a:tcPr>
                    </a:tc>
                    <a:tc>
                      <a:txBody>
                        <a:bodyPr/>
                        <a:lstStyle/>
                        <a:p>
                          <a:pPr algn="ctr" latinLnBrk="1">
                            <a:lnSpc>
                              <a:spcPct val="115000"/>
                            </a:lnSpc>
                            <a:spcAft>
                              <a:spcPts val="0"/>
                            </a:spcAft>
                          </a:pPr>
                          <a:r>
                            <a:rPr lang="en-US" altLang="ko-KR" sz="1400" b="0" kern="100" dirty="0">
                              <a:solidFill>
                                <a:schemeClr val="tx1"/>
                              </a:solidFill>
                              <a:latin typeface="+mj-ea"/>
                              <a:ea typeface="+mj-ea"/>
                              <a:cs typeface="Times New Roman" pitchFamily="18" charset="0"/>
                            </a:rPr>
                            <a:t>&lt;0.001 </a:t>
                          </a:r>
                          <a:endParaRPr lang="ko-KR" sz="1400" b="0" kern="100" dirty="0">
                            <a:latin typeface="+mj-ea"/>
                            <a:ea typeface="+mj-ea"/>
                            <a:cs typeface="Times New Roman" pitchFamily="18" charset="0"/>
                          </a:endParaRPr>
                        </a:p>
                      </a:txBody>
                      <a:tcPr marT="0" marB="0" anchor="ctr">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229423">
                    <a:tc>
                      <a:txBody>
                        <a:bodyPr/>
                        <a:lstStyle/>
                        <a:p>
                          <a:pPr algn="l" latinLnBrk="1">
                            <a:lnSpc>
                              <a:spcPct val="115000"/>
                            </a:lnSpc>
                            <a:spcAft>
                              <a:spcPts val="0"/>
                            </a:spcAft>
                          </a:pPr>
                          <a:r>
                            <a:rPr lang="en-US" sz="1400" b="0" kern="100" dirty="0">
                              <a:latin typeface="+mj-ea"/>
                              <a:ea typeface="+mj-ea"/>
                              <a:cs typeface="Times New Roman" pitchFamily="18" charset="0"/>
                            </a:rPr>
                            <a:t>Female sex, n (%)</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87 (94.6)</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133 (48.4)</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altLang="ko-KR" sz="1400" b="0" kern="100" dirty="0">
                              <a:solidFill>
                                <a:schemeClr val="tx1"/>
                              </a:solidFill>
                              <a:latin typeface="+mj-ea"/>
                              <a:ea typeface="+mj-ea"/>
                              <a:cs typeface="Times New Roman" pitchFamily="18" charset="0"/>
                            </a:rPr>
                            <a:t>&lt;0.001 </a:t>
                          </a:r>
                          <a:endParaRPr lang="ko-KR" altLang="ko-KR" sz="1400" b="0" kern="100" dirty="0">
                            <a:solidFill>
                              <a:schemeClr val="tx1"/>
                            </a:solidFill>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229423">
                    <a:tc>
                      <a:txBody>
                        <a:bodyPr/>
                        <a:lstStyle/>
                        <a:p>
                          <a:pPr algn="l" latinLnBrk="1">
                            <a:lnSpc>
                              <a:spcPct val="115000"/>
                            </a:lnSpc>
                            <a:spcAft>
                              <a:spcPts val="0"/>
                            </a:spcAft>
                          </a:pPr>
                          <a:r>
                            <a:rPr lang="en-US" sz="1400" b="0" kern="100" dirty="0">
                              <a:latin typeface="+mj-ea"/>
                              <a:ea typeface="+mj-ea"/>
                              <a:cs typeface="Times New Roman" pitchFamily="18" charset="0"/>
                            </a:rPr>
                            <a:t>BSA,</a:t>
                          </a:r>
                          <a:r>
                            <a:rPr lang="ko-KR" sz="1400" b="0" kern="100" dirty="0">
                              <a:latin typeface="+mj-ea"/>
                              <a:ea typeface="+mj-ea"/>
                              <a:cs typeface="Times New Roman" pitchFamily="18" charset="0"/>
                            </a:rPr>
                            <a:t>㎡</a:t>
                          </a:r>
                          <a:r>
                            <a:rPr lang="en-US" sz="1400" b="0" kern="100" dirty="0">
                              <a:latin typeface="+mj-ea"/>
                              <a:ea typeface="+mj-ea"/>
                              <a:cs typeface="Times New Roman" pitchFamily="18" charset="0"/>
                            </a:rPr>
                            <a:t> (IQR)</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solidFill>
                          <a:schemeClr val="accent1">
                            <a:lumMod val="40000"/>
                            <a:lumOff val="60000"/>
                          </a:schemeClr>
                        </a:solidFill>
                      </a:tcPr>
                    </a:tc>
                    <a:tc>
                      <a:txBody>
                        <a:bodyPr/>
                        <a:lstStyle/>
                        <a:p>
                          <a:pPr algn="ctr" latinLnBrk="1">
                            <a:lnSpc>
                              <a:spcPct val="115000"/>
                            </a:lnSpc>
                            <a:spcAft>
                              <a:spcPts val="0"/>
                            </a:spcAft>
                          </a:pPr>
                          <a:r>
                            <a:rPr lang="en-US" sz="1400" b="0" kern="100" dirty="0">
                              <a:latin typeface="+mj-ea"/>
                              <a:ea typeface="+mj-ea"/>
                              <a:cs typeface="Times New Roman" pitchFamily="18" charset="0"/>
                            </a:rPr>
                            <a:t>1.5 </a:t>
                          </a:r>
                          <a:r>
                            <a:rPr lang="en-US" altLang="ko-KR" sz="1400" b="0" kern="100" dirty="0">
                              <a:solidFill>
                                <a:schemeClr val="tx1"/>
                              </a:solidFill>
                              <a:latin typeface="+mj-ea"/>
                              <a:ea typeface="+mj-ea"/>
                              <a:cs typeface="Times New Roman" pitchFamily="18" charset="0"/>
                            </a:rPr>
                            <a:t>± 0.2</a:t>
                          </a:r>
                          <a:r>
                            <a:rPr lang="en-US" sz="1400" b="0" kern="100" dirty="0">
                              <a:latin typeface="+mj-ea"/>
                              <a:ea typeface="+mj-ea"/>
                              <a:cs typeface="Times New Roman" pitchFamily="18" charset="0"/>
                            </a:rPr>
                            <a:t> </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solidFill>
                          <a:schemeClr val="accent1">
                            <a:lumMod val="40000"/>
                            <a:lumOff val="60000"/>
                          </a:schemeClr>
                        </a:solidFill>
                      </a:tcPr>
                    </a:tc>
                    <a:tc>
                      <a:txBody>
                        <a:bodyPr/>
                        <a:lstStyle/>
                        <a:p>
                          <a:pPr algn="ctr" latinLnBrk="1">
                            <a:lnSpc>
                              <a:spcPct val="115000"/>
                            </a:lnSpc>
                            <a:spcAft>
                              <a:spcPts val="0"/>
                            </a:spcAft>
                          </a:pPr>
                          <a:r>
                            <a:rPr lang="en-US" sz="1400" b="0" kern="100" dirty="0">
                              <a:latin typeface="+mj-ea"/>
                              <a:ea typeface="+mj-ea"/>
                              <a:cs typeface="Times New Roman" pitchFamily="18" charset="0"/>
                            </a:rPr>
                            <a:t>1.6 </a:t>
                          </a:r>
                          <a:r>
                            <a:rPr lang="en-US" altLang="ko-KR" sz="1400" b="0" kern="100" dirty="0">
                              <a:solidFill>
                                <a:schemeClr val="tx1"/>
                              </a:solidFill>
                              <a:latin typeface="+mj-ea"/>
                              <a:ea typeface="+mj-ea"/>
                              <a:cs typeface="Times New Roman" pitchFamily="18" charset="0"/>
                            </a:rPr>
                            <a:t>± 0.2</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solidFill>
                          <a:schemeClr val="accent1">
                            <a:lumMod val="40000"/>
                            <a:lumOff val="60000"/>
                          </a:schemeClr>
                        </a:solidFill>
                      </a:tcPr>
                    </a:tc>
                    <a:tc>
                      <a:txBody>
                        <a:bodyPr/>
                        <a:lstStyle/>
                        <a:p>
                          <a:pPr algn="ctr" latinLnBrk="1">
                            <a:lnSpc>
                              <a:spcPct val="115000"/>
                            </a:lnSpc>
                            <a:spcAft>
                              <a:spcPts val="0"/>
                            </a:spcAft>
                          </a:pPr>
                          <a:r>
                            <a:rPr lang="en-US" altLang="ko-KR" sz="1400" b="0" kern="100" dirty="0">
                              <a:solidFill>
                                <a:schemeClr val="tx1"/>
                              </a:solidFill>
                              <a:latin typeface="+mj-ea"/>
                              <a:ea typeface="+mj-ea"/>
                              <a:cs typeface="Times New Roman" pitchFamily="18" charset="0"/>
                            </a:rPr>
                            <a:t>&lt;0.001 </a:t>
                          </a:r>
                          <a:endParaRPr lang="ko-KR" altLang="ko-KR" sz="1400" b="0" kern="100" dirty="0">
                            <a:solidFill>
                              <a:schemeClr val="tx1"/>
                            </a:solidFill>
                            <a:latin typeface="+mj-ea"/>
                            <a:ea typeface="+mj-ea"/>
                            <a:cs typeface="Times New Roman" pitchFamily="18" charset="0"/>
                          </a:endParaRPr>
                        </a:p>
                      </a:txBody>
                      <a:tcPr marT="0" marB="0" anchor="ctr">
                        <a:lnL>
                          <a:noFill/>
                        </a:lnL>
                        <a:lnR>
                          <a:noFill/>
                        </a:lnR>
                        <a:lnT>
                          <a:noFill/>
                        </a:lnT>
                        <a:lnB>
                          <a:noFill/>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229423">
                    <a:tc>
                      <a:txBody>
                        <a:bodyPr/>
                        <a:lstStyle/>
                        <a:p>
                          <a:pPr algn="l" latinLnBrk="1">
                            <a:lnSpc>
                              <a:spcPct val="115000"/>
                            </a:lnSpc>
                            <a:spcAft>
                              <a:spcPts val="0"/>
                            </a:spcAft>
                          </a:pPr>
                          <a:r>
                            <a:rPr lang="en-US" sz="1400" b="0" kern="100" dirty="0">
                              <a:latin typeface="+mj-ea"/>
                              <a:ea typeface="+mj-ea"/>
                              <a:cs typeface="Times New Roman" pitchFamily="18" charset="0"/>
                            </a:rPr>
                            <a:t>HTN, n (%)</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75 (81.5)</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201 (73.1)</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0.138</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extLst>
                      <a:ext uri="{0D108BD9-81ED-4DB2-BD59-A6C34878D82A}">
                        <a16:rowId xmlns:a16="http://schemas.microsoft.com/office/drawing/2014/main" val="10004"/>
                      </a:ext>
                    </a:extLst>
                  </a:tr>
                  <a:tr h="229423">
                    <a:tc>
                      <a:txBody>
                        <a:bodyPr/>
                        <a:lstStyle/>
                        <a:p>
                          <a:pPr algn="l" latinLnBrk="1">
                            <a:lnSpc>
                              <a:spcPct val="115000"/>
                            </a:lnSpc>
                            <a:spcAft>
                              <a:spcPts val="0"/>
                            </a:spcAft>
                          </a:pPr>
                          <a:r>
                            <a:rPr lang="en-US" sz="1400" b="0" kern="100" dirty="0">
                              <a:latin typeface="+mj-ea"/>
                              <a:ea typeface="+mj-ea"/>
                              <a:cs typeface="Times New Roman" pitchFamily="18" charset="0"/>
                            </a:rPr>
                            <a:t>DM, n (%)</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26 (28.3)</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80 (29.1)</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0.545</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extLst>
                      <a:ext uri="{0D108BD9-81ED-4DB2-BD59-A6C34878D82A}">
                        <a16:rowId xmlns:a16="http://schemas.microsoft.com/office/drawing/2014/main" val="10005"/>
                      </a:ext>
                    </a:extLst>
                  </a:tr>
                  <a:tr h="229423">
                    <a:tc>
                      <a:txBody>
                        <a:bodyPr/>
                        <a:lstStyle/>
                        <a:p>
                          <a:pPr algn="l" latinLnBrk="1">
                            <a:lnSpc>
                              <a:spcPct val="115000"/>
                            </a:lnSpc>
                            <a:spcAft>
                              <a:spcPts val="0"/>
                            </a:spcAft>
                          </a:pPr>
                          <a:r>
                            <a:rPr lang="en-US" sz="1400" b="0" kern="100" dirty="0" err="1">
                              <a:latin typeface="+mj-ea"/>
                              <a:ea typeface="+mj-ea"/>
                              <a:cs typeface="Times New Roman" pitchFamily="18" charset="0"/>
                            </a:rPr>
                            <a:t>Atrial</a:t>
                          </a:r>
                          <a:r>
                            <a:rPr lang="en-US" sz="1400" b="0" kern="100" dirty="0">
                              <a:latin typeface="+mj-ea"/>
                              <a:ea typeface="+mj-ea"/>
                              <a:cs typeface="Times New Roman" pitchFamily="18" charset="0"/>
                            </a:rPr>
                            <a:t> fibrillation, n (%)</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25 (27.2)</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79(28.7)</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0.678</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extLst>
                      <a:ext uri="{0D108BD9-81ED-4DB2-BD59-A6C34878D82A}">
                        <a16:rowId xmlns:a16="http://schemas.microsoft.com/office/drawing/2014/main" val="10006"/>
                      </a:ext>
                    </a:extLst>
                  </a:tr>
                  <a:tr h="228645">
                    <a:tc>
                      <a:txBody>
                        <a:bodyPr/>
                        <a:lstStyle/>
                        <a:p>
                          <a:pPr algn="l" latinLnBrk="1">
                            <a:lnSpc>
                              <a:spcPct val="115000"/>
                            </a:lnSpc>
                            <a:spcAft>
                              <a:spcPts val="0"/>
                            </a:spcAft>
                          </a:pPr>
                          <a:r>
                            <a:rPr lang="en-US" altLang="ko-KR" sz="1400" b="0" kern="100" dirty="0">
                              <a:solidFill>
                                <a:schemeClr val="tx1"/>
                              </a:solidFill>
                              <a:latin typeface="+mj-ea"/>
                              <a:ea typeface="+mj-ea"/>
                              <a:cs typeface="Times New Roman" pitchFamily="18" charset="0"/>
                            </a:rPr>
                            <a:t>Creatinine, </a:t>
                          </a:r>
                          <a14:m>
                            <m:oMath xmlns:m="http://schemas.openxmlformats.org/officeDocument/2006/math">
                              <m:r>
                                <a:rPr lang="en-US" altLang="ko-KR" sz="1400" b="0" i="1" kern="100" smtClean="0">
                                  <a:solidFill>
                                    <a:schemeClr val="tx1"/>
                                  </a:solidFill>
                                  <a:latin typeface="Cambria Math" panose="02040503050406030204" pitchFamily="18" charset="0"/>
                                  <a:ea typeface="+mj-ea"/>
                                  <a:cs typeface="Times New Roman" pitchFamily="18" charset="0"/>
                                </a:rPr>
                                <m:t>𝑚𝑔</m:t>
                              </m:r>
                              <m:r>
                                <a:rPr lang="en-US" altLang="ko-KR" sz="1400" b="0" i="1" kern="100" smtClean="0">
                                  <a:solidFill>
                                    <a:schemeClr val="tx1"/>
                                  </a:solidFill>
                                  <a:latin typeface="Cambria Math" panose="02040503050406030204" pitchFamily="18" charset="0"/>
                                  <a:ea typeface="+mj-ea"/>
                                  <a:cs typeface="Times New Roman" pitchFamily="18" charset="0"/>
                                </a:rPr>
                                <m:t>/</m:t>
                              </m:r>
                              <m:r>
                                <a:rPr lang="en-US" altLang="ko-KR" sz="1400" b="0" i="1" kern="100" smtClean="0">
                                  <a:solidFill>
                                    <a:schemeClr val="tx1"/>
                                  </a:solidFill>
                                  <a:latin typeface="Cambria Math" panose="02040503050406030204" pitchFamily="18" charset="0"/>
                                  <a:ea typeface="+mj-ea"/>
                                  <a:cs typeface="Times New Roman" pitchFamily="18" charset="0"/>
                                </a:rPr>
                                <m:t>𝑑𝐿</m:t>
                              </m:r>
                            </m:oMath>
                          </a14:m>
                          <a:endParaRPr lang="ko-KR" sz="1400" b="0" kern="100" dirty="0">
                            <a:solidFill>
                              <a:schemeClr val="tx1"/>
                            </a:solidFill>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 1.4 ±  1.5</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 1.2 ±  1.4</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0.448</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29423">
                    <a:tc>
                      <a:txBody>
                        <a:bodyPr/>
                        <a:lstStyle/>
                        <a:p>
                          <a:pPr algn="l" latinLnBrk="1">
                            <a:lnSpc>
                              <a:spcPct val="115000"/>
                            </a:lnSpc>
                            <a:spcAft>
                              <a:spcPts val="0"/>
                            </a:spcAft>
                          </a:pPr>
                          <a:r>
                            <a:rPr lang="en-US" sz="1400" b="0" kern="100" dirty="0" err="1">
                              <a:latin typeface="+mj-ea"/>
                              <a:ea typeface="+mj-ea"/>
                              <a:cs typeface="Times New Roman" pitchFamily="18" charset="0"/>
                            </a:rPr>
                            <a:t>EuroSCORE</a:t>
                          </a:r>
                          <a:r>
                            <a:rPr lang="en-US" sz="1400" b="0" kern="100" dirty="0">
                              <a:latin typeface="+mj-ea"/>
                              <a:ea typeface="+mj-ea"/>
                              <a:cs typeface="Times New Roman" pitchFamily="18" charset="0"/>
                            </a:rPr>
                            <a:t> II </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 6.9 ±  7.4</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 5.2 ±  6.6</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0.031</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10"/>
                      </a:ext>
                    </a:extLst>
                  </a:tr>
                  <a:tr h="308908">
                    <a:tc>
                      <a:txBody>
                        <a:bodyPr/>
                        <a:lstStyle/>
                        <a:p>
                          <a:pPr algn="l" latinLnBrk="1">
                            <a:lnSpc>
                              <a:spcPct val="115000"/>
                            </a:lnSpc>
                            <a:spcAft>
                              <a:spcPts val="0"/>
                            </a:spcAft>
                          </a:pPr>
                          <a:r>
                            <a:rPr lang="en-US" altLang="ko-KR" sz="1400" b="0" kern="100" dirty="0">
                              <a:latin typeface="+mj-ea"/>
                              <a:ea typeface="+mj-ea"/>
                              <a:cs typeface="Times New Roman" pitchFamily="18" charset="0"/>
                            </a:rPr>
                            <a:t>BNP</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805.8 ± 1642.8</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494.5 ± 729.1</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63500" marR="63500" lvl="0" indent="0" algn="ctr" defTabSz="685800" rtl="0" eaLnBrk="1" fontAlgn="auto" latinLnBrk="0" hangingPunct="1">
                            <a:lnSpc>
                              <a:spcPct val="100000"/>
                            </a:lnSpc>
                            <a:spcBef>
                              <a:spcPts val="200"/>
                            </a:spcBef>
                            <a:spcAft>
                              <a:spcPts val="200"/>
                            </a:spcAft>
                            <a:buClrTx/>
                            <a:buSzTx/>
                            <a:buFontTx/>
                            <a:buNone/>
                            <a:tabLst/>
                            <a:defRPr/>
                          </a:pPr>
                          <a:r>
                            <a:rPr lang="en-US" altLang="ko-KR" sz="1400" b="0" kern="1200" dirty="0">
                              <a:solidFill>
                                <a:srgbClr val="111111"/>
                              </a:solidFill>
                              <a:effectLst/>
                              <a:latin typeface="+mj-ea"/>
                              <a:ea typeface="+mn-ea"/>
                              <a:cs typeface="Roboto"/>
                            </a:rPr>
                            <a:t>0.031</a:t>
                          </a:r>
                          <a:endParaRPr lang="ko-KR" altLang="ko-KR" sz="1400" b="0" kern="1200" dirty="0">
                            <a:solidFill>
                              <a:schemeClr val="tx1"/>
                            </a:solidFill>
                            <a:effectLst/>
                            <a:latin typeface="+mj-ea"/>
                            <a:ea typeface="+mn-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11"/>
                      </a:ext>
                    </a:extLst>
                  </a:tr>
                  <a:tr h="232648">
                    <a:tc>
                      <a:txBody>
                        <a:bodyPr/>
                        <a:lstStyle/>
                        <a:p>
                          <a:pPr algn="l" latinLnBrk="1">
                            <a:lnSpc>
                              <a:spcPct val="115000"/>
                            </a:lnSpc>
                            <a:spcAft>
                              <a:spcPts val="0"/>
                            </a:spcAft>
                          </a:pPr>
                          <a:r>
                            <a:rPr lang="en-US" sz="1400" b="0" kern="100" dirty="0">
                              <a:latin typeface="+mj-ea"/>
                              <a:ea typeface="+mj-ea"/>
                              <a:cs typeface="Times New Roman" pitchFamily="18" charset="0"/>
                            </a:rPr>
                            <a:t>NYHA functional class, n (%)</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algn="ctr" latinLnBrk="1">
                            <a:lnSpc>
                              <a:spcPct val="115000"/>
                            </a:lnSpc>
                            <a:spcAft>
                              <a:spcPts val="0"/>
                            </a:spcAft>
                          </a:pPr>
                          <a:endParaRPr lang="en-US"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algn="ctr" latinLnBrk="1">
                            <a:lnSpc>
                              <a:spcPct val="115000"/>
                            </a:lnSpc>
                            <a:spcAft>
                              <a:spcPts val="0"/>
                            </a:spcAft>
                          </a:pPr>
                          <a:endParaRPr lang="en-US"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0.262</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229423">
                    <a:tc>
                      <a:txBody>
                        <a:bodyPr/>
                        <a:lstStyle/>
                        <a:p>
                          <a:pPr indent="139700" algn="l" latinLnBrk="1">
                            <a:lnSpc>
                              <a:spcPct val="115000"/>
                            </a:lnSpc>
                            <a:spcAft>
                              <a:spcPts val="0"/>
                            </a:spcAft>
                          </a:pPr>
                          <a:r>
                            <a:rPr lang="en-US" sz="1400" b="0" kern="100" dirty="0">
                              <a:latin typeface="+mj-ea"/>
                              <a:ea typeface="+mj-ea"/>
                              <a:cs typeface="Times New Roman" pitchFamily="18" charset="0"/>
                            </a:rPr>
                            <a:t>I</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5 (5.4)</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20 (7.3)</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rowSpan="4">
                      <a:txBody>
                        <a:bodyPr/>
                        <a:lstStyle/>
                        <a:p>
                          <a:pPr algn="ctr" latinLnBrk="1">
                            <a:lnSpc>
                              <a:spcPct val="115000"/>
                            </a:lnSpc>
                            <a:spcAft>
                              <a:spcPts val="0"/>
                            </a:spcAft>
                          </a:pPr>
                          <a:endParaRPr lang="en-US"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29423">
                    <a:tc>
                      <a:txBody>
                        <a:bodyPr/>
                        <a:lstStyle/>
                        <a:p>
                          <a:pPr indent="139700" algn="l" latinLnBrk="1">
                            <a:lnSpc>
                              <a:spcPct val="115000"/>
                            </a:lnSpc>
                            <a:spcAft>
                              <a:spcPts val="0"/>
                            </a:spcAft>
                          </a:pPr>
                          <a:r>
                            <a:rPr lang="en-US" sz="1400" b="0" kern="100" dirty="0">
                              <a:latin typeface="+mj-ea"/>
                              <a:ea typeface="+mj-ea"/>
                              <a:cs typeface="Times New Roman" pitchFamily="18" charset="0"/>
                            </a:rPr>
                            <a:t>II</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35 (38.0)</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128 (46.5)</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vMerge="1">
                      <a:txBody>
                        <a:bodyPr/>
                        <a:lstStyle/>
                        <a:p>
                          <a:pPr latinLnBrk="1"/>
                          <a:endParaRPr lang="ko-KR" altLang="en-US"/>
                        </a:p>
                      </a:txBody>
                      <a:tcPr>
                        <a:lnL>
                          <a:noFill/>
                        </a:lnL>
                        <a:lnR>
                          <a:noFill/>
                        </a:lnR>
                        <a:lnT>
                          <a:noFill/>
                        </a:lnT>
                        <a:lnB w="28575"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229423">
                    <a:tc>
                      <a:txBody>
                        <a:bodyPr/>
                        <a:lstStyle/>
                        <a:p>
                          <a:pPr indent="139700" algn="l" latinLnBrk="1">
                            <a:lnSpc>
                              <a:spcPct val="115000"/>
                            </a:lnSpc>
                            <a:spcAft>
                              <a:spcPts val="0"/>
                            </a:spcAft>
                          </a:pPr>
                          <a:r>
                            <a:rPr lang="en-US" sz="1400" b="0" kern="100" dirty="0">
                              <a:latin typeface="+mj-ea"/>
                              <a:ea typeface="+mj-ea"/>
                              <a:cs typeface="Times New Roman" pitchFamily="18" charset="0"/>
                            </a:rPr>
                            <a:t>III</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30 (32.6)</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83 (30.2)</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vMerge="1">
                      <a:txBody>
                        <a:bodyPr/>
                        <a:lstStyle/>
                        <a:p>
                          <a:pPr latinLnBrk="1"/>
                          <a:endParaRPr lang="ko-KR" altLang="en-US"/>
                        </a:p>
                      </a:txBody>
                      <a:tcPr>
                        <a:lnL>
                          <a:noFill/>
                        </a:lnL>
                        <a:lnR>
                          <a:noFill/>
                        </a:lnR>
                        <a:lnT>
                          <a:noFill/>
                        </a:lnT>
                        <a:lnB w="28575"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229423">
                    <a:tc>
                      <a:txBody>
                        <a:bodyPr/>
                        <a:lstStyle/>
                        <a:p>
                          <a:pPr indent="139700" algn="l" latinLnBrk="1">
                            <a:lnSpc>
                              <a:spcPct val="115000"/>
                            </a:lnSpc>
                            <a:spcAft>
                              <a:spcPts val="0"/>
                            </a:spcAft>
                          </a:pPr>
                          <a:r>
                            <a:rPr lang="en-US" sz="1400" b="0" kern="100" dirty="0">
                              <a:latin typeface="+mj-ea"/>
                              <a:ea typeface="+mj-ea"/>
                              <a:cs typeface="Times New Roman" pitchFamily="18" charset="0"/>
                            </a:rPr>
                            <a:t>IV</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22 (23.9)</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44 (16.0)</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vMerge="1">
                      <a:txBody>
                        <a:bodyPr/>
                        <a:lstStyle/>
                        <a:p>
                          <a:pPr latinLnBrk="1"/>
                          <a:endParaRPr lang="ko-KR" altLang="en-US"/>
                        </a:p>
                      </a:txBody>
                      <a:tcPr>
                        <a:lnL>
                          <a:noFill/>
                        </a:lnL>
                        <a:lnR>
                          <a:noFill/>
                        </a:lnR>
                        <a:lnT>
                          <a:noFill/>
                        </a:lnT>
                        <a:lnB w="28575"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r h="229423">
                    <a:tc>
                      <a:txBody>
                        <a:bodyPr/>
                        <a:lstStyle/>
                        <a:p>
                          <a:pPr algn="l" latinLnBrk="1">
                            <a:lnSpc>
                              <a:spcPct val="115000"/>
                            </a:lnSpc>
                            <a:spcAft>
                              <a:spcPts val="0"/>
                            </a:spcAft>
                          </a:pPr>
                          <a:r>
                            <a:rPr lang="en-US" sz="1400" b="0" kern="100" dirty="0">
                              <a:latin typeface="+mj-ea"/>
                              <a:ea typeface="+mj-ea"/>
                              <a:cs typeface="Times New Roman" pitchFamily="18" charset="0"/>
                            </a:rPr>
                            <a:t>Previous cardiac surgery, n (%) </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8 ( 8.7)</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11 ( 4.0)</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0.137</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9"/>
                      </a:ext>
                    </a:extLst>
                  </a:tr>
                  <a:tr h="228038">
                    <a:tc>
                      <a:txBody>
                        <a:bodyPr/>
                        <a:lstStyle/>
                        <a:p>
                          <a:pPr algn="l" latinLnBrk="1">
                            <a:lnSpc>
                              <a:spcPct val="115000"/>
                            </a:lnSpc>
                            <a:spcAft>
                              <a:spcPts val="0"/>
                            </a:spcAft>
                          </a:pPr>
                          <a:r>
                            <a:rPr lang="en-US" altLang="ko-KR" sz="1400" b="0" kern="100" dirty="0">
                              <a:latin typeface="+mj-ea"/>
                              <a:ea typeface="+mj-ea"/>
                              <a:cs typeface="Times New Roman" pitchFamily="18" charset="0"/>
                            </a:rPr>
                            <a:t>LVEF, %</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61.2 ±  8.9</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61.1 ±  9.4</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0.980</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1"/>
                      </a:ext>
                    </a:extLst>
                  </a:tr>
                  <a:tr h="228645">
                    <a:tc>
                      <a:txBody>
                        <a:bodyPr/>
                        <a:lstStyle/>
                        <a:p>
                          <a:pPr algn="l" latinLnBrk="1">
                            <a:lnSpc>
                              <a:spcPct val="115000"/>
                            </a:lnSpc>
                            <a:spcAft>
                              <a:spcPts val="0"/>
                            </a:spcAft>
                          </a:pPr>
                          <a:r>
                            <a:rPr lang="en-US" altLang="ko-KR" sz="1400" b="0" kern="100" dirty="0">
                              <a:latin typeface="+mj-ea"/>
                              <a:ea typeface="+mj-ea"/>
                              <a:cs typeface="Times New Roman" pitchFamily="18" charset="0"/>
                            </a:rPr>
                            <a:t>Hemoglobin, </a:t>
                          </a:r>
                          <a14:m>
                            <m:oMath xmlns:m="http://schemas.openxmlformats.org/officeDocument/2006/math">
                              <m:r>
                                <a:rPr lang="en-US" altLang="ko-KR" sz="1400" b="0" i="1" kern="100" smtClean="0">
                                  <a:latin typeface="Cambria Math" panose="02040503050406030204" pitchFamily="18" charset="0"/>
                                  <a:ea typeface="+mj-ea"/>
                                  <a:cs typeface="Times New Roman" pitchFamily="18" charset="0"/>
                                </a:rPr>
                                <m:t>𝑔</m:t>
                              </m:r>
                              <m:r>
                                <a:rPr lang="en-US" altLang="ko-KR" sz="1400" b="0" i="1" kern="100" smtClean="0">
                                  <a:latin typeface="Cambria Math" panose="02040503050406030204" pitchFamily="18" charset="0"/>
                                  <a:ea typeface="+mj-ea"/>
                                  <a:cs typeface="Times New Roman" pitchFamily="18" charset="0"/>
                                </a:rPr>
                                <m:t>/</m:t>
                              </m:r>
                              <m:r>
                                <a:rPr lang="en-US" altLang="ko-KR" sz="1400" b="0" i="1" kern="100" smtClean="0">
                                  <a:latin typeface="Cambria Math" panose="02040503050406030204" pitchFamily="18" charset="0"/>
                                  <a:ea typeface="+mj-ea"/>
                                  <a:cs typeface="Times New Roman" pitchFamily="18" charset="0"/>
                                </a:rPr>
                                <m:t>𝑑𝐿</m:t>
                              </m:r>
                            </m:oMath>
                          </a14:m>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11.4 ±  2.0</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12.3 ±  1.9</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&lt; 0.001</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22"/>
                      </a:ext>
                    </a:extLst>
                  </a:tr>
                  <a:tr h="228645">
                    <a:tc>
                      <a:txBody>
                        <a:bodyPr/>
                        <a:lstStyle/>
                        <a:p>
                          <a:pPr algn="l" latinLnBrk="1">
                            <a:lnSpc>
                              <a:spcPct val="115000"/>
                            </a:lnSpc>
                            <a:spcAft>
                              <a:spcPts val="0"/>
                            </a:spcAft>
                          </a:pPr>
                          <a:r>
                            <a:rPr lang="en-US" altLang="ko-KR" sz="1400" b="0" kern="100" dirty="0">
                              <a:latin typeface="+mj-ea"/>
                              <a:ea typeface="+mj-ea"/>
                              <a:cs typeface="Times New Roman" pitchFamily="18" charset="0"/>
                            </a:rPr>
                            <a:t>Albumin, </a:t>
                          </a:r>
                          <a14:m>
                            <m:oMath xmlns:m="http://schemas.openxmlformats.org/officeDocument/2006/math">
                              <m:r>
                                <a:rPr lang="en-US" altLang="ko-KR" sz="1400" b="0" i="1" kern="100" smtClean="0">
                                  <a:solidFill>
                                    <a:schemeClr val="tx1"/>
                                  </a:solidFill>
                                  <a:latin typeface="Cambria Math" panose="02040503050406030204" pitchFamily="18" charset="0"/>
                                  <a:ea typeface="+mj-ea"/>
                                  <a:cs typeface="Times New Roman" pitchFamily="18" charset="0"/>
                                </a:rPr>
                                <m:t>𝑔</m:t>
                              </m:r>
                              <m:r>
                                <a:rPr lang="en-US" altLang="ko-KR" sz="1400" b="0" i="1" kern="100" smtClean="0">
                                  <a:solidFill>
                                    <a:schemeClr val="tx1"/>
                                  </a:solidFill>
                                  <a:latin typeface="Cambria Math" panose="02040503050406030204" pitchFamily="18" charset="0"/>
                                  <a:ea typeface="+mj-ea"/>
                                  <a:cs typeface="Times New Roman" pitchFamily="18" charset="0"/>
                                </a:rPr>
                                <m:t>/</m:t>
                              </m:r>
                              <m:r>
                                <a:rPr lang="en-US" altLang="ko-KR" sz="1400" b="0" i="1" kern="100" smtClean="0">
                                  <a:solidFill>
                                    <a:schemeClr val="tx1"/>
                                  </a:solidFill>
                                  <a:latin typeface="Cambria Math" panose="02040503050406030204" pitchFamily="18" charset="0"/>
                                  <a:ea typeface="+mj-ea"/>
                                  <a:cs typeface="Times New Roman" pitchFamily="18" charset="0"/>
                                </a:rPr>
                                <m:t>𝑑𝐿</m:t>
                              </m:r>
                            </m:oMath>
                          </a14:m>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 3.7 ±  0.6</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 4.0 ±  0.4</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&lt; 0.001</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23"/>
                      </a:ext>
                    </a:extLst>
                  </a:tr>
                  <a:tr h="228645">
                    <a:tc>
                      <a:txBody>
                        <a:bodyPr/>
                        <a:lstStyle/>
                        <a:p>
                          <a:pPr algn="l" latinLnBrk="1">
                            <a:lnSpc>
                              <a:spcPct val="115000"/>
                            </a:lnSpc>
                            <a:spcAft>
                              <a:spcPts val="0"/>
                            </a:spcAft>
                          </a:pPr>
                          <a:r>
                            <a:rPr lang="en-US" altLang="ko-KR" sz="1400" b="0" kern="100" dirty="0">
                              <a:latin typeface="+mj-ea"/>
                              <a:ea typeface="+mj-ea"/>
                              <a:cs typeface="Times New Roman" pitchFamily="18" charset="0"/>
                            </a:rPr>
                            <a:t>Average PMA, </a:t>
                          </a:r>
                          <a14:m>
                            <m:oMath xmlns:m="http://schemas.openxmlformats.org/officeDocument/2006/math">
                              <m:sSup>
                                <m:sSupPr>
                                  <m:ctrlPr>
                                    <a:rPr lang="en-US" altLang="ko-KR" sz="1400" b="0" i="1" kern="100" smtClean="0">
                                      <a:latin typeface="Cambria Math" panose="02040503050406030204" pitchFamily="18" charset="0"/>
                                      <a:ea typeface="+mj-ea"/>
                                      <a:cs typeface="Times New Roman" pitchFamily="18" charset="0"/>
                                    </a:rPr>
                                  </m:ctrlPr>
                                </m:sSupPr>
                                <m:e>
                                  <m:r>
                                    <a:rPr lang="en-US" altLang="ko-KR" sz="1400" b="0" i="1" kern="100" smtClean="0">
                                      <a:latin typeface="Cambria Math" panose="02040503050406030204" pitchFamily="18" charset="0"/>
                                      <a:ea typeface="+mj-ea"/>
                                      <a:cs typeface="Times New Roman" pitchFamily="18" charset="0"/>
                                    </a:rPr>
                                    <m:t>𝑚𝑚</m:t>
                                  </m:r>
                                </m:e>
                                <m:sup>
                                  <m:r>
                                    <a:rPr lang="en-US" altLang="ko-KR" sz="1400" b="0" i="1" kern="100" smtClean="0">
                                      <a:latin typeface="Cambria Math" panose="02040503050406030204" pitchFamily="18" charset="0"/>
                                      <a:ea typeface="+mj-ea"/>
                                      <a:cs typeface="Times New Roman" pitchFamily="18" charset="0"/>
                                    </a:rPr>
                                    <m:t>2</m:t>
                                  </m:r>
                                </m:sup>
                              </m:sSup>
                            </m:oMath>
                          </a14:m>
                          <a:endParaRPr lang="ko-KR" sz="1400" b="0" kern="100" dirty="0">
                            <a:latin typeface="+mj-ea"/>
                            <a:ea typeface="+mj-ea"/>
                            <a:cs typeface="Times New Roman" pitchFamily="18" charset="0"/>
                          </a:endParaRPr>
                        </a:p>
                      </a:txBody>
                      <a:tcPr marT="0" marB="0" anchor="ctr">
                        <a:lnL>
                          <a:noFill/>
                        </a:lnL>
                        <a:lnR>
                          <a:noFill/>
                        </a:lnR>
                        <a:lnT>
                          <a:noFill/>
                        </a:lnT>
                        <a:lnB w="1905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597.8 ± 187.0</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1905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900.3 ± 261.5</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1905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&lt; 0.001</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1905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342582034"/>
                      </a:ext>
                    </a:extLst>
                  </a:tr>
                </a:tbl>
              </a:graphicData>
            </a:graphic>
          </p:graphicFrame>
        </mc:Choice>
        <mc:Fallback>
          <p:graphicFrame>
            <p:nvGraphicFramePr>
              <p:cNvPr id="4" name="Group 157">
                <a:extLst>
                  <a:ext uri="{FF2B5EF4-FFF2-40B4-BE49-F238E27FC236}">
                    <a16:creationId xmlns:a16="http://schemas.microsoft.com/office/drawing/2014/main" id="{074AC3DF-C27A-4004-BE93-792918DC7A41}"/>
                  </a:ext>
                </a:extLst>
              </p:cNvPr>
              <p:cNvGraphicFramePr>
                <a:graphicFrameLocks noGrp="1"/>
              </p:cNvGraphicFramePr>
              <p:nvPr>
                <p:extLst>
                  <p:ext uri="{D42A27DB-BD31-4B8C-83A1-F6EECF244321}">
                    <p14:modId xmlns:p14="http://schemas.microsoft.com/office/powerpoint/2010/main" val="4193059866"/>
                  </p:ext>
                </p:extLst>
              </p:nvPr>
            </p:nvGraphicFramePr>
            <p:xfrm>
              <a:off x="47328" y="1298508"/>
              <a:ext cx="6432715" cy="5096349"/>
            </p:xfrm>
            <a:graphic>
              <a:graphicData uri="http://schemas.openxmlformats.org/drawingml/2006/table">
                <a:tbl>
                  <a:tblPr/>
                  <a:tblGrid>
                    <a:gridCol w="2688299">
                      <a:extLst>
                        <a:ext uri="{9D8B030D-6E8A-4147-A177-3AD203B41FA5}">
                          <a16:colId xmlns:a16="http://schemas.microsoft.com/office/drawing/2014/main" val="20000"/>
                        </a:ext>
                      </a:extLst>
                    </a:gridCol>
                    <a:gridCol w="1440160">
                      <a:extLst>
                        <a:ext uri="{9D8B030D-6E8A-4147-A177-3AD203B41FA5}">
                          <a16:colId xmlns:a16="http://schemas.microsoft.com/office/drawing/2014/main" val="20001"/>
                        </a:ext>
                      </a:extLst>
                    </a:gridCol>
                    <a:gridCol w="1440160">
                      <a:extLst>
                        <a:ext uri="{9D8B030D-6E8A-4147-A177-3AD203B41FA5}">
                          <a16:colId xmlns:a16="http://schemas.microsoft.com/office/drawing/2014/main" val="20002"/>
                        </a:ext>
                      </a:extLst>
                    </a:gridCol>
                    <a:gridCol w="864096">
                      <a:extLst>
                        <a:ext uri="{9D8B030D-6E8A-4147-A177-3AD203B41FA5}">
                          <a16:colId xmlns:a16="http://schemas.microsoft.com/office/drawing/2014/main" val="20003"/>
                        </a:ext>
                      </a:extLst>
                    </a:gridCol>
                  </a:tblGrid>
                  <a:tr h="658102">
                    <a:tc>
                      <a:txBody>
                        <a:bodyPr/>
                        <a:lstStyle>
                          <a:lvl1pPr defTabSz="935038">
                            <a:spcBef>
                              <a:spcPct val="20000"/>
                            </a:spcBef>
                            <a:defRPr kumimoji="1" sz="2800">
                              <a:solidFill>
                                <a:schemeClr val="tx1"/>
                              </a:solidFill>
                              <a:latin typeface="굴림" charset="-127"/>
                              <a:ea typeface="굴림" charset="-127"/>
                            </a:defRPr>
                          </a:lvl1pPr>
                          <a:lvl2pPr marL="466725" indent="-39688" defTabSz="935038">
                            <a:spcBef>
                              <a:spcPct val="20000"/>
                            </a:spcBef>
                            <a:defRPr kumimoji="1" sz="2400">
                              <a:solidFill>
                                <a:schemeClr val="tx1"/>
                              </a:solidFill>
                              <a:latin typeface="굴림" charset="-127"/>
                              <a:ea typeface="굴림" charset="-127"/>
                            </a:defRPr>
                          </a:lvl2pPr>
                          <a:lvl3pPr marL="935038" indent="-79375" defTabSz="935038">
                            <a:spcBef>
                              <a:spcPct val="20000"/>
                            </a:spcBef>
                            <a:defRPr kumimoji="1" sz="2000">
                              <a:solidFill>
                                <a:schemeClr val="tx1"/>
                              </a:solidFill>
                              <a:latin typeface="굴림" charset="-127"/>
                              <a:ea typeface="굴림" charset="-127"/>
                            </a:defRPr>
                          </a:lvl3pPr>
                          <a:lvl4pPr marL="1403350" indent="-120650" defTabSz="935038">
                            <a:spcBef>
                              <a:spcPct val="20000"/>
                            </a:spcBef>
                            <a:defRPr kumimoji="1">
                              <a:solidFill>
                                <a:schemeClr val="tx1"/>
                              </a:solidFill>
                              <a:latin typeface="굴림" charset="-127"/>
                              <a:ea typeface="굴림" charset="-127"/>
                            </a:defRPr>
                          </a:lvl4pPr>
                          <a:lvl5pPr marL="1870075" indent="-160338" defTabSz="935038">
                            <a:spcBef>
                              <a:spcPct val="20000"/>
                            </a:spcBef>
                            <a:defRPr kumimoji="1">
                              <a:solidFill>
                                <a:schemeClr val="tx1"/>
                              </a:solidFill>
                              <a:latin typeface="굴림" charset="-127"/>
                              <a:ea typeface="굴림" charset="-127"/>
                            </a:defRPr>
                          </a:lvl5pPr>
                          <a:lvl6pPr marL="2327275" indent="-160338" defTabSz="935038" fontAlgn="base">
                            <a:spcBef>
                              <a:spcPct val="20000"/>
                            </a:spcBef>
                            <a:spcAft>
                              <a:spcPct val="0"/>
                            </a:spcAft>
                            <a:defRPr kumimoji="1">
                              <a:solidFill>
                                <a:schemeClr val="tx1"/>
                              </a:solidFill>
                              <a:latin typeface="굴림" charset="-127"/>
                              <a:ea typeface="굴림" charset="-127"/>
                            </a:defRPr>
                          </a:lvl6pPr>
                          <a:lvl7pPr marL="2784475" indent="-160338" defTabSz="935038" fontAlgn="base">
                            <a:spcBef>
                              <a:spcPct val="20000"/>
                            </a:spcBef>
                            <a:spcAft>
                              <a:spcPct val="0"/>
                            </a:spcAft>
                            <a:defRPr kumimoji="1">
                              <a:solidFill>
                                <a:schemeClr val="tx1"/>
                              </a:solidFill>
                              <a:latin typeface="굴림" charset="-127"/>
                              <a:ea typeface="굴림" charset="-127"/>
                            </a:defRPr>
                          </a:lvl7pPr>
                          <a:lvl8pPr marL="3241675" indent="-160338" defTabSz="935038" fontAlgn="base">
                            <a:spcBef>
                              <a:spcPct val="20000"/>
                            </a:spcBef>
                            <a:spcAft>
                              <a:spcPct val="0"/>
                            </a:spcAft>
                            <a:defRPr kumimoji="1">
                              <a:solidFill>
                                <a:schemeClr val="tx1"/>
                              </a:solidFill>
                              <a:latin typeface="굴림" charset="-127"/>
                              <a:ea typeface="굴림" charset="-127"/>
                            </a:defRPr>
                          </a:lvl8pPr>
                          <a:lvl9pPr marL="3698875" indent="-160338" defTabSz="935038" fontAlgn="base">
                            <a:spcBef>
                              <a:spcPct val="20000"/>
                            </a:spcBef>
                            <a:spcAft>
                              <a:spcPct val="0"/>
                            </a:spcAft>
                            <a:defRPr kumimoji="1">
                              <a:solidFill>
                                <a:schemeClr val="tx1"/>
                              </a:solidFill>
                              <a:latin typeface="굴림" charset="-127"/>
                              <a:ea typeface="굴림" charset="-127"/>
                            </a:defRPr>
                          </a:lvl9pPr>
                        </a:lstStyle>
                        <a:p>
                          <a:pPr marL="0" marR="0" lvl="0" indent="0" algn="ctr" defTabSz="935038" rtl="0" eaLnBrk="1" fontAlgn="base" latinLnBrk="1" hangingPunct="1">
                            <a:lnSpc>
                              <a:spcPct val="100000"/>
                            </a:lnSpc>
                            <a:spcBef>
                              <a:spcPct val="0"/>
                            </a:spcBef>
                            <a:spcAft>
                              <a:spcPct val="0"/>
                            </a:spcAft>
                            <a:buClrTx/>
                            <a:buSzTx/>
                            <a:buFontTx/>
                            <a:buNone/>
                            <a:tabLst/>
                          </a:pPr>
                          <a:r>
                            <a:rPr kumimoji="0" lang="en-US" altLang="ko-KR" sz="1400" b="1" i="0" u="none" strike="noStrike" cap="none" normalizeH="0" baseline="0" dirty="0">
                              <a:ln>
                                <a:noFill/>
                              </a:ln>
                              <a:solidFill>
                                <a:schemeClr val="tx1"/>
                              </a:solidFill>
                              <a:effectLst/>
                              <a:latin typeface="+mj-ea"/>
                              <a:ea typeface="+mj-ea"/>
                              <a:cs typeface="Times New Roman" pitchFamily="18" charset="0"/>
                            </a:rPr>
                            <a:t>Overall</a:t>
                          </a:r>
                        </a:p>
                        <a:p>
                          <a:pPr marL="0" marR="0" lvl="0" indent="0" algn="ctr" defTabSz="935038" rtl="0" eaLnBrk="1" fontAlgn="base" latinLnBrk="1" hangingPunct="1">
                            <a:lnSpc>
                              <a:spcPct val="100000"/>
                            </a:lnSpc>
                            <a:spcBef>
                              <a:spcPct val="0"/>
                            </a:spcBef>
                            <a:spcAft>
                              <a:spcPct val="0"/>
                            </a:spcAft>
                            <a:buClrTx/>
                            <a:buSzTx/>
                            <a:buFontTx/>
                            <a:buNone/>
                            <a:tabLst/>
                          </a:pPr>
                          <a:r>
                            <a:rPr kumimoji="0" lang="en-US" altLang="ko-KR" sz="1400" b="1" i="0" u="none" strike="noStrike" cap="none" normalizeH="0" baseline="0" dirty="0">
                              <a:ln>
                                <a:noFill/>
                              </a:ln>
                              <a:solidFill>
                                <a:schemeClr val="tx1"/>
                              </a:solidFill>
                              <a:effectLst/>
                              <a:latin typeface="+mj-ea"/>
                              <a:ea typeface="+mj-ea"/>
                              <a:cs typeface="Times New Roman" pitchFamily="18" charset="0"/>
                            </a:rPr>
                            <a:t>(n=367) </a:t>
                          </a:r>
                          <a:endParaRPr kumimoji="0" lang="ko-KR" altLang="ko-KR" sz="1400" b="1" i="0" u="none" strike="noStrike" cap="none" normalizeH="0" baseline="0" dirty="0">
                            <a:ln>
                              <a:noFill/>
                            </a:ln>
                            <a:solidFill>
                              <a:schemeClr val="tx1"/>
                            </a:solidFill>
                            <a:effectLst/>
                            <a:latin typeface="+mj-ea"/>
                            <a:ea typeface="+mj-ea"/>
                            <a:cs typeface="Times New Roman" pitchFamily="18" charset="0"/>
                          </a:endParaRPr>
                        </a:p>
                      </a:txBody>
                      <a:tcPr marL="0" marR="0" marT="0" marB="0" anchor="ctr" horzOverflow="overflow">
                        <a:lnL>
                          <a:noFill/>
                        </a:lnL>
                        <a:lnR>
                          <a:noFill/>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35038">
                            <a:spcBef>
                              <a:spcPct val="20000"/>
                            </a:spcBef>
                            <a:defRPr kumimoji="1" sz="2800">
                              <a:solidFill>
                                <a:schemeClr val="tx1"/>
                              </a:solidFill>
                              <a:latin typeface="굴림" charset="-127"/>
                              <a:ea typeface="굴림" charset="-127"/>
                            </a:defRPr>
                          </a:lvl1pPr>
                          <a:lvl2pPr marL="466725" indent="-39688" defTabSz="935038">
                            <a:spcBef>
                              <a:spcPct val="20000"/>
                            </a:spcBef>
                            <a:defRPr kumimoji="1" sz="2400">
                              <a:solidFill>
                                <a:schemeClr val="tx1"/>
                              </a:solidFill>
                              <a:latin typeface="굴림" charset="-127"/>
                              <a:ea typeface="굴림" charset="-127"/>
                            </a:defRPr>
                          </a:lvl2pPr>
                          <a:lvl3pPr marL="935038" indent="-79375" defTabSz="935038">
                            <a:spcBef>
                              <a:spcPct val="20000"/>
                            </a:spcBef>
                            <a:defRPr kumimoji="1" sz="2000">
                              <a:solidFill>
                                <a:schemeClr val="tx1"/>
                              </a:solidFill>
                              <a:latin typeface="굴림" charset="-127"/>
                              <a:ea typeface="굴림" charset="-127"/>
                            </a:defRPr>
                          </a:lvl3pPr>
                          <a:lvl4pPr marL="1403350" indent="-120650" defTabSz="935038">
                            <a:spcBef>
                              <a:spcPct val="20000"/>
                            </a:spcBef>
                            <a:defRPr kumimoji="1">
                              <a:solidFill>
                                <a:schemeClr val="tx1"/>
                              </a:solidFill>
                              <a:latin typeface="굴림" charset="-127"/>
                              <a:ea typeface="굴림" charset="-127"/>
                            </a:defRPr>
                          </a:lvl4pPr>
                          <a:lvl5pPr marL="1870075" indent="-160338" defTabSz="935038">
                            <a:spcBef>
                              <a:spcPct val="20000"/>
                            </a:spcBef>
                            <a:defRPr kumimoji="1">
                              <a:solidFill>
                                <a:schemeClr val="tx1"/>
                              </a:solidFill>
                              <a:latin typeface="굴림" charset="-127"/>
                              <a:ea typeface="굴림" charset="-127"/>
                            </a:defRPr>
                          </a:lvl5pPr>
                          <a:lvl6pPr marL="2327275" indent="-160338" defTabSz="935038" fontAlgn="base">
                            <a:spcBef>
                              <a:spcPct val="20000"/>
                            </a:spcBef>
                            <a:spcAft>
                              <a:spcPct val="0"/>
                            </a:spcAft>
                            <a:defRPr kumimoji="1">
                              <a:solidFill>
                                <a:schemeClr val="tx1"/>
                              </a:solidFill>
                              <a:latin typeface="굴림" charset="-127"/>
                              <a:ea typeface="굴림" charset="-127"/>
                            </a:defRPr>
                          </a:lvl6pPr>
                          <a:lvl7pPr marL="2784475" indent="-160338" defTabSz="935038" fontAlgn="base">
                            <a:spcBef>
                              <a:spcPct val="20000"/>
                            </a:spcBef>
                            <a:spcAft>
                              <a:spcPct val="0"/>
                            </a:spcAft>
                            <a:defRPr kumimoji="1">
                              <a:solidFill>
                                <a:schemeClr val="tx1"/>
                              </a:solidFill>
                              <a:latin typeface="굴림" charset="-127"/>
                              <a:ea typeface="굴림" charset="-127"/>
                            </a:defRPr>
                          </a:lvl7pPr>
                          <a:lvl8pPr marL="3241675" indent="-160338" defTabSz="935038" fontAlgn="base">
                            <a:spcBef>
                              <a:spcPct val="20000"/>
                            </a:spcBef>
                            <a:spcAft>
                              <a:spcPct val="0"/>
                            </a:spcAft>
                            <a:defRPr kumimoji="1">
                              <a:solidFill>
                                <a:schemeClr val="tx1"/>
                              </a:solidFill>
                              <a:latin typeface="굴림" charset="-127"/>
                              <a:ea typeface="굴림" charset="-127"/>
                            </a:defRPr>
                          </a:lvl8pPr>
                          <a:lvl9pPr marL="3698875" indent="-160338" defTabSz="935038" fontAlgn="base">
                            <a:spcBef>
                              <a:spcPct val="20000"/>
                            </a:spcBef>
                            <a:spcAft>
                              <a:spcPct val="0"/>
                            </a:spcAft>
                            <a:defRPr kumimoji="1">
                              <a:solidFill>
                                <a:schemeClr val="tx1"/>
                              </a:solidFill>
                              <a:latin typeface="굴림" charset="-127"/>
                              <a:ea typeface="굴림" charset="-127"/>
                            </a:defRPr>
                          </a:lvl9pPr>
                        </a:lstStyle>
                        <a:p>
                          <a:pPr marL="0" marR="0" lvl="0" indent="0" algn="ctr" defTabSz="935038" rtl="0" eaLnBrk="1" fontAlgn="base" latinLnBrk="1" hangingPunct="1">
                            <a:lnSpc>
                              <a:spcPct val="100000"/>
                            </a:lnSpc>
                            <a:spcBef>
                              <a:spcPct val="0"/>
                            </a:spcBef>
                            <a:spcAft>
                              <a:spcPct val="0"/>
                            </a:spcAft>
                            <a:buClrTx/>
                            <a:buSzTx/>
                            <a:buFontTx/>
                            <a:buNone/>
                            <a:tabLst/>
                          </a:pPr>
                          <a:r>
                            <a:rPr kumimoji="0" lang="en-US" altLang="ko-KR" sz="1400" b="1" i="0" u="none" strike="noStrike" cap="none" normalizeH="0" baseline="0" dirty="0">
                              <a:ln>
                                <a:noFill/>
                              </a:ln>
                              <a:solidFill>
                                <a:schemeClr val="tx1"/>
                              </a:solidFill>
                              <a:effectLst/>
                              <a:latin typeface="+mj-ea"/>
                              <a:ea typeface="+mj-ea"/>
                              <a:cs typeface="Times New Roman" pitchFamily="18" charset="0"/>
                            </a:rPr>
                            <a:t>Group S</a:t>
                          </a:r>
                        </a:p>
                        <a:p>
                          <a:pPr marL="0" marR="0" lvl="0" indent="0" algn="ctr" defTabSz="935038" rtl="0" eaLnBrk="1" fontAlgn="base" latinLnBrk="1" hangingPunct="1">
                            <a:lnSpc>
                              <a:spcPct val="100000"/>
                            </a:lnSpc>
                            <a:spcBef>
                              <a:spcPct val="0"/>
                            </a:spcBef>
                            <a:spcAft>
                              <a:spcPct val="0"/>
                            </a:spcAft>
                            <a:buClrTx/>
                            <a:buSzTx/>
                            <a:buFontTx/>
                            <a:buNone/>
                            <a:tabLst/>
                          </a:pPr>
                          <a:r>
                            <a:rPr kumimoji="0" lang="en-US" altLang="ko-KR" sz="1400" b="1" i="0" u="none" strike="noStrike" cap="none" normalizeH="0" baseline="0" dirty="0">
                              <a:ln>
                                <a:noFill/>
                              </a:ln>
                              <a:solidFill>
                                <a:schemeClr val="tx1"/>
                              </a:solidFill>
                              <a:effectLst/>
                              <a:latin typeface="+mj-ea"/>
                              <a:ea typeface="+mj-ea"/>
                              <a:cs typeface="Times New Roman" pitchFamily="18" charset="0"/>
                            </a:rPr>
                            <a:t>(n=92)</a:t>
                          </a:r>
                          <a:endParaRPr kumimoji="0" lang="ko-KR" altLang="ko-KR" sz="1400" b="1" i="0" u="none" strike="noStrike" cap="none" normalizeH="0" baseline="0" dirty="0">
                            <a:ln>
                              <a:noFill/>
                            </a:ln>
                            <a:solidFill>
                              <a:schemeClr val="tx1"/>
                            </a:solidFill>
                            <a:effectLst/>
                            <a:latin typeface="+mj-ea"/>
                            <a:ea typeface="+mj-ea"/>
                            <a:cs typeface="Times New Roman" pitchFamily="18" charset="0"/>
                          </a:endParaRPr>
                        </a:p>
                      </a:txBody>
                      <a:tcPr marL="0" marR="0" marT="0" marB="0" anchor="ctr" horzOverflow="overflow">
                        <a:lnL>
                          <a:noFill/>
                        </a:lnL>
                        <a:lnR>
                          <a:noFill/>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35038">
                            <a:spcBef>
                              <a:spcPct val="20000"/>
                            </a:spcBef>
                            <a:defRPr kumimoji="1" sz="2800">
                              <a:solidFill>
                                <a:schemeClr val="tx1"/>
                              </a:solidFill>
                              <a:latin typeface="굴림" charset="-127"/>
                              <a:ea typeface="굴림" charset="-127"/>
                            </a:defRPr>
                          </a:lvl1pPr>
                          <a:lvl2pPr marL="466725" indent="-39688" defTabSz="935038">
                            <a:spcBef>
                              <a:spcPct val="20000"/>
                            </a:spcBef>
                            <a:defRPr kumimoji="1" sz="2400">
                              <a:solidFill>
                                <a:schemeClr val="tx1"/>
                              </a:solidFill>
                              <a:latin typeface="굴림" charset="-127"/>
                              <a:ea typeface="굴림" charset="-127"/>
                            </a:defRPr>
                          </a:lvl2pPr>
                          <a:lvl3pPr marL="935038" indent="-79375" defTabSz="935038">
                            <a:spcBef>
                              <a:spcPct val="20000"/>
                            </a:spcBef>
                            <a:defRPr kumimoji="1" sz="2000">
                              <a:solidFill>
                                <a:schemeClr val="tx1"/>
                              </a:solidFill>
                              <a:latin typeface="굴림" charset="-127"/>
                              <a:ea typeface="굴림" charset="-127"/>
                            </a:defRPr>
                          </a:lvl3pPr>
                          <a:lvl4pPr marL="1403350" indent="-120650" defTabSz="935038">
                            <a:spcBef>
                              <a:spcPct val="20000"/>
                            </a:spcBef>
                            <a:defRPr kumimoji="1">
                              <a:solidFill>
                                <a:schemeClr val="tx1"/>
                              </a:solidFill>
                              <a:latin typeface="굴림" charset="-127"/>
                              <a:ea typeface="굴림" charset="-127"/>
                            </a:defRPr>
                          </a:lvl4pPr>
                          <a:lvl5pPr marL="1870075" indent="-160338" defTabSz="935038">
                            <a:spcBef>
                              <a:spcPct val="20000"/>
                            </a:spcBef>
                            <a:defRPr kumimoji="1">
                              <a:solidFill>
                                <a:schemeClr val="tx1"/>
                              </a:solidFill>
                              <a:latin typeface="굴림" charset="-127"/>
                              <a:ea typeface="굴림" charset="-127"/>
                            </a:defRPr>
                          </a:lvl5pPr>
                          <a:lvl6pPr marL="2327275" indent="-160338" defTabSz="935038" fontAlgn="base">
                            <a:spcBef>
                              <a:spcPct val="20000"/>
                            </a:spcBef>
                            <a:spcAft>
                              <a:spcPct val="0"/>
                            </a:spcAft>
                            <a:defRPr kumimoji="1">
                              <a:solidFill>
                                <a:schemeClr val="tx1"/>
                              </a:solidFill>
                              <a:latin typeface="굴림" charset="-127"/>
                              <a:ea typeface="굴림" charset="-127"/>
                            </a:defRPr>
                          </a:lvl6pPr>
                          <a:lvl7pPr marL="2784475" indent="-160338" defTabSz="935038" fontAlgn="base">
                            <a:spcBef>
                              <a:spcPct val="20000"/>
                            </a:spcBef>
                            <a:spcAft>
                              <a:spcPct val="0"/>
                            </a:spcAft>
                            <a:defRPr kumimoji="1">
                              <a:solidFill>
                                <a:schemeClr val="tx1"/>
                              </a:solidFill>
                              <a:latin typeface="굴림" charset="-127"/>
                              <a:ea typeface="굴림" charset="-127"/>
                            </a:defRPr>
                          </a:lvl7pPr>
                          <a:lvl8pPr marL="3241675" indent="-160338" defTabSz="935038" fontAlgn="base">
                            <a:spcBef>
                              <a:spcPct val="20000"/>
                            </a:spcBef>
                            <a:spcAft>
                              <a:spcPct val="0"/>
                            </a:spcAft>
                            <a:defRPr kumimoji="1">
                              <a:solidFill>
                                <a:schemeClr val="tx1"/>
                              </a:solidFill>
                              <a:latin typeface="굴림" charset="-127"/>
                              <a:ea typeface="굴림" charset="-127"/>
                            </a:defRPr>
                          </a:lvl8pPr>
                          <a:lvl9pPr marL="3698875" indent="-160338" defTabSz="935038" fontAlgn="base">
                            <a:spcBef>
                              <a:spcPct val="20000"/>
                            </a:spcBef>
                            <a:spcAft>
                              <a:spcPct val="0"/>
                            </a:spcAft>
                            <a:defRPr kumimoji="1">
                              <a:solidFill>
                                <a:schemeClr val="tx1"/>
                              </a:solidFill>
                              <a:latin typeface="굴림" charset="-127"/>
                              <a:ea typeface="굴림" charset="-127"/>
                            </a:defRPr>
                          </a:lvl9pPr>
                        </a:lstStyle>
                        <a:p>
                          <a:pPr marL="0" marR="0" lvl="0" indent="0" algn="ctr" defTabSz="935038" rtl="0" eaLnBrk="1" fontAlgn="base" latinLnBrk="1" hangingPunct="1">
                            <a:lnSpc>
                              <a:spcPct val="100000"/>
                            </a:lnSpc>
                            <a:spcBef>
                              <a:spcPct val="0"/>
                            </a:spcBef>
                            <a:spcAft>
                              <a:spcPct val="0"/>
                            </a:spcAft>
                            <a:buClrTx/>
                            <a:buSzTx/>
                            <a:buFontTx/>
                            <a:buNone/>
                            <a:tabLst/>
                          </a:pPr>
                          <a:r>
                            <a:rPr kumimoji="0" lang="en-US" altLang="ko-KR" sz="1400" b="1" i="0" u="none" strike="noStrike" cap="none" normalizeH="0" baseline="0" dirty="0">
                              <a:ln>
                                <a:noFill/>
                              </a:ln>
                              <a:solidFill>
                                <a:schemeClr val="tx1"/>
                              </a:solidFill>
                              <a:effectLst/>
                              <a:latin typeface="+mj-ea"/>
                              <a:ea typeface="+mj-ea"/>
                              <a:cs typeface="Times New Roman" pitchFamily="18" charset="0"/>
                            </a:rPr>
                            <a:t>Group NS</a:t>
                          </a:r>
                        </a:p>
                        <a:p>
                          <a:pPr marL="0" marR="0" lvl="0" indent="0" algn="ctr" defTabSz="935038" rtl="0" eaLnBrk="1" fontAlgn="base" latinLnBrk="1" hangingPunct="1">
                            <a:lnSpc>
                              <a:spcPct val="100000"/>
                            </a:lnSpc>
                            <a:spcBef>
                              <a:spcPct val="0"/>
                            </a:spcBef>
                            <a:spcAft>
                              <a:spcPct val="0"/>
                            </a:spcAft>
                            <a:buClrTx/>
                            <a:buSzTx/>
                            <a:buFontTx/>
                            <a:buNone/>
                            <a:tabLst/>
                          </a:pPr>
                          <a:r>
                            <a:rPr kumimoji="0" lang="en-US" altLang="ko-KR" sz="1400" b="1" i="0" u="none" strike="noStrike" cap="none" normalizeH="0" baseline="0" dirty="0">
                              <a:ln>
                                <a:noFill/>
                              </a:ln>
                              <a:solidFill>
                                <a:schemeClr val="tx1"/>
                              </a:solidFill>
                              <a:effectLst/>
                              <a:latin typeface="+mj-ea"/>
                              <a:ea typeface="+mj-ea"/>
                              <a:cs typeface="Times New Roman" pitchFamily="18" charset="0"/>
                            </a:rPr>
                            <a:t>(n=275)</a:t>
                          </a:r>
                          <a:endParaRPr kumimoji="0" lang="ko-KR" altLang="ko-KR" sz="1400" b="1" i="0" u="none" strike="noStrike" cap="none" normalizeH="0" baseline="0" dirty="0">
                            <a:ln>
                              <a:noFill/>
                            </a:ln>
                            <a:solidFill>
                              <a:schemeClr val="tx1"/>
                            </a:solidFill>
                            <a:effectLst/>
                            <a:latin typeface="+mj-ea"/>
                            <a:ea typeface="+mj-ea"/>
                            <a:cs typeface="Times New Roman" pitchFamily="18" charset="0"/>
                          </a:endParaRPr>
                        </a:p>
                      </a:txBody>
                      <a:tcPr marL="0" marR="0" marT="0" marB="0" anchor="ctr" horzOverflow="overflow">
                        <a:lnL>
                          <a:noFill/>
                        </a:lnL>
                        <a:lnR>
                          <a:noFill/>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35038">
                            <a:spcBef>
                              <a:spcPct val="20000"/>
                            </a:spcBef>
                            <a:defRPr kumimoji="1" sz="2800">
                              <a:solidFill>
                                <a:schemeClr val="tx1"/>
                              </a:solidFill>
                              <a:latin typeface="굴림" charset="-127"/>
                              <a:ea typeface="굴림" charset="-127"/>
                            </a:defRPr>
                          </a:lvl1pPr>
                          <a:lvl2pPr marL="466725" indent="-39688" defTabSz="935038">
                            <a:spcBef>
                              <a:spcPct val="20000"/>
                            </a:spcBef>
                            <a:defRPr kumimoji="1" sz="2400">
                              <a:solidFill>
                                <a:schemeClr val="tx1"/>
                              </a:solidFill>
                              <a:latin typeface="굴림" charset="-127"/>
                              <a:ea typeface="굴림" charset="-127"/>
                            </a:defRPr>
                          </a:lvl2pPr>
                          <a:lvl3pPr marL="935038" indent="-79375" defTabSz="935038">
                            <a:spcBef>
                              <a:spcPct val="20000"/>
                            </a:spcBef>
                            <a:defRPr kumimoji="1" sz="2000">
                              <a:solidFill>
                                <a:schemeClr val="tx1"/>
                              </a:solidFill>
                              <a:latin typeface="굴림" charset="-127"/>
                              <a:ea typeface="굴림" charset="-127"/>
                            </a:defRPr>
                          </a:lvl3pPr>
                          <a:lvl4pPr marL="1403350" indent="-120650" defTabSz="935038">
                            <a:spcBef>
                              <a:spcPct val="20000"/>
                            </a:spcBef>
                            <a:defRPr kumimoji="1">
                              <a:solidFill>
                                <a:schemeClr val="tx1"/>
                              </a:solidFill>
                              <a:latin typeface="굴림" charset="-127"/>
                              <a:ea typeface="굴림" charset="-127"/>
                            </a:defRPr>
                          </a:lvl4pPr>
                          <a:lvl5pPr marL="1870075" indent="-160338" defTabSz="935038">
                            <a:spcBef>
                              <a:spcPct val="20000"/>
                            </a:spcBef>
                            <a:defRPr kumimoji="1">
                              <a:solidFill>
                                <a:schemeClr val="tx1"/>
                              </a:solidFill>
                              <a:latin typeface="굴림" charset="-127"/>
                              <a:ea typeface="굴림" charset="-127"/>
                            </a:defRPr>
                          </a:lvl5pPr>
                          <a:lvl6pPr marL="2327275" indent="-160338" defTabSz="935038" fontAlgn="base">
                            <a:spcBef>
                              <a:spcPct val="20000"/>
                            </a:spcBef>
                            <a:spcAft>
                              <a:spcPct val="0"/>
                            </a:spcAft>
                            <a:defRPr kumimoji="1">
                              <a:solidFill>
                                <a:schemeClr val="tx1"/>
                              </a:solidFill>
                              <a:latin typeface="굴림" charset="-127"/>
                              <a:ea typeface="굴림" charset="-127"/>
                            </a:defRPr>
                          </a:lvl6pPr>
                          <a:lvl7pPr marL="2784475" indent="-160338" defTabSz="935038" fontAlgn="base">
                            <a:spcBef>
                              <a:spcPct val="20000"/>
                            </a:spcBef>
                            <a:spcAft>
                              <a:spcPct val="0"/>
                            </a:spcAft>
                            <a:defRPr kumimoji="1">
                              <a:solidFill>
                                <a:schemeClr val="tx1"/>
                              </a:solidFill>
                              <a:latin typeface="굴림" charset="-127"/>
                              <a:ea typeface="굴림" charset="-127"/>
                            </a:defRPr>
                          </a:lvl7pPr>
                          <a:lvl8pPr marL="3241675" indent="-160338" defTabSz="935038" fontAlgn="base">
                            <a:spcBef>
                              <a:spcPct val="20000"/>
                            </a:spcBef>
                            <a:spcAft>
                              <a:spcPct val="0"/>
                            </a:spcAft>
                            <a:defRPr kumimoji="1">
                              <a:solidFill>
                                <a:schemeClr val="tx1"/>
                              </a:solidFill>
                              <a:latin typeface="굴림" charset="-127"/>
                              <a:ea typeface="굴림" charset="-127"/>
                            </a:defRPr>
                          </a:lvl8pPr>
                          <a:lvl9pPr marL="3698875" indent="-160338" defTabSz="935038" fontAlgn="base">
                            <a:spcBef>
                              <a:spcPct val="20000"/>
                            </a:spcBef>
                            <a:spcAft>
                              <a:spcPct val="0"/>
                            </a:spcAft>
                            <a:defRPr kumimoji="1">
                              <a:solidFill>
                                <a:schemeClr val="tx1"/>
                              </a:solidFill>
                              <a:latin typeface="굴림" charset="-127"/>
                              <a:ea typeface="굴림" charset="-127"/>
                            </a:defRPr>
                          </a:lvl9pPr>
                        </a:lstStyle>
                        <a:p>
                          <a:pPr marL="0" marR="0" lvl="0" indent="0" algn="ctr" defTabSz="935038" rtl="0" eaLnBrk="1" fontAlgn="base" latinLnBrk="1" hangingPunct="1">
                            <a:lnSpc>
                              <a:spcPct val="100000"/>
                            </a:lnSpc>
                            <a:spcBef>
                              <a:spcPct val="0"/>
                            </a:spcBef>
                            <a:spcAft>
                              <a:spcPct val="0"/>
                            </a:spcAft>
                            <a:buClrTx/>
                            <a:buSzTx/>
                            <a:buFontTx/>
                            <a:buNone/>
                            <a:tabLst/>
                          </a:pPr>
                          <a:r>
                            <a:rPr kumimoji="0" lang="en-US" altLang="ko-KR" sz="1400" b="1" i="1" u="none" strike="noStrike" cap="none" normalizeH="0" baseline="0" dirty="0">
                              <a:ln>
                                <a:noFill/>
                              </a:ln>
                              <a:solidFill>
                                <a:schemeClr val="tx1"/>
                              </a:solidFill>
                              <a:effectLst/>
                              <a:latin typeface="+mj-ea"/>
                              <a:ea typeface="+mj-ea"/>
                              <a:cs typeface="Times New Roman" pitchFamily="18" charset="0"/>
                            </a:rPr>
                            <a:t>P-v</a:t>
                          </a:r>
                          <a:r>
                            <a:rPr kumimoji="0" lang="en-US" altLang="ko-KR" sz="1400" b="1" i="0" u="none" strike="noStrike" cap="none" normalizeH="0" baseline="0" dirty="0">
                              <a:ln>
                                <a:noFill/>
                              </a:ln>
                              <a:solidFill>
                                <a:schemeClr val="tx1"/>
                              </a:solidFill>
                              <a:effectLst/>
                              <a:latin typeface="+mj-ea"/>
                              <a:ea typeface="+mj-ea"/>
                              <a:cs typeface="Times New Roman" pitchFamily="18" charset="0"/>
                            </a:rPr>
                            <a:t>alue</a:t>
                          </a:r>
                          <a:endParaRPr kumimoji="0" lang="ko-KR" altLang="ko-KR" sz="1400" b="1" i="0" u="none" strike="noStrike" cap="none" normalizeH="0" baseline="0" dirty="0">
                            <a:ln>
                              <a:noFill/>
                            </a:ln>
                            <a:solidFill>
                              <a:schemeClr val="tx1"/>
                            </a:solidFill>
                            <a:effectLst/>
                            <a:latin typeface="+mj-ea"/>
                            <a:ea typeface="+mj-ea"/>
                            <a:cs typeface="Times New Roman" pitchFamily="18" charset="0"/>
                          </a:endParaRPr>
                        </a:p>
                      </a:txBody>
                      <a:tcPr marL="0" marR="0" marT="0" marB="0" anchor="ctr" horzOverflow="overflow">
                        <a:lnL>
                          <a:noFill/>
                        </a:lnL>
                        <a:lnR>
                          <a:noFill/>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30420">
                    <a:tc>
                      <a:txBody>
                        <a:bodyPr/>
                        <a:lstStyle/>
                        <a:p>
                          <a:pPr algn="l" latinLnBrk="1">
                            <a:lnSpc>
                              <a:spcPct val="115000"/>
                            </a:lnSpc>
                            <a:spcAft>
                              <a:spcPts val="0"/>
                            </a:spcAft>
                          </a:pPr>
                          <a:r>
                            <a:rPr lang="en-US" sz="1400" b="0" kern="100" dirty="0">
                              <a:latin typeface="+mj-ea"/>
                              <a:ea typeface="+mj-ea"/>
                              <a:cs typeface="Times New Roman" pitchFamily="18" charset="0"/>
                            </a:rPr>
                            <a:t>Age, years</a:t>
                          </a:r>
                          <a:endParaRPr lang="ko-KR" sz="1400" b="0" kern="100" dirty="0">
                            <a:latin typeface="+mj-ea"/>
                            <a:ea typeface="+mj-ea"/>
                            <a:cs typeface="Times New Roman" pitchFamily="18" charset="0"/>
                          </a:endParaRPr>
                        </a:p>
                      </a:txBody>
                      <a:tcPr marT="0" marB="0" anchor="ctr">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accent1">
                            <a:lumMod val="40000"/>
                            <a:lumOff val="60000"/>
                          </a:schemeClr>
                        </a:solidFill>
                      </a:tcPr>
                    </a:tc>
                    <a:tc>
                      <a:txBody>
                        <a:bodyPr/>
                        <a:lstStyle/>
                        <a:p>
                          <a:pPr algn="ctr" latinLnBrk="1">
                            <a:lnSpc>
                              <a:spcPct val="115000"/>
                            </a:lnSpc>
                            <a:spcAft>
                              <a:spcPts val="0"/>
                            </a:spcAft>
                          </a:pPr>
                          <a:r>
                            <a:rPr lang="en-US" sz="1400" b="0" kern="100" dirty="0">
                              <a:latin typeface="+mj-ea"/>
                              <a:ea typeface="+mj-ea"/>
                              <a:cs typeface="Times New Roman" pitchFamily="18" charset="0"/>
                            </a:rPr>
                            <a:t>75.0 ± 5.1 </a:t>
                          </a:r>
                          <a:endParaRPr lang="ko-KR" sz="1400" b="0" kern="100" dirty="0">
                            <a:latin typeface="+mj-ea"/>
                            <a:ea typeface="+mj-ea"/>
                            <a:cs typeface="Times New Roman" pitchFamily="18" charset="0"/>
                          </a:endParaRPr>
                        </a:p>
                      </a:txBody>
                      <a:tcPr marT="0" marB="0" anchor="ctr">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accent1">
                            <a:lumMod val="40000"/>
                            <a:lumOff val="60000"/>
                          </a:schemeClr>
                        </a:solidFill>
                      </a:tcPr>
                    </a:tc>
                    <a:tc>
                      <a:txBody>
                        <a:bodyPr/>
                        <a:lstStyle/>
                        <a:p>
                          <a:pPr algn="ctr" latinLnBrk="1">
                            <a:lnSpc>
                              <a:spcPct val="115000"/>
                            </a:lnSpc>
                            <a:spcAft>
                              <a:spcPts val="0"/>
                            </a:spcAft>
                          </a:pPr>
                          <a:r>
                            <a:rPr lang="en-US" sz="1400" b="0" kern="100" dirty="0">
                              <a:latin typeface="+mj-ea"/>
                              <a:ea typeface="+mj-ea"/>
                              <a:cs typeface="Times New Roman" pitchFamily="18" charset="0"/>
                            </a:rPr>
                            <a:t>71.9 ± 5.3</a:t>
                          </a:r>
                          <a:endParaRPr lang="ko-KR" sz="1400" b="0" kern="100" dirty="0">
                            <a:latin typeface="+mj-ea"/>
                            <a:ea typeface="+mj-ea"/>
                            <a:cs typeface="Times New Roman" pitchFamily="18" charset="0"/>
                          </a:endParaRPr>
                        </a:p>
                      </a:txBody>
                      <a:tcPr marT="0" marB="0" anchor="ctr">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accent1">
                            <a:lumMod val="40000"/>
                            <a:lumOff val="60000"/>
                          </a:schemeClr>
                        </a:solidFill>
                      </a:tcPr>
                    </a:tc>
                    <a:tc>
                      <a:txBody>
                        <a:bodyPr/>
                        <a:lstStyle/>
                        <a:p>
                          <a:pPr algn="ctr" latinLnBrk="1">
                            <a:lnSpc>
                              <a:spcPct val="115000"/>
                            </a:lnSpc>
                            <a:spcAft>
                              <a:spcPts val="0"/>
                            </a:spcAft>
                          </a:pPr>
                          <a:r>
                            <a:rPr lang="en-US" altLang="ko-KR" sz="1400" b="0" kern="100" dirty="0">
                              <a:solidFill>
                                <a:schemeClr val="tx1"/>
                              </a:solidFill>
                              <a:latin typeface="+mj-ea"/>
                              <a:ea typeface="+mj-ea"/>
                              <a:cs typeface="Times New Roman" pitchFamily="18" charset="0"/>
                            </a:rPr>
                            <a:t>&lt;0.001 </a:t>
                          </a:r>
                          <a:endParaRPr lang="ko-KR" sz="1400" b="0" kern="100" dirty="0">
                            <a:latin typeface="+mj-ea"/>
                            <a:ea typeface="+mj-ea"/>
                            <a:cs typeface="Times New Roman" pitchFamily="18" charset="0"/>
                          </a:endParaRPr>
                        </a:p>
                      </a:txBody>
                      <a:tcPr marT="0" marB="0" anchor="ctr">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accent1">
                            <a:lumMod val="40000"/>
                            <a:lumOff val="60000"/>
                          </a:schemeClr>
                        </a:solidFill>
                      </a:tcPr>
                    </a:tc>
                    <a:extLst>
                      <a:ext uri="{0D108BD9-81ED-4DB2-BD59-A6C34878D82A}">
                        <a16:rowId xmlns:a16="http://schemas.microsoft.com/office/drawing/2014/main" val="10001"/>
                      </a:ext>
                    </a:extLst>
                  </a:tr>
                  <a:tr h="229423">
                    <a:tc>
                      <a:txBody>
                        <a:bodyPr/>
                        <a:lstStyle/>
                        <a:p>
                          <a:pPr algn="l" latinLnBrk="1">
                            <a:lnSpc>
                              <a:spcPct val="115000"/>
                            </a:lnSpc>
                            <a:spcAft>
                              <a:spcPts val="0"/>
                            </a:spcAft>
                          </a:pPr>
                          <a:r>
                            <a:rPr lang="en-US" sz="1400" b="0" kern="100" dirty="0">
                              <a:latin typeface="+mj-ea"/>
                              <a:ea typeface="+mj-ea"/>
                              <a:cs typeface="Times New Roman" pitchFamily="18" charset="0"/>
                            </a:rPr>
                            <a:t>Female sex, n (%)</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87 (94.6)</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133 (48.4)</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altLang="ko-KR" sz="1400" b="0" kern="100" dirty="0">
                              <a:solidFill>
                                <a:schemeClr val="tx1"/>
                              </a:solidFill>
                              <a:latin typeface="+mj-ea"/>
                              <a:ea typeface="+mj-ea"/>
                              <a:cs typeface="Times New Roman" pitchFamily="18" charset="0"/>
                            </a:rPr>
                            <a:t>&lt;0.001 </a:t>
                          </a:r>
                          <a:endParaRPr lang="ko-KR" altLang="ko-KR" sz="1400" b="0" kern="100" dirty="0">
                            <a:solidFill>
                              <a:schemeClr val="tx1"/>
                            </a:solidFill>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229423">
                    <a:tc>
                      <a:txBody>
                        <a:bodyPr/>
                        <a:lstStyle/>
                        <a:p>
                          <a:pPr algn="l" latinLnBrk="1">
                            <a:lnSpc>
                              <a:spcPct val="115000"/>
                            </a:lnSpc>
                            <a:spcAft>
                              <a:spcPts val="0"/>
                            </a:spcAft>
                          </a:pPr>
                          <a:r>
                            <a:rPr lang="en-US" sz="1400" b="0" kern="100" dirty="0">
                              <a:latin typeface="+mj-ea"/>
                              <a:ea typeface="+mj-ea"/>
                              <a:cs typeface="Times New Roman" pitchFamily="18" charset="0"/>
                            </a:rPr>
                            <a:t>BSA,</a:t>
                          </a:r>
                          <a:r>
                            <a:rPr lang="ko-KR" sz="1400" b="0" kern="100" dirty="0">
                              <a:latin typeface="+mj-ea"/>
                              <a:ea typeface="+mj-ea"/>
                              <a:cs typeface="Times New Roman" pitchFamily="18" charset="0"/>
                            </a:rPr>
                            <a:t>㎡</a:t>
                          </a:r>
                          <a:r>
                            <a:rPr lang="en-US" sz="1400" b="0" kern="100" dirty="0">
                              <a:latin typeface="+mj-ea"/>
                              <a:ea typeface="+mj-ea"/>
                              <a:cs typeface="Times New Roman" pitchFamily="18" charset="0"/>
                            </a:rPr>
                            <a:t> (IQR)</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solidFill>
                          <a:schemeClr val="accent1">
                            <a:lumMod val="40000"/>
                            <a:lumOff val="60000"/>
                          </a:schemeClr>
                        </a:solidFill>
                      </a:tcPr>
                    </a:tc>
                    <a:tc>
                      <a:txBody>
                        <a:bodyPr/>
                        <a:lstStyle/>
                        <a:p>
                          <a:pPr algn="ctr" latinLnBrk="1">
                            <a:lnSpc>
                              <a:spcPct val="115000"/>
                            </a:lnSpc>
                            <a:spcAft>
                              <a:spcPts val="0"/>
                            </a:spcAft>
                          </a:pPr>
                          <a:r>
                            <a:rPr lang="en-US" sz="1400" b="0" kern="100" dirty="0">
                              <a:latin typeface="+mj-ea"/>
                              <a:ea typeface="+mj-ea"/>
                              <a:cs typeface="Times New Roman" pitchFamily="18" charset="0"/>
                            </a:rPr>
                            <a:t>1.5 </a:t>
                          </a:r>
                          <a:r>
                            <a:rPr lang="en-US" altLang="ko-KR" sz="1400" b="0" kern="100" dirty="0">
                              <a:solidFill>
                                <a:schemeClr val="tx1"/>
                              </a:solidFill>
                              <a:latin typeface="+mj-ea"/>
                              <a:ea typeface="+mj-ea"/>
                              <a:cs typeface="Times New Roman" pitchFamily="18" charset="0"/>
                            </a:rPr>
                            <a:t>± 0.2</a:t>
                          </a:r>
                          <a:r>
                            <a:rPr lang="en-US" sz="1400" b="0" kern="100" dirty="0">
                              <a:latin typeface="+mj-ea"/>
                              <a:ea typeface="+mj-ea"/>
                              <a:cs typeface="Times New Roman" pitchFamily="18" charset="0"/>
                            </a:rPr>
                            <a:t> </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solidFill>
                          <a:schemeClr val="accent1">
                            <a:lumMod val="40000"/>
                            <a:lumOff val="60000"/>
                          </a:schemeClr>
                        </a:solidFill>
                      </a:tcPr>
                    </a:tc>
                    <a:tc>
                      <a:txBody>
                        <a:bodyPr/>
                        <a:lstStyle/>
                        <a:p>
                          <a:pPr algn="ctr" latinLnBrk="1">
                            <a:lnSpc>
                              <a:spcPct val="115000"/>
                            </a:lnSpc>
                            <a:spcAft>
                              <a:spcPts val="0"/>
                            </a:spcAft>
                          </a:pPr>
                          <a:r>
                            <a:rPr lang="en-US" sz="1400" b="0" kern="100" dirty="0">
                              <a:latin typeface="+mj-ea"/>
                              <a:ea typeface="+mj-ea"/>
                              <a:cs typeface="Times New Roman" pitchFamily="18" charset="0"/>
                            </a:rPr>
                            <a:t>1.6 </a:t>
                          </a:r>
                          <a:r>
                            <a:rPr lang="en-US" altLang="ko-KR" sz="1400" b="0" kern="100" dirty="0">
                              <a:solidFill>
                                <a:schemeClr val="tx1"/>
                              </a:solidFill>
                              <a:latin typeface="+mj-ea"/>
                              <a:ea typeface="+mj-ea"/>
                              <a:cs typeface="Times New Roman" pitchFamily="18" charset="0"/>
                            </a:rPr>
                            <a:t>± 0.2</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solidFill>
                          <a:schemeClr val="accent1">
                            <a:lumMod val="40000"/>
                            <a:lumOff val="60000"/>
                          </a:schemeClr>
                        </a:solidFill>
                      </a:tcPr>
                    </a:tc>
                    <a:tc>
                      <a:txBody>
                        <a:bodyPr/>
                        <a:lstStyle/>
                        <a:p>
                          <a:pPr algn="ctr" latinLnBrk="1">
                            <a:lnSpc>
                              <a:spcPct val="115000"/>
                            </a:lnSpc>
                            <a:spcAft>
                              <a:spcPts val="0"/>
                            </a:spcAft>
                          </a:pPr>
                          <a:r>
                            <a:rPr lang="en-US" altLang="ko-KR" sz="1400" b="0" kern="100" dirty="0">
                              <a:solidFill>
                                <a:schemeClr val="tx1"/>
                              </a:solidFill>
                              <a:latin typeface="+mj-ea"/>
                              <a:ea typeface="+mj-ea"/>
                              <a:cs typeface="Times New Roman" pitchFamily="18" charset="0"/>
                            </a:rPr>
                            <a:t>&lt;0.001 </a:t>
                          </a:r>
                          <a:endParaRPr lang="ko-KR" altLang="ko-KR" sz="1400" b="0" kern="100" dirty="0">
                            <a:solidFill>
                              <a:schemeClr val="tx1"/>
                            </a:solidFill>
                            <a:latin typeface="+mj-ea"/>
                            <a:ea typeface="+mj-ea"/>
                            <a:cs typeface="Times New Roman" pitchFamily="18" charset="0"/>
                          </a:endParaRPr>
                        </a:p>
                      </a:txBody>
                      <a:tcPr marT="0" marB="0" anchor="ctr">
                        <a:lnL>
                          <a:noFill/>
                        </a:lnL>
                        <a:lnR>
                          <a:noFill/>
                        </a:lnR>
                        <a:lnT>
                          <a:noFill/>
                        </a:lnT>
                        <a:lnB>
                          <a:noFill/>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229423">
                    <a:tc>
                      <a:txBody>
                        <a:bodyPr/>
                        <a:lstStyle/>
                        <a:p>
                          <a:pPr algn="l" latinLnBrk="1">
                            <a:lnSpc>
                              <a:spcPct val="115000"/>
                            </a:lnSpc>
                            <a:spcAft>
                              <a:spcPts val="0"/>
                            </a:spcAft>
                          </a:pPr>
                          <a:r>
                            <a:rPr lang="en-US" sz="1400" b="0" kern="100" dirty="0">
                              <a:latin typeface="+mj-ea"/>
                              <a:ea typeface="+mj-ea"/>
                              <a:cs typeface="Times New Roman" pitchFamily="18" charset="0"/>
                            </a:rPr>
                            <a:t>HTN, n (%)</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75 (81.5)</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201 (73.1)</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0.138</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extLst>
                      <a:ext uri="{0D108BD9-81ED-4DB2-BD59-A6C34878D82A}">
                        <a16:rowId xmlns:a16="http://schemas.microsoft.com/office/drawing/2014/main" val="10004"/>
                      </a:ext>
                    </a:extLst>
                  </a:tr>
                  <a:tr h="229423">
                    <a:tc>
                      <a:txBody>
                        <a:bodyPr/>
                        <a:lstStyle/>
                        <a:p>
                          <a:pPr algn="l" latinLnBrk="1">
                            <a:lnSpc>
                              <a:spcPct val="115000"/>
                            </a:lnSpc>
                            <a:spcAft>
                              <a:spcPts val="0"/>
                            </a:spcAft>
                          </a:pPr>
                          <a:r>
                            <a:rPr lang="en-US" sz="1400" b="0" kern="100" dirty="0">
                              <a:latin typeface="+mj-ea"/>
                              <a:ea typeface="+mj-ea"/>
                              <a:cs typeface="Times New Roman" pitchFamily="18" charset="0"/>
                            </a:rPr>
                            <a:t>DM, n (%)</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26 (28.3)</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80 (29.1)</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0.545</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extLst>
                      <a:ext uri="{0D108BD9-81ED-4DB2-BD59-A6C34878D82A}">
                        <a16:rowId xmlns:a16="http://schemas.microsoft.com/office/drawing/2014/main" val="10005"/>
                      </a:ext>
                    </a:extLst>
                  </a:tr>
                  <a:tr h="229423">
                    <a:tc>
                      <a:txBody>
                        <a:bodyPr/>
                        <a:lstStyle/>
                        <a:p>
                          <a:pPr algn="l" latinLnBrk="1">
                            <a:lnSpc>
                              <a:spcPct val="115000"/>
                            </a:lnSpc>
                            <a:spcAft>
                              <a:spcPts val="0"/>
                            </a:spcAft>
                          </a:pPr>
                          <a:r>
                            <a:rPr lang="en-US" sz="1400" b="0" kern="100" dirty="0" err="1">
                              <a:latin typeface="+mj-ea"/>
                              <a:ea typeface="+mj-ea"/>
                              <a:cs typeface="Times New Roman" pitchFamily="18" charset="0"/>
                            </a:rPr>
                            <a:t>Atrial</a:t>
                          </a:r>
                          <a:r>
                            <a:rPr lang="en-US" sz="1400" b="0" kern="100" dirty="0">
                              <a:latin typeface="+mj-ea"/>
                              <a:ea typeface="+mj-ea"/>
                              <a:cs typeface="Times New Roman" pitchFamily="18" charset="0"/>
                            </a:rPr>
                            <a:t> fibrillation, n (%)</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25 (27.2)</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79(28.7)</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0.678</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extLst>
                      <a:ext uri="{0D108BD9-81ED-4DB2-BD59-A6C34878D82A}">
                        <a16:rowId xmlns:a16="http://schemas.microsoft.com/office/drawing/2014/main" val="10006"/>
                      </a:ext>
                    </a:extLst>
                  </a:tr>
                  <a:tr h="228645">
                    <a:tc>
                      <a:txBody>
                        <a:bodyPr/>
                        <a:lstStyle/>
                        <a:p>
                          <a:endParaRPr lang="ko-K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blipFill>
                          <a:blip r:embed="rId3"/>
                          <a:stretch>
                            <a:fillRect t="-884211" r="-139909" b="-1265789"/>
                          </a:stretch>
                        </a:blip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 1.4 ±  1.5</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 1.2 ±  1.4</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0.448</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29423">
                    <a:tc>
                      <a:txBody>
                        <a:bodyPr/>
                        <a:lstStyle/>
                        <a:p>
                          <a:pPr algn="l" latinLnBrk="1">
                            <a:lnSpc>
                              <a:spcPct val="115000"/>
                            </a:lnSpc>
                            <a:spcAft>
                              <a:spcPts val="0"/>
                            </a:spcAft>
                          </a:pPr>
                          <a:r>
                            <a:rPr lang="en-US" sz="1400" b="0" kern="100" dirty="0" err="1">
                              <a:latin typeface="+mj-ea"/>
                              <a:ea typeface="+mj-ea"/>
                              <a:cs typeface="Times New Roman" pitchFamily="18" charset="0"/>
                            </a:rPr>
                            <a:t>EuroSCORE</a:t>
                          </a:r>
                          <a:r>
                            <a:rPr lang="en-US" sz="1400" b="0" kern="100" dirty="0">
                              <a:latin typeface="+mj-ea"/>
                              <a:ea typeface="+mj-ea"/>
                              <a:cs typeface="Times New Roman" pitchFamily="18" charset="0"/>
                            </a:rPr>
                            <a:t> II </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 6.9 ±  7.4</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 5.2 ±  6.6</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0.031</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10"/>
                      </a:ext>
                    </a:extLst>
                  </a:tr>
                  <a:tr h="308908">
                    <a:tc>
                      <a:txBody>
                        <a:bodyPr/>
                        <a:lstStyle/>
                        <a:p>
                          <a:pPr algn="l" latinLnBrk="1">
                            <a:lnSpc>
                              <a:spcPct val="115000"/>
                            </a:lnSpc>
                            <a:spcAft>
                              <a:spcPts val="0"/>
                            </a:spcAft>
                          </a:pPr>
                          <a:r>
                            <a:rPr lang="en-US" altLang="ko-KR" sz="1400" b="0" kern="100" dirty="0">
                              <a:latin typeface="+mj-ea"/>
                              <a:ea typeface="+mj-ea"/>
                              <a:cs typeface="Times New Roman" pitchFamily="18" charset="0"/>
                            </a:rPr>
                            <a:t>BNP</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805.8 ± 1642.8</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494.5 ± 729.1</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63500" marR="63500" lvl="0" indent="0" algn="ctr" defTabSz="685800" rtl="0" eaLnBrk="1" fontAlgn="auto" latinLnBrk="0" hangingPunct="1">
                            <a:lnSpc>
                              <a:spcPct val="100000"/>
                            </a:lnSpc>
                            <a:spcBef>
                              <a:spcPts val="200"/>
                            </a:spcBef>
                            <a:spcAft>
                              <a:spcPts val="200"/>
                            </a:spcAft>
                            <a:buClrTx/>
                            <a:buSzTx/>
                            <a:buFontTx/>
                            <a:buNone/>
                            <a:tabLst/>
                            <a:defRPr/>
                          </a:pPr>
                          <a:r>
                            <a:rPr lang="en-US" altLang="ko-KR" sz="1400" b="0" kern="1200" dirty="0">
                              <a:solidFill>
                                <a:srgbClr val="111111"/>
                              </a:solidFill>
                              <a:effectLst/>
                              <a:latin typeface="+mj-ea"/>
                              <a:ea typeface="+mn-ea"/>
                              <a:cs typeface="Roboto"/>
                            </a:rPr>
                            <a:t>0.031</a:t>
                          </a:r>
                          <a:endParaRPr lang="ko-KR" altLang="ko-KR" sz="1400" b="0" kern="1200" dirty="0">
                            <a:solidFill>
                              <a:schemeClr val="tx1"/>
                            </a:solidFill>
                            <a:effectLst/>
                            <a:latin typeface="+mj-ea"/>
                            <a:ea typeface="+mn-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11"/>
                      </a:ext>
                    </a:extLst>
                  </a:tr>
                  <a:tr h="232648">
                    <a:tc>
                      <a:txBody>
                        <a:bodyPr/>
                        <a:lstStyle/>
                        <a:p>
                          <a:pPr algn="l" latinLnBrk="1">
                            <a:lnSpc>
                              <a:spcPct val="115000"/>
                            </a:lnSpc>
                            <a:spcAft>
                              <a:spcPts val="0"/>
                            </a:spcAft>
                          </a:pPr>
                          <a:r>
                            <a:rPr lang="en-US" sz="1400" b="0" kern="100" dirty="0">
                              <a:latin typeface="+mj-ea"/>
                              <a:ea typeface="+mj-ea"/>
                              <a:cs typeface="Times New Roman" pitchFamily="18" charset="0"/>
                            </a:rPr>
                            <a:t>NYHA functional class, n (%)</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algn="ctr" latinLnBrk="1">
                            <a:lnSpc>
                              <a:spcPct val="115000"/>
                            </a:lnSpc>
                            <a:spcAft>
                              <a:spcPts val="0"/>
                            </a:spcAft>
                          </a:pPr>
                          <a:endParaRPr lang="en-US"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algn="ctr" latinLnBrk="1">
                            <a:lnSpc>
                              <a:spcPct val="115000"/>
                            </a:lnSpc>
                            <a:spcAft>
                              <a:spcPts val="0"/>
                            </a:spcAft>
                          </a:pPr>
                          <a:endParaRPr lang="en-US"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0.262</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229423">
                    <a:tc>
                      <a:txBody>
                        <a:bodyPr/>
                        <a:lstStyle/>
                        <a:p>
                          <a:pPr indent="139700" algn="l" latinLnBrk="1">
                            <a:lnSpc>
                              <a:spcPct val="115000"/>
                            </a:lnSpc>
                            <a:spcAft>
                              <a:spcPts val="0"/>
                            </a:spcAft>
                          </a:pPr>
                          <a:r>
                            <a:rPr lang="en-US" sz="1400" b="0" kern="100" dirty="0">
                              <a:latin typeface="+mj-ea"/>
                              <a:ea typeface="+mj-ea"/>
                              <a:cs typeface="Times New Roman" pitchFamily="18" charset="0"/>
                            </a:rPr>
                            <a:t>I</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5 (5.4)</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20 (7.3)</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rowSpan="4">
                      <a:txBody>
                        <a:bodyPr/>
                        <a:lstStyle/>
                        <a:p>
                          <a:pPr algn="ctr" latinLnBrk="1">
                            <a:lnSpc>
                              <a:spcPct val="115000"/>
                            </a:lnSpc>
                            <a:spcAft>
                              <a:spcPts val="0"/>
                            </a:spcAft>
                          </a:pPr>
                          <a:endParaRPr lang="en-US"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29423">
                    <a:tc>
                      <a:txBody>
                        <a:bodyPr/>
                        <a:lstStyle/>
                        <a:p>
                          <a:pPr indent="139700" algn="l" latinLnBrk="1">
                            <a:lnSpc>
                              <a:spcPct val="115000"/>
                            </a:lnSpc>
                            <a:spcAft>
                              <a:spcPts val="0"/>
                            </a:spcAft>
                          </a:pPr>
                          <a:r>
                            <a:rPr lang="en-US" sz="1400" b="0" kern="100" dirty="0">
                              <a:latin typeface="+mj-ea"/>
                              <a:ea typeface="+mj-ea"/>
                              <a:cs typeface="Times New Roman" pitchFamily="18" charset="0"/>
                            </a:rPr>
                            <a:t>II</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35 (38.0)</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128 (46.5)</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vMerge="1">
                      <a:txBody>
                        <a:bodyPr/>
                        <a:lstStyle/>
                        <a:p>
                          <a:pPr latinLnBrk="1"/>
                          <a:endParaRPr lang="ko-KR" altLang="en-US"/>
                        </a:p>
                      </a:txBody>
                      <a:tcPr>
                        <a:lnL>
                          <a:noFill/>
                        </a:lnL>
                        <a:lnR>
                          <a:noFill/>
                        </a:lnR>
                        <a:lnT>
                          <a:noFill/>
                        </a:lnT>
                        <a:lnB w="28575"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229423">
                    <a:tc>
                      <a:txBody>
                        <a:bodyPr/>
                        <a:lstStyle/>
                        <a:p>
                          <a:pPr indent="139700" algn="l" latinLnBrk="1">
                            <a:lnSpc>
                              <a:spcPct val="115000"/>
                            </a:lnSpc>
                            <a:spcAft>
                              <a:spcPts val="0"/>
                            </a:spcAft>
                          </a:pPr>
                          <a:r>
                            <a:rPr lang="en-US" sz="1400" b="0" kern="100" dirty="0">
                              <a:latin typeface="+mj-ea"/>
                              <a:ea typeface="+mj-ea"/>
                              <a:cs typeface="Times New Roman" pitchFamily="18" charset="0"/>
                            </a:rPr>
                            <a:t>III</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30 (32.6)</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83 (30.2)</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vMerge="1">
                      <a:txBody>
                        <a:bodyPr/>
                        <a:lstStyle/>
                        <a:p>
                          <a:pPr latinLnBrk="1"/>
                          <a:endParaRPr lang="ko-KR" altLang="en-US"/>
                        </a:p>
                      </a:txBody>
                      <a:tcPr>
                        <a:lnL>
                          <a:noFill/>
                        </a:lnL>
                        <a:lnR>
                          <a:noFill/>
                        </a:lnR>
                        <a:lnT>
                          <a:noFill/>
                        </a:lnT>
                        <a:lnB w="28575"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229423">
                    <a:tc>
                      <a:txBody>
                        <a:bodyPr/>
                        <a:lstStyle/>
                        <a:p>
                          <a:pPr indent="139700" algn="l" latinLnBrk="1">
                            <a:lnSpc>
                              <a:spcPct val="115000"/>
                            </a:lnSpc>
                            <a:spcAft>
                              <a:spcPts val="0"/>
                            </a:spcAft>
                          </a:pPr>
                          <a:r>
                            <a:rPr lang="en-US" sz="1400" b="0" kern="100" dirty="0">
                              <a:latin typeface="+mj-ea"/>
                              <a:ea typeface="+mj-ea"/>
                              <a:cs typeface="Times New Roman" pitchFamily="18" charset="0"/>
                            </a:rPr>
                            <a:t>IV</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22 (23.9)</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44 (16.0)</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vMerge="1">
                      <a:txBody>
                        <a:bodyPr/>
                        <a:lstStyle/>
                        <a:p>
                          <a:pPr latinLnBrk="1"/>
                          <a:endParaRPr lang="ko-KR" altLang="en-US"/>
                        </a:p>
                      </a:txBody>
                      <a:tcPr>
                        <a:lnL>
                          <a:noFill/>
                        </a:lnL>
                        <a:lnR>
                          <a:noFill/>
                        </a:lnR>
                        <a:lnT>
                          <a:noFill/>
                        </a:lnT>
                        <a:lnB w="28575"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r h="229423">
                    <a:tc>
                      <a:txBody>
                        <a:bodyPr/>
                        <a:lstStyle/>
                        <a:p>
                          <a:pPr algn="l" latinLnBrk="1">
                            <a:lnSpc>
                              <a:spcPct val="115000"/>
                            </a:lnSpc>
                            <a:spcAft>
                              <a:spcPts val="0"/>
                            </a:spcAft>
                          </a:pPr>
                          <a:r>
                            <a:rPr lang="en-US" sz="1400" b="0" kern="100" dirty="0">
                              <a:latin typeface="+mj-ea"/>
                              <a:ea typeface="+mj-ea"/>
                              <a:cs typeface="Times New Roman" pitchFamily="18" charset="0"/>
                            </a:rPr>
                            <a:t>Previous cardiac surgery, n (%) </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8 ( 8.7)</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11 ( 4.0)</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0.137</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9"/>
                      </a:ext>
                    </a:extLst>
                  </a:tr>
                  <a:tr h="228038">
                    <a:tc>
                      <a:txBody>
                        <a:bodyPr/>
                        <a:lstStyle/>
                        <a:p>
                          <a:pPr algn="l" latinLnBrk="1">
                            <a:lnSpc>
                              <a:spcPct val="115000"/>
                            </a:lnSpc>
                            <a:spcAft>
                              <a:spcPts val="0"/>
                            </a:spcAft>
                          </a:pPr>
                          <a:r>
                            <a:rPr lang="en-US" altLang="ko-KR" sz="1400" b="0" kern="100" dirty="0">
                              <a:latin typeface="+mj-ea"/>
                              <a:ea typeface="+mj-ea"/>
                              <a:cs typeface="Times New Roman" pitchFamily="18" charset="0"/>
                            </a:rPr>
                            <a:t>LVEF, %</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61.2 ±  8.9</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61.1 ±  9.4</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0.980</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1"/>
                      </a:ext>
                    </a:extLst>
                  </a:tr>
                  <a:tr h="228645">
                    <a:tc>
                      <a:txBody>
                        <a:bodyPr/>
                        <a:lstStyle/>
                        <a:p>
                          <a:endParaRPr lang="ko-K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blipFill>
                          <a:blip r:embed="rId3"/>
                          <a:stretch>
                            <a:fillRect t="-1910526" r="-139909" b="-239474"/>
                          </a:stretch>
                        </a:blip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11.4 ±  2.0</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12.3 ±  1.9</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&lt; 0.001</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22"/>
                      </a:ext>
                    </a:extLst>
                  </a:tr>
                  <a:tr h="228645">
                    <a:tc>
                      <a:txBody>
                        <a:bodyPr/>
                        <a:lstStyle/>
                        <a:p>
                          <a:endParaRPr lang="ko-K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blipFill>
                          <a:blip r:embed="rId3"/>
                          <a:stretch>
                            <a:fillRect t="-2064865" r="-139909" b="-145946"/>
                          </a:stretch>
                        </a:blip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 3.7 ±  0.6</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 4.0 ±  0.4</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&lt; 0.001</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23"/>
                      </a:ext>
                    </a:extLst>
                  </a:tr>
                  <a:tr h="228645">
                    <a:tc>
                      <a:txBody>
                        <a:bodyPr/>
                        <a:lstStyle/>
                        <a:p>
                          <a:endParaRPr lang="ko-KR"/>
                        </a:p>
                      </a:txBody>
                      <a:tcPr marT="0" marB="0" anchor="ctr">
                        <a:lnL>
                          <a:noFill/>
                        </a:lnL>
                        <a:lnR>
                          <a:noFill/>
                        </a:lnR>
                        <a:lnT>
                          <a:noFill/>
                        </a:lnT>
                        <a:lnB w="19050" cap="flat" cmpd="sng" algn="ctr">
                          <a:solidFill>
                            <a:schemeClr val="tx1"/>
                          </a:solidFill>
                          <a:prstDash val="solid"/>
                          <a:round/>
                          <a:headEnd type="none" w="med" len="med"/>
                          <a:tailEnd type="none" w="med" len="med"/>
                        </a:lnB>
                        <a:lnTlToBr>
                          <a:noFill/>
                        </a:lnTlToBr>
                        <a:lnBlToTr>
                          <a:noFill/>
                        </a:lnBlToTr>
                        <a:blipFill>
                          <a:blip r:embed="rId3"/>
                          <a:stretch>
                            <a:fillRect t="-2107895" r="-139909" b="-42105"/>
                          </a:stretch>
                        </a:blip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597.8 ± 187.0</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1905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900.3 ± 261.5</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1905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63500" marR="63500" algn="ctr">
                            <a:spcBef>
                              <a:spcPts val="200"/>
                            </a:spcBef>
                            <a:spcAft>
                              <a:spcPts val="200"/>
                            </a:spcAft>
                          </a:pPr>
                          <a:r>
                            <a:rPr lang="en-US" sz="1400" b="0" dirty="0">
                              <a:solidFill>
                                <a:srgbClr val="111111"/>
                              </a:solidFill>
                              <a:effectLst/>
                              <a:latin typeface="+mj-ea"/>
                              <a:ea typeface="+mj-ea"/>
                              <a:cs typeface="Roboto"/>
                            </a:rPr>
                            <a:t>&lt; 0.001</a:t>
                          </a:r>
                          <a:endParaRPr lang="ko-KR" sz="1900" b="0" dirty="0">
                            <a:effectLst/>
                            <a:latin typeface="+mj-ea"/>
                            <a:ea typeface="+mj-ea"/>
                            <a:cs typeface="Times New Roman" panose="02020603050405020304" pitchFamily="18" charset="0"/>
                          </a:endParaRPr>
                        </a:p>
                      </a:txBody>
                      <a:tcPr marL="0" marR="0" marT="0" marB="0" anchor="ctr">
                        <a:lnL>
                          <a:noFill/>
                        </a:lnL>
                        <a:lnR>
                          <a:noFill/>
                        </a:lnR>
                        <a:lnT>
                          <a:noFill/>
                        </a:lnT>
                        <a:lnB w="1905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342582034"/>
                      </a:ext>
                    </a:extLst>
                  </a:tr>
                </a:tbl>
              </a:graphicData>
            </a:graphic>
          </p:graphicFrame>
        </mc:Fallback>
      </mc:AlternateContent>
      <p:graphicFrame>
        <p:nvGraphicFramePr>
          <p:cNvPr id="6" name="Group 157">
            <a:extLst>
              <a:ext uri="{FF2B5EF4-FFF2-40B4-BE49-F238E27FC236}">
                <a16:creationId xmlns:a16="http://schemas.microsoft.com/office/drawing/2014/main" id="{0B7F557E-68FF-4A6A-9172-0572B7CA39BD}"/>
              </a:ext>
            </a:extLst>
          </p:cNvPr>
          <p:cNvGraphicFramePr>
            <a:graphicFrameLocks noGrp="1"/>
          </p:cNvGraphicFramePr>
          <p:nvPr>
            <p:extLst>
              <p:ext uri="{D42A27DB-BD31-4B8C-83A1-F6EECF244321}">
                <p14:modId xmlns:p14="http://schemas.microsoft.com/office/powerpoint/2010/main" val="1538661026"/>
              </p:ext>
            </p:extLst>
          </p:nvPr>
        </p:nvGraphicFramePr>
        <p:xfrm>
          <a:off x="6480044" y="1298506"/>
          <a:ext cx="5711957" cy="4532274"/>
        </p:xfrm>
        <a:graphic>
          <a:graphicData uri="http://schemas.openxmlformats.org/drawingml/2006/table">
            <a:tbl>
              <a:tblPr/>
              <a:tblGrid>
                <a:gridCol w="2400265">
                  <a:extLst>
                    <a:ext uri="{9D8B030D-6E8A-4147-A177-3AD203B41FA5}">
                      <a16:colId xmlns:a16="http://schemas.microsoft.com/office/drawing/2014/main" val="20000"/>
                    </a:ext>
                  </a:extLst>
                </a:gridCol>
                <a:gridCol w="1248139">
                  <a:extLst>
                    <a:ext uri="{9D8B030D-6E8A-4147-A177-3AD203B41FA5}">
                      <a16:colId xmlns:a16="http://schemas.microsoft.com/office/drawing/2014/main" val="20001"/>
                    </a:ext>
                  </a:extLst>
                </a:gridCol>
                <a:gridCol w="1344149">
                  <a:extLst>
                    <a:ext uri="{9D8B030D-6E8A-4147-A177-3AD203B41FA5}">
                      <a16:colId xmlns:a16="http://schemas.microsoft.com/office/drawing/2014/main" val="20002"/>
                    </a:ext>
                  </a:extLst>
                </a:gridCol>
                <a:gridCol w="719404">
                  <a:extLst>
                    <a:ext uri="{9D8B030D-6E8A-4147-A177-3AD203B41FA5}">
                      <a16:colId xmlns:a16="http://schemas.microsoft.com/office/drawing/2014/main" val="20003"/>
                    </a:ext>
                  </a:extLst>
                </a:gridCol>
              </a:tblGrid>
              <a:tr h="656303">
                <a:tc>
                  <a:txBody>
                    <a:bodyPr/>
                    <a:lstStyle>
                      <a:lvl1pPr defTabSz="935038">
                        <a:spcBef>
                          <a:spcPct val="20000"/>
                        </a:spcBef>
                        <a:defRPr kumimoji="1" sz="2800">
                          <a:solidFill>
                            <a:schemeClr val="tx1"/>
                          </a:solidFill>
                          <a:latin typeface="굴림" charset="-127"/>
                          <a:ea typeface="굴림" charset="-127"/>
                        </a:defRPr>
                      </a:lvl1pPr>
                      <a:lvl2pPr marL="466725" indent="-39688" defTabSz="935038">
                        <a:spcBef>
                          <a:spcPct val="20000"/>
                        </a:spcBef>
                        <a:defRPr kumimoji="1" sz="2400">
                          <a:solidFill>
                            <a:schemeClr val="tx1"/>
                          </a:solidFill>
                          <a:latin typeface="굴림" charset="-127"/>
                          <a:ea typeface="굴림" charset="-127"/>
                        </a:defRPr>
                      </a:lvl2pPr>
                      <a:lvl3pPr marL="935038" indent="-79375" defTabSz="935038">
                        <a:spcBef>
                          <a:spcPct val="20000"/>
                        </a:spcBef>
                        <a:defRPr kumimoji="1" sz="2000">
                          <a:solidFill>
                            <a:schemeClr val="tx1"/>
                          </a:solidFill>
                          <a:latin typeface="굴림" charset="-127"/>
                          <a:ea typeface="굴림" charset="-127"/>
                        </a:defRPr>
                      </a:lvl3pPr>
                      <a:lvl4pPr marL="1403350" indent="-120650" defTabSz="935038">
                        <a:spcBef>
                          <a:spcPct val="20000"/>
                        </a:spcBef>
                        <a:defRPr kumimoji="1">
                          <a:solidFill>
                            <a:schemeClr val="tx1"/>
                          </a:solidFill>
                          <a:latin typeface="굴림" charset="-127"/>
                          <a:ea typeface="굴림" charset="-127"/>
                        </a:defRPr>
                      </a:lvl4pPr>
                      <a:lvl5pPr marL="1870075" indent="-160338" defTabSz="935038">
                        <a:spcBef>
                          <a:spcPct val="20000"/>
                        </a:spcBef>
                        <a:defRPr kumimoji="1">
                          <a:solidFill>
                            <a:schemeClr val="tx1"/>
                          </a:solidFill>
                          <a:latin typeface="굴림" charset="-127"/>
                          <a:ea typeface="굴림" charset="-127"/>
                        </a:defRPr>
                      </a:lvl5pPr>
                      <a:lvl6pPr marL="2327275" indent="-160338" defTabSz="935038" fontAlgn="base">
                        <a:spcBef>
                          <a:spcPct val="20000"/>
                        </a:spcBef>
                        <a:spcAft>
                          <a:spcPct val="0"/>
                        </a:spcAft>
                        <a:defRPr kumimoji="1">
                          <a:solidFill>
                            <a:schemeClr val="tx1"/>
                          </a:solidFill>
                          <a:latin typeface="굴림" charset="-127"/>
                          <a:ea typeface="굴림" charset="-127"/>
                        </a:defRPr>
                      </a:lvl6pPr>
                      <a:lvl7pPr marL="2784475" indent="-160338" defTabSz="935038" fontAlgn="base">
                        <a:spcBef>
                          <a:spcPct val="20000"/>
                        </a:spcBef>
                        <a:spcAft>
                          <a:spcPct val="0"/>
                        </a:spcAft>
                        <a:defRPr kumimoji="1">
                          <a:solidFill>
                            <a:schemeClr val="tx1"/>
                          </a:solidFill>
                          <a:latin typeface="굴림" charset="-127"/>
                          <a:ea typeface="굴림" charset="-127"/>
                        </a:defRPr>
                      </a:lvl7pPr>
                      <a:lvl8pPr marL="3241675" indent="-160338" defTabSz="935038" fontAlgn="base">
                        <a:spcBef>
                          <a:spcPct val="20000"/>
                        </a:spcBef>
                        <a:spcAft>
                          <a:spcPct val="0"/>
                        </a:spcAft>
                        <a:defRPr kumimoji="1">
                          <a:solidFill>
                            <a:schemeClr val="tx1"/>
                          </a:solidFill>
                          <a:latin typeface="굴림" charset="-127"/>
                          <a:ea typeface="굴림" charset="-127"/>
                        </a:defRPr>
                      </a:lvl8pPr>
                      <a:lvl9pPr marL="3698875" indent="-160338" defTabSz="935038" fontAlgn="base">
                        <a:spcBef>
                          <a:spcPct val="20000"/>
                        </a:spcBef>
                        <a:spcAft>
                          <a:spcPct val="0"/>
                        </a:spcAft>
                        <a:defRPr kumimoji="1">
                          <a:solidFill>
                            <a:schemeClr val="tx1"/>
                          </a:solidFill>
                          <a:latin typeface="굴림" charset="-127"/>
                          <a:ea typeface="굴림" charset="-127"/>
                        </a:defRPr>
                      </a:lvl9pPr>
                    </a:lstStyle>
                    <a:p>
                      <a:pPr marL="0" marR="0" lvl="0" indent="0" algn="ctr" defTabSz="935038" rtl="0" eaLnBrk="1" fontAlgn="base" latinLnBrk="1" hangingPunct="1">
                        <a:lnSpc>
                          <a:spcPct val="100000"/>
                        </a:lnSpc>
                        <a:spcBef>
                          <a:spcPct val="0"/>
                        </a:spcBef>
                        <a:spcAft>
                          <a:spcPct val="0"/>
                        </a:spcAft>
                        <a:buClrTx/>
                        <a:buSzTx/>
                        <a:buFontTx/>
                        <a:buNone/>
                        <a:tabLst/>
                      </a:pPr>
                      <a:r>
                        <a:rPr kumimoji="0" lang="en-US" altLang="ko-KR" sz="1400" b="1" i="0" u="none" strike="noStrike" cap="none" normalizeH="0" baseline="0" dirty="0">
                          <a:ln>
                            <a:noFill/>
                          </a:ln>
                          <a:solidFill>
                            <a:schemeClr val="tx1"/>
                          </a:solidFill>
                          <a:effectLst/>
                          <a:latin typeface="+mj-ea"/>
                          <a:ea typeface="+mj-ea"/>
                          <a:cs typeface="Times New Roman" pitchFamily="18" charset="0"/>
                        </a:rPr>
                        <a:t>Variable</a:t>
                      </a:r>
                      <a:endParaRPr kumimoji="0" lang="ko-KR" altLang="ko-KR" sz="1400" b="1" i="0" u="none" strike="noStrike" cap="none" normalizeH="0" baseline="0" dirty="0">
                        <a:ln>
                          <a:noFill/>
                        </a:ln>
                        <a:solidFill>
                          <a:schemeClr val="tx1"/>
                        </a:solidFill>
                        <a:effectLst/>
                        <a:latin typeface="+mj-ea"/>
                        <a:ea typeface="+mj-ea"/>
                        <a:cs typeface="Times New Roman" pitchFamily="18" charset="0"/>
                      </a:endParaRPr>
                    </a:p>
                  </a:txBody>
                  <a:tcPr marL="0" marR="0" marT="0" marB="0" anchor="ctr" horzOverflow="overflow">
                    <a:lnL>
                      <a:noFill/>
                    </a:lnL>
                    <a:lnR>
                      <a:noFill/>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35038">
                        <a:spcBef>
                          <a:spcPct val="20000"/>
                        </a:spcBef>
                        <a:defRPr kumimoji="1" sz="2800">
                          <a:solidFill>
                            <a:schemeClr val="tx1"/>
                          </a:solidFill>
                          <a:latin typeface="굴림" charset="-127"/>
                          <a:ea typeface="굴림" charset="-127"/>
                        </a:defRPr>
                      </a:lvl1pPr>
                      <a:lvl2pPr marL="466725" indent="-39688" defTabSz="935038">
                        <a:spcBef>
                          <a:spcPct val="20000"/>
                        </a:spcBef>
                        <a:defRPr kumimoji="1" sz="2400">
                          <a:solidFill>
                            <a:schemeClr val="tx1"/>
                          </a:solidFill>
                          <a:latin typeface="굴림" charset="-127"/>
                          <a:ea typeface="굴림" charset="-127"/>
                        </a:defRPr>
                      </a:lvl2pPr>
                      <a:lvl3pPr marL="935038" indent="-79375" defTabSz="935038">
                        <a:spcBef>
                          <a:spcPct val="20000"/>
                        </a:spcBef>
                        <a:defRPr kumimoji="1" sz="2000">
                          <a:solidFill>
                            <a:schemeClr val="tx1"/>
                          </a:solidFill>
                          <a:latin typeface="굴림" charset="-127"/>
                          <a:ea typeface="굴림" charset="-127"/>
                        </a:defRPr>
                      </a:lvl3pPr>
                      <a:lvl4pPr marL="1403350" indent="-120650" defTabSz="935038">
                        <a:spcBef>
                          <a:spcPct val="20000"/>
                        </a:spcBef>
                        <a:defRPr kumimoji="1">
                          <a:solidFill>
                            <a:schemeClr val="tx1"/>
                          </a:solidFill>
                          <a:latin typeface="굴림" charset="-127"/>
                          <a:ea typeface="굴림" charset="-127"/>
                        </a:defRPr>
                      </a:lvl4pPr>
                      <a:lvl5pPr marL="1870075" indent="-160338" defTabSz="935038">
                        <a:spcBef>
                          <a:spcPct val="20000"/>
                        </a:spcBef>
                        <a:defRPr kumimoji="1">
                          <a:solidFill>
                            <a:schemeClr val="tx1"/>
                          </a:solidFill>
                          <a:latin typeface="굴림" charset="-127"/>
                          <a:ea typeface="굴림" charset="-127"/>
                        </a:defRPr>
                      </a:lvl5pPr>
                      <a:lvl6pPr marL="2327275" indent="-160338" defTabSz="935038" fontAlgn="base">
                        <a:spcBef>
                          <a:spcPct val="20000"/>
                        </a:spcBef>
                        <a:spcAft>
                          <a:spcPct val="0"/>
                        </a:spcAft>
                        <a:defRPr kumimoji="1">
                          <a:solidFill>
                            <a:schemeClr val="tx1"/>
                          </a:solidFill>
                          <a:latin typeface="굴림" charset="-127"/>
                          <a:ea typeface="굴림" charset="-127"/>
                        </a:defRPr>
                      </a:lvl6pPr>
                      <a:lvl7pPr marL="2784475" indent="-160338" defTabSz="935038" fontAlgn="base">
                        <a:spcBef>
                          <a:spcPct val="20000"/>
                        </a:spcBef>
                        <a:spcAft>
                          <a:spcPct val="0"/>
                        </a:spcAft>
                        <a:defRPr kumimoji="1">
                          <a:solidFill>
                            <a:schemeClr val="tx1"/>
                          </a:solidFill>
                          <a:latin typeface="굴림" charset="-127"/>
                          <a:ea typeface="굴림" charset="-127"/>
                        </a:defRPr>
                      </a:lvl7pPr>
                      <a:lvl8pPr marL="3241675" indent="-160338" defTabSz="935038" fontAlgn="base">
                        <a:spcBef>
                          <a:spcPct val="20000"/>
                        </a:spcBef>
                        <a:spcAft>
                          <a:spcPct val="0"/>
                        </a:spcAft>
                        <a:defRPr kumimoji="1">
                          <a:solidFill>
                            <a:schemeClr val="tx1"/>
                          </a:solidFill>
                          <a:latin typeface="굴림" charset="-127"/>
                          <a:ea typeface="굴림" charset="-127"/>
                        </a:defRPr>
                      </a:lvl8pPr>
                      <a:lvl9pPr marL="3698875" indent="-160338" defTabSz="935038" fontAlgn="base">
                        <a:spcBef>
                          <a:spcPct val="20000"/>
                        </a:spcBef>
                        <a:spcAft>
                          <a:spcPct val="0"/>
                        </a:spcAft>
                        <a:defRPr kumimoji="1">
                          <a:solidFill>
                            <a:schemeClr val="tx1"/>
                          </a:solidFill>
                          <a:latin typeface="굴림" charset="-127"/>
                          <a:ea typeface="굴림" charset="-127"/>
                        </a:defRPr>
                      </a:lvl9pPr>
                    </a:lstStyle>
                    <a:p>
                      <a:pPr marL="0" marR="0" lvl="0" indent="0" algn="ctr" defTabSz="935038" rtl="0" eaLnBrk="1" fontAlgn="base" latinLnBrk="1" hangingPunct="1">
                        <a:lnSpc>
                          <a:spcPct val="100000"/>
                        </a:lnSpc>
                        <a:spcBef>
                          <a:spcPct val="0"/>
                        </a:spcBef>
                        <a:spcAft>
                          <a:spcPct val="0"/>
                        </a:spcAft>
                        <a:buClrTx/>
                        <a:buSzTx/>
                        <a:buFontTx/>
                        <a:buNone/>
                        <a:tabLst/>
                      </a:pPr>
                      <a:r>
                        <a:rPr kumimoji="0" lang="en-US" altLang="ko-KR" sz="1400" b="1" i="0" u="none" strike="noStrike" cap="none" normalizeH="0" baseline="0" dirty="0">
                          <a:ln>
                            <a:noFill/>
                          </a:ln>
                          <a:solidFill>
                            <a:schemeClr val="tx1"/>
                          </a:solidFill>
                          <a:effectLst/>
                          <a:latin typeface="+mj-ea"/>
                          <a:ea typeface="+mj-ea"/>
                          <a:cs typeface="Times New Roman" pitchFamily="18" charset="0"/>
                        </a:rPr>
                        <a:t>Group S</a:t>
                      </a:r>
                    </a:p>
                    <a:p>
                      <a:pPr marL="0" marR="0" lvl="0" indent="0" algn="ctr" defTabSz="935038" rtl="0" eaLnBrk="1" fontAlgn="base" latinLnBrk="1" hangingPunct="1">
                        <a:lnSpc>
                          <a:spcPct val="100000"/>
                        </a:lnSpc>
                        <a:spcBef>
                          <a:spcPct val="0"/>
                        </a:spcBef>
                        <a:spcAft>
                          <a:spcPct val="0"/>
                        </a:spcAft>
                        <a:buClrTx/>
                        <a:buSzTx/>
                        <a:buFontTx/>
                        <a:buNone/>
                        <a:tabLst/>
                      </a:pPr>
                      <a:r>
                        <a:rPr kumimoji="0" lang="en-US" altLang="ko-KR" sz="1400" b="1" i="0" u="none" strike="noStrike" cap="none" normalizeH="0" baseline="0" dirty="0">
                          <a:ln>
                            <a:noFill/>
                          </a:ln>
                          <a:solidFill>
                            <a:schemeClr val="tx1"/>
                          </a:solidFill>
                          <a:effectLst/>
                          <a:latin typeface="+mj-ea"/>
                          <a:ea typeface="+mj-ea"/>
                          <a:cs typeface="Times New Roman" pitchFamily="18" charset="0"/>
                        </a:rPr>
                        <a:t>(n=92)</a:t>
                      </a:r>
                      <a:endParaRPr kumimoji="0" lang="ko-KR" altLang="ko-KR" sz="1400" b="1" i="0" u="none" strike="noStrike" cap="none" normalizeH="0" baseline="0" dirty="0">
                        <a:ln>
                          <a:noFill/>
                        </a:ln>
                        <a:solidFill>
                          <a:schemeClr val="tx1"/>
                        </a:solidFill>
                        <a:effectLst/>
                        <a:latin typeface="+mj-ea"/>
                        <a:ea typeface="+mj-ea"/>
                        <a:cs typeface="Times New Roman" pitchFamily="18" charset="0"/>
                      </a:endParaRPr>
                    </a:p>
                  </a:txBody>
                  <a:tcPr marL="0" marR="0" marT="0" marB="0" anchor="ctr" horzOverflow="overflow">
                    <a:lnL>
                      <a:noFill/>
                    </a:lnL>
                    <a:lnR>
                      <a:noFill/>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35038">
                        <a:spcBef>
                          <a:spcPct val="20000"/>
                        </a:spcBef>
                        <a:defRPr kumimoji="1" sz="2800">
                          <a:solidFill>
                            <a:schemeClr val="tx1"/>
                          </a:solidFill>
                          <a:latin typeface="굴림" charset="-127"/>
                          <a:ea typeface="굴림" charset="-127"/>
                        </a:defRPr>
                      </a:lvl1pPr>
                      <a:lvl2pPr marL="466725" indent="-39688" defTabSz="935038">
                        <a:spcBef>
                          <a:spcPct val="20000"/>
                        </a:spcBef>
                        <a:defRPr kumimoji="1" sz="2400">
                          <a:solidFill>
                            <a:schemeClr val="tx1"/>
                          </a:solidFill>
                          <a:latin typeface="굴림" charset="-127"/>
                          <a:ea typeface="굴림" charset="-127"/>
                        </a:defRPr>
                      </a:lvl2pPr>
                      <a:lvl3pPr marL="935038" indent="-79375" defTabSz="935038">
                        <a:spcBef>
                          <a:spcPct val="20000"/>
                        </a:spcBef>
                        <a:defRPr kumimoji="1" sz="2000">
                          <a:solidFill>
                            <a:schemeClr val="tx1"/>
                          </a:solidFill>
                          <a:latin typeface="굴림" charset="-127"/>
                          <a:ea typeface="굴림" charset="-127"/>
                        </a:defRPr>
                      </a:lvl3pPr>
                      <a:lvl4pPr marL="1403350" indent="-120650" defTabSz="935038">
                        <a:spcBef>
                          <a:spcPct val="20000"/>
                        </a:spcBef>
                        <a:defRPr kumimoji="1">
                          <a:solidFill>
                            <a:schemeClr val="tx1"/>
                          </a:solidFill>
                          <a:latin typeface="굴림" charset="-127"/>
                          <a:ea typeface="굴림" charset="-127"/>
                        </a:defRPr>
                      </a:lvl4pPr>
                      <a:lvl5pPr marL="1870075" indent="-160338" defTabSz="935038">
                        <a:spcBef>
                          <a:spcPct val="20000"/>
                        </a:spcBef>
                        <a:defRPr kumimoji="1">
                          <a:solidFill>
                            <a:schemeClr val="tx1"/>
                          </a:solidFill>
                          <a:latin typeface="굴림" charset="-127"/>
                          <a:ea typeface="굴림" charset="-127"/>
                        </a:defRPr>
                      </a:lvl5pPr>
                      <a:lvl6pPr marL="2327275" indent="-160338" defTabSz="935038" fontAlgn="base">
                        <a:spcBef>
                          <a:spcPct val="20000"/>
                        </a:spcBef>
                        <a:spcAft>
                          <a:spcPct val="0"/>
                        </a:spcAft>
                        <a:defRPr kumimoji="1">
                          <a:solidFill>
                            <a:schemeClr val="tx1"/>
                          </a:solidFill>
                          <a:latin typeface="굴림" charset="-127"/>
                          <a:ea typeface="굴림" charset="-127"/>
                        </a:defRPr>
                      </a:lvl6pPr>
                      <a:lvl7pPr marL="2784475" indent="-160338" defTabSz="935038" fontAlgn="base">
                        <a:spcBef>
                          <a:spcPct val="20000"/>
                        </a:spcBef>
                        <a:spcAft>
                          <a:spcPct val="0"/>
                        </a:spcAft>
                        <a:defRPr kumimoji="1">
                          <a:solidFill>
                            <a:schemeClr val="tx1"/>
                          </a:solidFill>
                          <a:latin typeface="굴림" charset="-127"/>
                          <a:ea typeface="굴림" charset="-127"/>
                        </a:defRPr>
                      </a:lvl7pPr>
                      <a:lvl8pPr marL="3241675" indent="-160338" defTabSz="935038" fontAlgn="base">
                        <a:spcBef>
                          <a:spcPct val="20000"/>
                        </a:spcBef>
                        <a:spcAft>
                          <a:spcPct val="0"/>
                        </a:spcAft>
                        <a:defRPr kumimoji="1">
                          <a:solidFill>
                            <a:schemeClr val="tx1"/>
                          </a:solidFill>
                          <a:latin typeface="굴림" charset="-127"/>
                          <a:ea typeface="굴림" charset="-127"/>
                        </a:defRPr>
                      </a:lvl8pPr>
                      <a:lvl9pPr marL="3698875" indent="-160338" defTabSz="935038" fontAlgn="base">
                        <a:spcBef>
                          <a:spcPct val="20000"/>
                        </a:spcBef>
                        <a:spcAft>
                          <a:spcPct val="0"/>
                        </a:spcAft>
                        <a:defRPr kumimoji="1">
                          <a:solidFill>
                            <a:schemeClr val="tx1"/>
                          </a:solidFill>
                          <a:latin typeface="굴림" charset="-127"/>
                          <a:ea typeface="굴림" charset="-127"/>
                        </a:defRPr>
                      </a:lvl9pPr>
                    </a:lstStyle>
                    <a:p>
                      <a:pPr marL="0" marR="0" lvl="0" indent="0" algn="ctr" defTabSz="935038" rtl="0" eaLnBrk="1" fontAlgn="base" latinLnBrk="1" hangingPunct="1">
                        <a:lnSpc>
                          <a:spcPct val="100000"/>
                        </a:lnSpc>
                        <a:spcBef>
                          <a:spcPct val="0"/>
                        </a:spcBef>
                        <a:spcAft>
                          <a:spcPct val="0"/>
                        </a:spcAft>
                        <a:buClrTx/>
                        <a:buSzTx/>
                        <a:buFontTx/>
                        <a:buNone/>
                        <a:tabLst/>
                      </a:pPr>
                      <a:r>
                        <a:rPr kumimoji="0" lang="en-US" altLang="ko-KR" sz="1400" b="1" i="0" u="none" strike="noStrike" cap="none" normalizeH="0" baseline="0" dirty="0">
                          <a:ln>
                            <a:noFill/>
                          </a:ln>
                          <a:solidFill>
                            <a:schemeClr val="tx1"/>
                          </a:solidFill>
                          <a:effectLst/>
                          <a:latin typeface="+mj-ea"/>
                          <a:ea typeface="+mj-ea"/>
                          <a:cs typeface="Times New Roman" pitchFamily="18" charset="0"/>
                        </a:rPr>
                        <a:t>Group NS (n=275)</a:t>
                      </a:r>
                      <a:endParaRPr kumimoji="0" lang="ko-KR" altLang="ko-KR" sz="1400" b="1" i="0" u="none" strike="noStrike" cap="none" normalizeH="0" baseline="0" dirty="0">
                        <a:ln>
                          <a:noFill/>
                        </a:ln>
                        <a:solidFill>
                          <a:schemeClr val="tx1"/>
                        </a:solidFill>
                        <a:effectLst/>
                        <a:latin typeface="+mj-ea"/>
                        <a:ea typeface="+mj-ea"/>
                        <a:cs typeface="Times New Roman" pitchFamily="18" charset="0"/>
                      </a:endParaRPr>
                    </a:p>
                  </a:txBody>
                  <a:tcPr marL="0" marR="0" marT="0" marB="0" anchor="ctr" horzOverflow="overflow">
                    <a:lnL>
                      <a:noFill/>
                    </a:lnL>
                    <a:lnR>
                      <a:noFill/>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35038">
                        <a:spcBef>
                          <a:spcPct val="20000"/>
                        </a:spcBef>
                        <a:defRPr kumimoji="1" sz="2800">
                          <a:solidFill>
                            <a:schemeClr val="tx1"/>
                          </a:solidFill>
                          <a:latin typeface="굴림" charset="-127"/>
                          <a:ea typeface="굴림" charset="-127"/>
                        </a:defRPr>
                      </a:lvl1pPr>
                      <a:lvl2pPr marL="466725" indent="-39688" defTabSz="935038">
                        <a:spcBef>
                          <a:spcPct val="20000"/>
                        </a:spcBef>
                        <a:defRPr kumimoji="1" sz="2400">
                          <a:solidFill>
                            <a:schemeClr val="tx1"/>
                          </a:solidFill>
                          <a:latin typeface="굴림" charset="-127"/>
                          <a:ea typeface="굴림" charset="-127"/>
                        </a:defRPr>
                      </a:lvl2pPr>
                      <a:lvl3pPr marL="935038" indent="-79375" defTabSz="935038">
                        <a:spcBef>
                          <a:spcPct val="20000"/>
                        </a:spcBef>
                        <a:defRPr kumimoji="1" sz="2000">
                          <a:solidFill>
                            <a:schemeClr val="tx1"/>
                          </a:solidFill>
                          <a:latin typeface="굴림" charset="-127"/>
                          <a:ea typeface="굴림" charset="-127"/>
                        </a:defRPr>
                      </a:lvl3pPr>
                      <a:lvl4pPr marL="1403350" indent="-120650" defTabSz="935038">
                        <a:spcBef>
                          <a:spcPct val="20000"/>
                        </a:spcBef>
                        <a:defRPr kumimoji="1">
                          <a:solidFill>
                            <a:schemeClr val="tx1"/>
                          </a:solidFill>
                          <a:latin typeface="굴림" charset="-127"/>
                          <a:ea typeface="굴림" charset="-127"/>
                        </a:defRPr>
                      </a:lvl4pPr>
                      <a:lvl5pPr marL="1870075" indent="-160338" defTabSz="935038">
                        <a:spcBef>
                          <a:spcPct val="20000"/>
                        </a:spcBef>
                        <a:defRPr kumimoji="1">
                          <a:solidFill>
                            <a:schemeClr val="tx1"/>
                          </a:solidFill>
                          <a:latin typeface="굴림" charset="-127"/>
                          <a:ea typeface="굴림" charset="-127"/>
                        </a:defRPr>
                      </a:lvl5pPr>
                      <a:lvl6pPr marL="2327275" indent="-160338" defTabSz="935038" fontAlgn="base">
                        <a:spcBef>
                          <a:spcPct val="20000"/>
                        </a:spcBef>
                        <a:spcAft>
                          <a:spcPct val="0"/>
                        </a:spcAft>
                        <a:defRPr kumimoji="1">
                          <a:solidFill>
                            <a:schemeClr val="tx1"/>
                          </a:solidFill>
                          <a:latin typeface="굴림" charset="-127"/>
                          <a:ea typeface="굴림" charset="-127"/>
                        </a:defRPr>
                      </a:lvl6pPr>
                      <a:lvl7pPr marL="2784475" indent="-160338" defTabSz="935038" fontAlgn="base">
                        <a:spcBef>
                          <a:spcPct val="20000"/>
                        </a:spcBef>
                        <a:spcAft>
                          <a:spcPct val="0"/>
                        </a:spcAft>
                        <a:defRPr kumimoji="1">
                          <a:solidFill>
                            <a:schemeClr val="tx1"/>
                          </a:solidFill>
                          <a:latin typeface="굴림" charset="-127"/>
                          <a:ea typeface="굴림" charset="-127"/>
                        </a:defRPr>
                      </a:lvl7pPr>
                      <a:lvl8pPr marL="3241675" indent="-160338" defTabSz="935038" fontAlgn="base">
                        <a:spcBef>
                          <a:spcPct val="20000"/>
                        </a:spcBef>
                        <a:spcAft>
                          <a:spcPct val="0"/>
                        </a:spcAft>
                        <a:defRPr kumimoji="1">
                          <a:solidFill>
                            <a:schemeClr val="tx1"/>
                          </a:solidFill>
                          <a:latin typeface="굴림" charset="-127"/>
                          <a:ea typeface="굴림" charset="-127"/>
                        </a:defRPr>
                      </a:lvl8pPr>
                      <a:lvl9pPr marL="3698875" indent="-160338" defTabSz="935038" fontAlgn="base">
                        <a:spcBef>
                          <a:spcPct val="20000"/>
                        </a:spcBef>
                        <a:spcAft>
                          <a:spcPct val="0"/>
                        </a:spcAft>
                        <a:defRPr kumimoji="1">
                          <a:solidFill>
                            <a:schemeClr val="tx1"/>
                          </a:solidFill>
                          <a:latin typeface="굴림" charset="-127"/>
                          <a:ea typeface="굴림" charset="-127"/>
                        </a:defRPr>
                      </a:lvl9pPr>
                    </a:lstStyle>
                    <a:p>
                      <a:pPr marL="0" marR="0" lvl="0" indent="0" algn="ctr" defTabSz="935038" rtl="0" eaLnBrk="1" fontAlgn="base" latinLnBrk="1" hangingPunct="1">
                        <a:lnSpc>
                          <a:spcPct val="100000"/>
                        </a:lnSpc>
                        <a:spcBef>
                          <a:spcPct val="0"/>
                        </a:spcBef>
                        <a:spcAft>
                          <a:spcPct val="0"/>
                        </a:spcAft>
                        <a:buClrTx/>
                        <a:buSzTx/>
                        <a:buFontTx/>
                        <a:buNone/>
                        <a:tabLst/>
                        <a:defRPr/>
                      </a:pPr>
                      <a:r>
                        <a:rPr kumimoji="0" lang="en-US" altLang="ko-KR" sz="1400" b="1" i="1" u="none" strike="noStrike" cap="none" normalizeH="0" baseline="0" dirty="0">
                          <a:ln>
                            <a:noFill/>
                          </a:ln>
                          <a:solidFill>
                            <a:schemeClr val="tx1"/>
                          </a:solidFill>
                          <a:effectLst/>
                          <a:latin typeface="+mj-ea"/>
                          <a:ea typeface="+mj-ea"/>
                          <a:cs typeface="Times New Roman" pitchFamily="18" charset="0"/>
                        </a:rPr>
                        <a:t> </a:t>
                      </a:r>
                      <a:r>
                        <a:rPr kumimoji="0" lang="en-US" altLang="ko-KR" sz="1400" b="1" i="1" u="none" strike="noStrike" kern="1200" cap="none" normalizeH="0" baseline="0" dirty="0">
                          <a:ln>
                            <a:noFill/>
                          </a:ln>
                          <a:solidFill>
                            <a:schemeClr val="tx1"/>
                          </a:solidFill>
                          <a:effectLst/>
                          <a:latin typeface="+mj-ea"/>
                          <a:ea typeface="굴림" charset="-127"/>
                          <a:cs typeface="Times New Roman" pitchFamily="18" charset="0"/>
                        </a:rPr>
                        <a:t>P-v</a:t>
                      </a:r>
                      <a:r>
                        <a:rPr kumimoji="0" lang="en-US" altLang="ko-KR" sz="1400" b="1" i="0" u="none" strike="noStrike" kern="1200" cap="none" normalizeH="0" baseline="0" dirty="0">
                          <a:ln>
                            <a:noFill/>
                          </a:ln>
                          <a:solidFill>
                            <a:schemeClr val="tx1"/>
                          </a:solidFill>
                          <a:effectLst/>
                          <a:latin typeface="+mj-ea"/>
                          <a:ea typeface="굴림" charset="-127"/>
                          <a:cs typeface="Times New Roman" pitchFamily="18" charset="0"/>
                        </a:rPr>
                        <a:t>alue</a:t>
                      </a:r>
                      <a:endParaRPr kumimoji="0" lang="ko-KR" altLang="ko-KR" sz="1400" b="1" i="0" u="none" strike="noStrike" kern="1200" cap="none" normalizeH="0" baseline="0" dirty="0">
                        <a:ln>
                          <a:noFill/>
                        </a:ln>
                        <a:solidFill>
                          <a:schemeClr val="tx1"/>
                        </a:solidFill>
                        <a:effectLst/>
                        <a:latin typeface="+mj-ea"/>
                        <a:ea typeface="굴림" charset="-127"/>
                        <a:cs typeface="Times New Roman" pitchFamily="18" charset="0"/>
                      </a:endParaRPr>
                    </a:p>
                  </a:txBody>
                  <a:tcPr marL="0" marR="0" marT="0" marB="0" anchor="ctr" horzOverflow="overflow">
                    <a:lnL>
                      <a:noFill/>
                    </a:lnL>
                    <a:lnR>
                      <a:noFill/>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32487">
                <a:tc>
                  <a:txBody>
                    <a:bodyPr/>
                    <a:lstStyle/>
                    <a:p>
                      <a:pPr algn="l" latinLnBrk="1">
                        <a:lnSpc>
                          <a:spcPct val="115000"/>
                        </a:lnSpc>
                        <a:spcAft>
                          <a:spcPts val="0"/>
                        </a:spcAft>
                      </a:pPr>
                      <a:r>
                        <a:rPr lang="en-US" altLang="ko-KR" sz="1400" b="0" kern="100" dirty="0">
                          <a:latin typeface="+mj-ea"/>
                          <a:ea typeface="+mj-ea"/>
                          <a:cs typeface="Times New Roman" pitchFamily="18" charset="0"/>
                        </a:rPr>
                        <a:t>AV, n(%)</a:t>
                      </a:r>
                      <a:endParaRPr lang="ko-KR" sz="1400" b="0" kern="100" dirty="0">
                        <a:latin typeface="+mj-ea"/>
                        <a:ea typeface="+mj-ea"/>
                        <a:cs typeface="Times New Roman" pitchFamily="18" charset="0"/>
                      </a:endParaRPr>
                    </a:p>
                  </a:txBody>
                  <a:tcPr marT="0" marB="0" anchor="ctr">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algn="ctr" latinLnBrk="1">
                        <a:lnSpc>
                          <a:spcPct val="115000"/>
                        </a:lnSpc>
                        <a:spcAft>
                          <a:spcPts val="0"/>
                        </a:spcAft>
                      </a:pPr>
                      <a:r>
                        <a:rPr lang="en-US" altLang="ko-KR" sz="1400" b="0" kern="100" dirty="0">
                          <a:latin typeface="+mj-ea"/>
                          <a:ea typeface="+mj-ea"/>
                          <a:cs typeface="Times New Roman" pitchFamily="18" charset="0"/>
                        </a:rPr>
                        <a:t>41 (43.5)</a:t>
                      </a:r>
                      <a:endParaRPr lang="ko-KR" sz="1400" b="0" kern="100" dirty="0">
                        <a:latin typeface="+mj-ea"/>
                        <a:ea typeface="+mj-ea"/>
                        <a:cs typeface="Times New Roman" pitchFamily="18" charset="0"/>
                      </a:endParaRPr>
                    </a:p>
                  </a:txBody>
                  <a:tcPr marT="0" marB="0" anchor="ctr">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algn="ctr" latinLnBrk="1">
                        <a:lnSpc>
                          <a:spcPct val="115000"/>
                        </a:lnSpc>
                        <a:spcAft>
                          <a:spcPts val="0"/>
                        </a:spcAft>
                      </a:pPr>
                      <a:r>
                        <a:rPr lang="en-US" altLang="ko-KR" sz="1400" b="0" kern="100" dirty="0">
                          <a:latin typeface="+mj-ea"/>
                          <a:ea typeface="+mj-ea"/>
                          <a:cs typeface="Times New Roman" pitchFamily="18" charset="0"/>
                        </a:rPr>
                        <a:t>124 (45.5)</a:t>
                      </a:r>
                      <a:endParaRPr lang="ko-KR" sz="1400" b="0" kern="100" dirty="0">
                        <a:latin typeface="+mj-ea"/>
                        <a:ea typeface="+mj-ea"/>
                        <a:cs typeface="Times New Roman" pitchFamily="18" charset="0"/>
                      </a:endParaRPr>
                    </a:p>
                  </a:txBody>
                  <a:tcPr marT="0" marB="0" anchor="ctr">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algn="ctr" latinLnBrk="1">
                        <a:lnSpc>
                          <a:spcPct val="115000"/>
                        </a:lnSpc>
                        <a:spcAft>
                          <a:spcPts val="0"/>
                        </a:spcAft>
                      </a:pPr>
                      <a:r>
                        <a:rPr lang="en-US" altLang="ko-KR" sz="1400" b="0" kern="100" dirty="0">
                          <a:latin typeface="+mj-ea"/>
                          <a:ea typeface="+mj-ea"/>
                          <a:cs typeface="Times New Roman" pitchFamily="18" charset="0"/>
                        </a:rPr>
                        <a:t>0.652</a:t>
                      </a:r>
                      <a:endParaRPr lang="ko-KR" sz="1400" b="0" kern="100" dirty="0">
                        <a:latin typeface="+mj-ea"/>
                        <a:ea typeface="+mj-ea"/>
                        <a:cs typeface="Times New Roman" pitchFamily="18" charset="0"/>
                      </a:endParaRPr>
                    </a:p>
                  </a:txBody>
                  <a:tcPr marT="0" marB="0" anchor="ctr">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232487">
                <a:tc>
                  <a:txBody>
                    <a:bodyPr/>
                    <a:lstStyle/>
                    <a:p>
                      <a:pPr algn="l" latinLnBrk="1">
                        <a:lnSpc>
                          <a:spcPct val="115000"/>
                        </a:lnSpc>
                        <a:spcAft>
                          <a:spcPts val="0"/>
                        </a:spcAft>
                      </a:pPr>
                      <a:r>
                        <a:rPr lang="en-US" altLang="ko-KR" sz="1400" b="0" kern="100" dirty="0">
                          <a:latin typeface="+mj-ea"/>
                          <a:ea typeface="+mj-ea"/>
                          <a:cs typeface="Times New Roman" pitchFamily="18" charset="0"/>
                        </a:rPr>
                        <a:t>MV</a:t>
                      </a:r>
                      <a:r>
                        <a:rPr lang="en-US" altLang="ko-KR" sz="1400" b="0" kern="100" dirty="0">
                          <a:solidFill>
                            <a:schemeClr val="tx1"/>
                          </a:solidFill>
                          <a:latin typeface="+mj-ea"/>
                          <a:ea typeface="+mj-ea"/>
                          <a:cs typeface="Times New Roman" pitchFamily="18" charset="0"/>
                        </a:rPr>
                        <a:t>, n(%)</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altLang="ko-KR" sz="1400" b="0" kern="100" dirty="0">
                          <a:latin typeface="+mj-ea"/>
                          <a:ea typeface="+mj-ea"/>
                          <a:cs typeface="Times New Roman" pitchFamily="18" charset="0"/>
                        </a:rPr>
                        <a:t>24 (26.1)</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altLang="ko-KR" sz="1400" b="0" kern="100" dirty="0">
                          <a:latin typeface="+mj-ea"/>
                          <a:ea typeface="+mj-ea"/>
                          <a:cs typeface="Times New Roman" pitchFamily="18" charset="0"/>
                        </a:rPr>
                        <a:t>67 (13.5)</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altLang="ko-KR" sz="1400" b="0" kern="100" dirty="0">
                          <a:solidFill>
                            <a:schemeClr val="tx1"/>
                          </a:solidFill>
                          <a:latin typeface="+mj-ea"/>
                          <a:ea typeface="+mj-ea"/>
                          <a:cs typeface="Times New Roman" pitchFamily="18" charset="0"/>
                        </a:rPr>
                        <a:t>0.848</a:t>
                      </a:r>
                      <a:endParaRPr lang="ko-KR" altLang="ko-KR" sz="1400" b="0" kern="100" dirty="0">
                        <a:solidFill>
                          <a:schemeClr val="tx1"/>
                        </a:solidFill>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232487">
                <a:tc>
                  <a:txBody>
                    <a:bodyPr/>
                    <a:lstStyle/>
                    <a:p>
                      <a:pPr algn="l" latinLnBrk="1">
                        <a:lnSpc>
                          <a:spcPct val="115000"/>
                        </a:lnSpc>
                        <a:spcAft>
                          <a:spcPts val="0"/>
                        </a:spcAft>
                      </a:pPr>
                      <a:r>
                        <a:rPr lang="en-US" altLang="ko-KR" sz="1400" b="0" kern="100" dirty="0">
                          <a:latin typeface="+mj-ea"/>
                          <a:ea typeface="+mj-ea"/>
                          <a:cs typeface="Times New Roman" pitchFamily="18" charset="0"/>
                        </a:rPr>
                        <a:t>TV</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altLang="ko-KR" sz="1400" b="0" kern="100" dirty="0">
                          <a:latin typeface="+mj-ea"/>
                          <a:ea typeface="+mj-ea"/>
                          <a:cs typeface="Times New Roman" pitchFamily="18" charset="0"/>
                        </a:rPr>
                        <a:t>6 (6.5)</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altLang="ko-KR" sz="1400" b="0" kern="100" dirty="0">
                          <a:latin typeface="+mj-ea"/>
                          <a:ea typeface="+mj-ea"/>
                          <a:cs typeface="Times New Roman" pitchFamily="18" charset="0"/>
                        </a:rPr>
                        <a:t>16 (5.8)</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altLang="ko-KR" sz="1400" b="0" kern="100" dirty="0">
                          <a:solidFill>
                            <a:schemeClr val="tx1"/>
                          </a:solidFill>
                          <a:latin typeface="+mj-ea"/>
                          <a:ea typeface="+mj-ea"/>
                          <a:cs typeface="Times New Roman" pitchFamily="18" charset="0"/>
                        </a:rPr>
                        <a:t>1.000</a:t>
                      </a:r>
                      <a:endParaRPr lang="ko-KR" altLang="ko-KR" sz="1400" b="0" kern="100" dirty="0">
                        <a:solidFill>
                          <a:schemeClr val="tx1"/>
                        </a:solidFill>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extLst>
                  <a:ext uri="{0D108BD9-81ED-4DB2-BD59-A6C34878D82A}">
                    <a16:rowId xmlns:a16="http://schemas.microsoft.com/office/drawing/2014/main" val="3758014699"/>
                  </a:ext>
                </a:extLst>
              </a:tr>
              <a:tr h="232487">
                <a:tc>
                  <a:txBody>
                    <a:bodyPr/>
                    <a:lstStyle/>
                    <a:p>
                      <a:pPr algn="l" latinLnBrk="1">
                        <a:lnSpc>
                          <a:spcPct val="115000"/>
                        </a:lnSpc>
                        <a:spcAft>
                          <a:spcPts val="0"/>
                        </a:spcAft>
                      </a:pPr>
                      <a:r>
                        <a:rPr lang="en-US" altLang="ko-KR" sz="1400" b="0" kern="100" dirty="0">
                          <a:latin typeface="+mj-ea"/>
                          <a:ea typeface="+mj-ea"/>
                          <a:cs typeface="Times New Roman" pitchFamily="18" charset="0"/>
                        </a:rPr>
                        <a:t>Combined</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14 (17.4)</a:t>
                      </a:r>
                    </a:p>
                  </a:txBody>
                  <a:tcPr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sz="1400" b="0" kern="100" dirty="0">
                          <a:latin typeface="+mj-ea"/>
                          <a:ea typeface="+mj-ea"/>
                          <a:cs typeface="Times New Roman" pitchFamily="18" charset="0"/>
                        </a:rPr>
                        <a:t>41 (14.2)</a:t>
                      </a:r>
                    </a:p>
                  </a:txBody>
                  <a:tcPr marT="0" marB="0" anchor="ctr">
                    <a:lnL>
                      <a:noFill/>
                    </a:lnL>
                    <a:lnR>
                      <a:noFill/>
                    </a:lnR>
                    <a:lnT>
                      <a:noFill/>
                    </a:lnT>
                    <a:lnB>
                      <a:noFill/>
                    </a:lnB>
                    <a:lnTlToBr>
                      <a:noFill/>
                    </a:lnTlToBr>
                    <a:lnBlToTr>
                      <a:noFill/>
                    </a:lnBlToTr>
                    <a:noFill/>
                  </a:tcPr>
                </a:tc>
                <a:tc>
                  <a:txBody>
                    <a:bodyPr/>
                    <a:lstStyle/>
                    <a:p>
                      <a:pPr marL="63500" marR="63500" algn="ctr">
                        <a:spcBef>
                          <a:spcPts val="200"/>
                        </a:spcBef>
                        <a:spcAft>
                          <a:spcPts val="200"/>
                        </a:spcAft>
                      </a:pPr>
                      <a:r>
                        <a:rPr lang="en-US" altLang="ko-KR" sz="1400" b="0" dirty="0">
                          <a:effectLst/>
                          <a:latin typeface="+mj-ea"/>
                          <a:ea typeface="+mj-ea"/>
                          <a:cs typeface="Times New Roman" panose="02020603050405020304" pitchFamily="18" charset="0"/>
                        </a:rPr>
                        <a:t>0.678</a:t>
                      </a:r>
                      <a:endParaRPr lang="ko-KR" sz="1400" b="0" dirty="0">
                        <a:effectLst/>
                        <a:latin typeface="+mj-ea"/>
                        <a:ea typeface="+mj-ea"/>
                        <a:cs typeface="Times New Roman" panose="02020603050405020304" pitchFamily="18" charset="0"/>
                      </a:endParaRPr>
                    </a:p>
                  </a:txBody>
                  <a:tcPr marL="0" marR="0" marT="0" marB="0" anchor="ctr">
                    <a:lnL>
                      <a:noFill/>
                    </a:lnL>
                    <a:lnR>
                      <a:noFill/>
                    </a:lnR>
                    <a:lnT>
                      <a:noFill/>
                    </a:lnT>
                    <a:lnB>
                      <a:noFill/>
                    </a:lnB>
                    <a:lnTlToBr>
                      <a:noFill/>
                    </a:lnTlToBr>
                    <a:lnBlToTr>
                      <a:noFill/>
                    </a:lnBlToTr>
                    <a:noFill/>
                  </a:tcPr>
                </a:tc>
                <a:extLst>
                  <a:ext uri="{0D108BD9-81ED-4DB2-BD59-A6C34878D82A}">
                    <a16:rowId xmlns:a16="http://schemas.microsoft.com/office/drawing/2014/main" val="489361840"/>
                  </a:ext>
                </a:extLst>
              </a:tr>
              <a:tr h="232487">
                <a:tc>
                  <a:txBody>
                    <a:bodyPr/>
                    <a:lstStyle/>
                    <a:p>
                      <a:pPr indent="139700" algn="l" latinLnBrk="1">
                        <a:lnSpc>
                          <a:spcPct val="115000"/>
                        </a:lnSpc>
                        <a:spcAft>
                          <a:spcPts val="0"/>
                        </a:spcAft>
                      </a:pPr>
                      <a:r>
                        <a:rPr lang="en-US" altLang="ko-KR" sz="1400" b="0" kern="100" dirty="0">
                          <a:latin typeface="+mj-ea"/>
                          <a:ea typeface="+mj-ea"/>
                          <a:cs typeface="Times New Roman" pitchFamily="18" charset="0"/>
                        </a:rPr>
                        <a:t>MV+AV</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altLang="ko-KR" sz="1400" b="0" kern="100" dirty="0">
                          <a:latin typeface="+mj-ea"/>
                          <a:ea typeface="+mj-ea"/>
                          <a:cs typeface="Times New Roman" pitchFamily="18" charset="0"/>
                        </a:rPr>
                        <a:t>0</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altLang="ko-KR" sz="1400" b="0" kern="100" dirty="0">
                          <a:latin typeface="+mj-ea"/>
                          <a:ea typeface="+mj-ea"/>
                          <a:cs typeface="Times New Roman" pitchFamily="18" charset="0"/>
                        </a:rPr>
                        <a:t>3</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marL="63500" marR="63500" algn="ctr">
                        <a:spcBef>
                          <a:spcPts val="200"/>
                        </a:spcBef>
                        <a:spcAft>
                          <a:spcPts val="200"/>
                        </a:spcAft>
                      </a:pPr>
                      <a:endParaRPr lang="ko-KR" sz="1400" b="0" dirty="0">
                        <a:effectLst/>
                        <a:latin typeface="+mj-ea"/>
                        <a:ea typeface="+mj-ea"/>
                        <a:cs typeface="Times New Roman" panose="02020603050405020304" pitchFamily="18" charset="0"/>
                      </a:endParaRPr>
                    </a:p>
                  </a:txBody>
                  <a:tcPr marL="0" marR="0" marT="0" marB="0" anchor="ctr">
                    <a:lnL>
                      <a:noFill/>
                    </a:lnL>
                    <a:lnR>
                      <a:noFill/>
                    </a:lnR>
                    <a:lnT>
                      <a:noFill/>
                    </a:lnT>
                    <a:lnB>
                      <a:noFill/>
                    </a:lnB>
                    <a:lnTlToBr>
                      <a:noFill/>
                    </a:lnTlToBr>
                    <a:lnBlToTr>
                      <a:noFill/>
                    </a:lnBlToTr>
                    <a:noFill/>
                  </a:tcPr>
                </a:tc>
                <a:extLst>
                  <a:ext uri="{0D108BD9-81ED-4DB2-BD59-A6C34878D82A}">
                    <a16:rowId xmlns:a16="http://schemas.microsoft.com/office/drawing/2014/main" val="1267785609"/>
                  </a:ext>
                </a:extLst>
              </a:tr>
              <a:tr h="232487">
                <a:tc>
                  <a:txBody>
                    <a:bodyPr/>
                    <a:lstStyle/>
                    <a:p>
                      <a:pPr indent="139700" algn="l" latinLnBrk="1">
                        <a:lnSpc>
                          <a:spcPct val="115000"/>
                        </a:lnSpc>
                        <a:spcAft>
                          <a:spcPts val="0"/>
                        </a:spcAft>
                      </a:pPr>
                      <a:r>
                        <a:rPr lang="en-US" altLang="ko-KR" sz="1400" b="0" kern="100" dirty="0">
                          <a:latin typeface="+mj-ea"/>
                          <a:ea typeface="+mj-ea"/>
                          <a:cs typeface="Times New Roman" pitchFamily="18" charset="0"/>
                        </a:rPr>
                        <a:t>MV+TV</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altLang="ko-KR" sz="1400" b="0" kern="100" dirty="0">
                          <a:latin typeface="+mj-ea"/>
                          <a:ea typeface="+mj-ea"/>
                          <a:cs typeface="Times New Roman" pitchFamily="18" charset="0"/>
                        </a:rPr>
                        <a:t>14</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altLang="ko-KR" sz="1400" b="0" kern="100" dirty="0">
                          <a:latin typeface="+mj-ea"/>
                          <a:ea typeface="+mj-ea"/>
                          <a:cs typeface="Times New Roman" pitchFamily="18" charset="0"/>
                        </a:rPr>
                        <a:t>36</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marL="63500" marR="63500" algn="ctr">
                        <a:spcBef>
                          <a:spcPts val="200"/>
                        </a:spcBef>
                        <a:spcAft>
                          <a:spcPts val="200"/>
                        </a:spcAft>
                      </a:pPr>
                      <a:endParaRPr lang="ko-KR" sz="1400" b="0" dirty="0">
                        <a:effectLst/>
                        <a:latin typeface="+mj-ea"/>
                        <a:ea typeface="+mj-ea"/>
                        <a:cs typeface="Times New Roman" panose="02020603050405020304" pitchFamily="18" charset="0"/>
                      </a:endParaRPr>
                    </a:p>
                  </a:txBody>
                  <a:tcPr marL="0" marR="0" marT="0" marB="0" anchor="ctr">
                    <a:lnL>
                      <a:noFill/>
                    </a:lnL>
                    <a:lnR>
                      <a:noFill/>
                    </a:lnR>
                    <a:lnT>
                      <a:noFill/>
                    </a:lnT>
                    <a:lnB>
                      <a:noFill/>
                    </a:lnB>
                    <a:lnTlToBr>
                      <a:noFill/>
                    </a:lnTlToBr>
                    <a:lnBlToTr>
                      <a:noFill/>
                    </a:lnBlToTr>
                    <a:noFill/>
                  </a:tcPr>
                </a:tc>
                <a:extLst>
                  <a:ext uri="{0D108BD9-81ED-4DB2-BD59-A6C34878D82A}">
                    <a16:rowId xmlns:a16="http://schemas.microsoft.com/office/drawing/2014/main" val="3223718752"/>
                  </a:ext>
                </a:extLst>
              </a:tr>
              <a:tr h="232487">
                <a:tc>
                  <a:txBody>
                    <a:bodyPr/>
                    <a:lstStyle/>
                    <a:p>
                      <a:pPr indent="139700" algn="l" latinLnBrk="1">
                        <a:lnSpc>
                          <a:spcPct val="115000"/>
                        </a:lnSpc>
                        <a:spcAft>
                          <a:spcPts val="0"/>
                        </a:spcAft>
                      </a:pPr>
                      <a:r>
                        <a:rPr lang="en-US" altLang="ko-KR" sz="1400" b="0" kern="100" dirty="0">
                          <a:latin typeface="+mj-ea"/>
                          <a:ea typeface="+mj-ea"/>
                          <a:cs typeface="Times New Roman" pitchFamily="18" charset="0"/>
                        </a:rPr>
                        <a:t>AV+TV</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altLang="ko-KR" sz="1400" b="0" kern="100" dirty="0">
                          <a:latin typeface="+mj-ea"/>
                          <a:ea typeface="+mj-ea"/>
                          <a:cs typeface="Times New Roman" pitchFamily="18" charset="0"/>
                        </a:rPr>
                        <a:t>0</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altLang="ko-KR" sz="1400" b="0" kern="100" dirty="0">
                          <a:latin typeface="+mj-ea"/>
                          <a:ea typeface="+mj-ea"/>
                          <a:cs typeface="Times New Roman" pitchFamily="18" charset="0"/>
                        </a:rPr>
                        <a:t>2</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marL="63500" marR="63500" algn="ctr">
                        <a:spcBef>
                          <a:spcPts val="200"/>
                        </a:spcBef>
                        <a:spcAft>
                          <a:spcPts val="200"/>
                        </a:spcAft>
                      </a:pPr>
                      <a:endParaRPr lang="ko-KR" sz="1400" b="0" dirty="0">
                        <a:effectLst/>
                        <a:latin typeface="+mj-ea"/>
                        <a:ea typeface="+mj-ea"/>
                        <a:cs typeface="Times New Roman" panose="02020603050405020304" pitchFamily="18" charset="0"/>
                      </a:endParaRPr>
                    </a:p>
                  </a:txBody>
                  <a:tcPr marL="0" marR="0" marT="0" marB="0" anchor="ctr">
                    <a:lnL>
                      <a:noFill/>
                    </a:lnL>
                    <a:lnR>
                      <a:noFill/>
                    </a:lnR>
                    <a:lnT>
                      <a:noFill/>
                    </a:lnT>
                    <a:lnB>
                      <a:noFill/>
                    </a:lnB>
                    <a:lnTlToBr>
                      <a:noFill/>
                    </a:lnTlToBr>
                    <a:lnBlToTr>
                      <a:noFill/>
                    </a:lnBlToTr>
                    <a:noFill/>
                  </a:tcPr>
                </a:tc>
                <a:extLst>
                  <a:ext uri="{0D108BD9-81ED-4DB2-BD59-A6C34878D82A}">
                    <a16:rowId xmlns:a16="http://schemas.microsoft.com/office/drawing/2014/main" val="4109900834"/>
                  </a:ext>
                </a:extLst>
              </a:tr>
              <a:tr h="233902">
                <a:tc>
                  <a:txBody>
                    <a:bodyPr/>
                    <a:lstStyle/>
                    <a:p>
                      <a:pPr algn="l" latinLnBrk="1">
                        <a:lnSpc>
                          <a:spcPct val="115000"/>
                        </a:lnSpc>
                        <a:spcAft>
                          <a:spcPts val="0"/>
                        </a:spcAft>
                      </a:pPr>
                      <a:r>
                        <a:rPr lang="en-US" altLang="ko-KR" sz="1400" b="0" kern="100" dirty="0">
                          <a:latin typeface="+mj-ea"/>
                          <a:ea typeface="+mj-ea"/>
                          <a:cs typeface="Times New Roman" pitchFamily="18" charset="0"/>
                        </a:rPr>
                        <a:t>   Maze, </a:t>
                      </a:r>
                      <a:r>
                        <a:rPr lang="en-US" altLang="ko-KR" sz="1400" b="0" kern="100" dirty="0">
                          <a:solidFill>
                            <a:schemeClr val="tx1"/>
                          </a:solidFill>
                          <a:latin typeface="+mj-ea"/>
                          <a:ea typeface="+mj-ea"/>
                          <a:cs typeface="Times New Roman" pitchFamily="18" charset="0"/>
                        </a:rPr>
                        <a:t>n(%)</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solidFill>
                      <a:schemeClr val="accent1">
                        <a:lumMod val="40000"/>
                        <a:lumOff val="60000"/>
                      </a:schemeClr>
                    </a:solidFill>
                  </a:tcPr>
                </a:tc>
                <a:tc>
                  <a:txBody>
                    <a:bodyPr/>
                    <a:lstStyle/>
                    <a:p>
                      <a:pPr algn="ctr" latinLnBrk="1">
                        <a:lnSpc>
                          <a:spcPct val="115000"/>
                        </a:lnSpc>
                        <a:spcAft>
                          <a:spcPts val="0"/>
                        </a:spcAft>
                      </a:pPr>
                      <a:r>
                        <a:rPr lang="en-US" altLang="ko-KR" sz="1400" b="0" kern="100" dirty="0">
                          <a:latin typeface="+mj-ea"/>
                          <a:ea typeface="+mj-ea"/>
                          <a:cs typeface="Times New Roman" pitchFamily="18" charset="0"/>
                        </a:rPr>
                        <a:t>16 (17.4)</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solidFill>
                      <a:schemeClr val="accent1">
                        <a:lumMod val="40000"/>
                        <a:lumOff val="60000"/>
                      </a:schemeClr>
                    </a:solidFill>
                  </a:tcPr>
                </a:tc>
                <a:tc>
                  <a:txBody>
                    <a:bodyPr/>
                    <a:lstStyle/>
                    <a:p>
                      <a:pPr algn="ctr" latinLnBrk="1">
                        <a:lnSpc>
                          <a:spcPct val="115000"/>
                        </a:lnSpc>
                        <a:spcAft>
                          <a:spcPts val="0"/>
                        </a:spcAft>
                      </a:pPr>
                      <a:r>
                        <a:rPr lang="en-US" altLang="ko-KR" sz="1400" b="0" kern="100" dirty="0">
                          <a:latin typeface="+mj-ea"/>
                          <a:ea typeface="+mj-ea"/>
                          <a:cs typeface="Times New Roman" pitchFamily="18" charset="0"/>
                        </a:rPr>
                        <a:t>80 (29.1)</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solidFill>
                      <a:schemeClr val="accent1">
                        <a:lumMod val="40000"/>
                        <a:lumOff val="60000"/>
                      </a:schemeClr>
                    </a:solidFill>
                  </a:tcPr>
                </a:tc>
                <a:tc>
                  <a:txBody>
                    <a:bodyPr/>
                    <a:lstStyle/>
                    <a:p>
                      <a:pPr algn="ctr" latinLnBrk="1">
                        <a:lnSpc>
                          <a:spcPct val="115000"/>
                        </a:lnSpc>
                        <a:spcAft>
                          <a:spcPts val="0"/>
                        </a:spcAft>
                      </a:pPr>
                      <a:r>
                        <a:rPr lang="en-US" altLang="ko-KR" sz="1400" b="0" kern="100" dirty="0">
                          <a:latin typeface="+mj-ea"/>
                          <a:ea typeface="+mj-ea"/>
                          <a:cs typeface="Times New Roman" pitchFamily="18" charset="0"/>
                        </a:rPr>
                        <a:t>0.038</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solidFill>
                      <a:schemeClr val="accent1">
                        <a:lumMod val="40000"/>
                        <a:lumOff val="60000"/>
                      </a:schemeClr>
                    </a:solidFill>
                  </a:tcPr>
                </a:tc>
                <a:extLst>
                  <a:ext uri="{0D108BD9-81ED-4DB2-BD59-A6C34878D82A}">
                    <a16:rowId xmlns:a16="http://schemas.microsoft.com/office/drawing/2014/main" val="10005"/>
                  </a:ext>
                </a:extLst>
              </a:tr>
              <a:tr h="233902">
                <a:tc>
                  <a:txBody>
                    <a:bodyPr/>
                    <a:lstStyle/>
                    <a:p>
                      <a:pPr algn="l" latinLnBrk="1">
                        <a:lnSpc>
                          <a:spcPct val="115000"/>
                        </a:lnSpc>
                        <a:spcAft>
                          <a:spcPts val="0"/>
                        </a:spcAft>
                      </a:pPr>
                      <a:r>
                        <a:rPr lang="en-US" altLang="ko-KR" sz="1400" b="0" kern="100" dirty="0">
                          <a:latin typeface="+mj-ea"/>
                          <a:ea typeface="+mj-ea"/>
                          <a:cs typeface="Times New Roman" pitchFamily="18" charset="0"/>
                        </a:rPr>
                        <a:t>ASD, </a:t>
                      </a:r>
                      <a:r>
                        <a:rPr lang="en-US" altLang="ko-KR" sz="1400" b="0" kern="100" dirty="0">
                          <a:solidFill>
                            <a:schemeClr val="tx1"/>
                          </a:solidFill>
                          <a:latin typeface="+mj-ea"/>
                          <a:ea typeface="+mj-ea"/>
                          <a:cs typeface="Times New Roman" pitchFamily="18" charset="0"/>
                        </a:rPr>
                        <a:t>n(%)</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altLang="ko-KR" sz="1400" b="0" kern="100" dirty="0">
                          <a:latin typeface="+mj-ea"/>
                          <a:ea typeface="+mj-ea"/>
                          <a:cs typeface="Times New Roman" pitchFamily="18" charset="0"/>
                        </a:rPr>
                        <a:t>8 (8.7)</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altLang="ko-KR" sz="1400" b="0" kern="100" dirty="0">
                          <a:latin typeface="+mj-ea"/>
                          <a:ea typeface="+mj-ea"/>
                          <a:cs typeface="Times New Roman" pitchFamily="18" charset="0"/>
                        </a:rPr>
                        <a:t>22 (8.0)</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altLang="ko-KR" sz="1400" b="0" kern="100" dirty="0">
                          <a:latin typeface="+mj-ea"/>
                          <a:ea typeface="+mj-ea"/>
                          <a:cs typeface="Times New Roman" pitchFamily="18" charset="0"/>
                        </a:rPr>
                        <a:t>1.000</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extLst>
                  <a:ext uri="{0D108BD9-81ED-4DB2-BD59-A6C34878D82A}">
                    <a16:rowId xmlns:a16="http://schemas.microsoft.com/office/drawing/2014/main" val="10006"/>
                  </a:ext>
                </a:extLst>
              </a:tr>
              <a:tr h="296793">
                <a:tc>
                  <a:txBody>
                    <a:bodyPr/>
                    <a:lstStyle/>
                    <a:p>
                      <a:pPr algn="l" latinLnBrk="1">
                        <a:lnSpc>
                          <a:spcPct val="115000"/>
                        </a:lnSpc>
                        <a:spcAft>
                          <a:spcPts val="0"/>
                        </a:spcAft>
                      </a:pPr>
                      <a:r>
                        <a:rPr lang="en-US" altLang="ko-KR" sz="1400" b="0" kern="100" dirty="0">
                          <a:latin typeface="+mj-ea"/>
                          <a:ea typeface="+mj-ea"/>
                          <a:cs typeface="Times New Roman" pitchFamily="18" charset="0"/>
                        </a:rPr>
                        <a:t>Myxoma, </a:t>
                      </a:r>
                      <a:r>
                        <a:rPr lang="en-US" altLang="ko-KR" sz="1400" b="0" kern="100" dirty="0">
                          <a:solidFill>
                            <a:schemeClr val="tx1"/>
                          </a:solidFill>
                          <a:latin typeface="+mj-ea"/>
                          <a:ea typeface="+mj-ea"/>
                          <a:cs typeface="Times New Roman" pitchFamily="18" charset="0"/>
                        </a:rPr>
                        <a:t>n(%)</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altLang="ko-KR" sz="1400" b="0" dirty="0">
                          <a:effectLst/>
                          <a:latin typeface="+mj-ea"/>
                          <a:ea typeface="+mj-ea"/>
                          <a:cs typeface="Times New Roman" panose="02020603050405020304" pitchFamily="18" charset="0"/>
                        </a:rPr>
                        <a:t>2 (2.2)</a:t>
                      </a:r>
                      <a:endParaRPr lang="ko-KR" sz="14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altLang="ko-KR" sz="1400" b="0" dirty="0">
                          <a:effectLst/>
                          <a:latin typeface="+mj-ea"/>
                          <a:ea typeface="+mj-ea"/>
                          <a:cs typeface="Times New Roman" panose="02020603050405020304" pitchFamily="18" charset="0"/>
                        </a:rPr>
                        <a:t>13 (4.7)</a:t>
                      </a:r>
                      <a:endParaRPr lang="ko-KR" sz="14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altLang="ko-KR" sz="1400" b="0" dirty="0">
                          <a:effectLst/>
                          <a:latin typeface="+mj-ea"/>
                          <a:ea typeface="+mj-ea"/>
                          <a:cs typeface="Times New Roman" panose="02020603050405020304" pitchFamily="18" charset="0"/>
                        </a:rPr>
                        <a:t>0.443</a:t>
                      </a:r>
                      <a:endParaRPr lang="ko-KR" sz="14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96793">
                <a:tc>
                  <a:txBody>
                    <a:bodyPr/>
                    <a:lstStyle/>
                    <a:p>
                      <a:pPr algn="l" latinLnBrk="1">
                        <a:lnSpc>
                          <a:spcPct val="115000"/>
                        </a:lnSpc>
                        <a:spcAft>
                          <a:spcPts val="0"/>
                        </a:spcAft>
                      </a:pPr>
                      <a:r>
                        <a:rPr lang="en-US" altLang="ko-KR" sz="1400" b="0" kern="100" dirty="0">
                          <a:latin typeface="+mj-ea"/>
                          <a:ea typeface="+mj-ea"/>
                          <a:cs typeface="Times New Roman" pitchFamily="18" charset="0"/>
                        </a:rPr>
                        <a:t>Incision</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endParaRPr lang="ko-KR" sz="14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endParaRPr lang="ko-KR" sz="14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altLang="ko-KR" sz="1400" b="0" dirty="0">
                          <a:effectLst/>
                          <a:latin typeface="+mj-ea"/>
                          <a:ea typeface="+mj-ea"/>
                          <a:cs typeface="Times New Roman" panose="02020603050405020304" pitchFamily="18" charset="0"/>
                        </a:rPr>
                        <a:t>0.945</a:t>
                      </a:r>
                      <a:endParaRPr lang="ko-KR" sz="14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838770288"/>
                  </a:ext>
                </a:extLst>
              </a:tr>
              <a:tr h="296793">
                <a:tc>
                  <a:txBody>
                    <a:bodyPr/>
                    <a:lstStyle/>
                    <a:p>
                      <a:pPr algn="l" latinLnBrk="1">
                        <a:lnSpc>
                          <a:spcPct val="115000"/>
                        </a:lnSpc>
                        <a:spcAft>
                          <a:spcPts val="0"/>
                        </a:spcAft>
                      </a:pPr>
                      <a:r>
                        <a:rPr lang="en-US" altLang="ko-KR" sz="1400" b="0" kern="100" dirty="0">
                          <a:latin typeface="+mj-ea"/>
                          <a:ea typeface="+mj-ea"/>
                          <a:cs typeface="Times New Roman" pitchFamily="18" charset="0"/>
                        </a:rPr>
                        <a:t> Thoracotomy</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altLang="ko-KR" sz="1400" b="0" dirty="0">
                          <a:effectLst/>
                          <a:latin typeface="+mj-ea"/>
                          <a:ea typeface="+mj-ea"/>
                          <a:cs typeface="Times New Roman" panose="02020603050405020304" pitchFamily="18" charset="0"/>
                        </a:rPr>
                        <a:t>79 (85.8)</a:t>
                      </a:r>
                      <a:endParaRPr lang="ko-KR" sz="14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altLang="ko-KR" sz="1400" b="0" dirty="0">
                          <a:effectLst/>
                          <a:latin typeface="+mj-ea"/>
                          <a:ea typeface="+mj-ea"/>
                          <a:cs typeface="Times New Roman" panose="02020603050405020304" pitchFamily="18" charset="0"/>
                        </a:rPr>
                        <a:t>239 (86.9)</a:t>
                      </a:r>
                      <a:endParaRPr lang="ko-KR" sz="14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endParaRPr lang="ko-KR" sz="14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283918040"/>
                  </a:ext>
                </a:extLst>
              </a:tr>
              <a:tr h="296793">
                <a:tc>
                  <a:txBody>
                    <a:bodyPr/>
                    <a:lstStyle/>
                    <a:p>
                      <a:pPr marL="0" marR="0" lvl="0" indent="0" algn="l" defTabSz="685800" rtl="0" eaLnBrk="1" fontAlgn="auto" latinLnBrk="1" hangingPunct="1">
                        <a:lnSpc>
                          <a:spcPct val="115000"/>
                        </a:lnSpc>
                        <a:spcBef>
                          <a:spcPts val="0"/>
                        </a:spcBef>
                        <a:spcAft>
                          <a:spcPts val="0"/>
                        </a:spcAft>
                        <a:buClrTx/>
                        <a:buSzTx/>
                        <a:buFontTx/>
                        <a:buNone/>
                        <a:tabLst/>
                        <a:defRPr/>
                      </a:pPr>
                      <a:r>
                        <a:rPr lang="en-US" altLang="ko-KR" sz="1400" b="0" kern="100" dirty="0">
                          <a:solidFill>
                            <a:schemeClr val="tx1"/>
                          </a:solidFill>
                          <a:latin typeface="+mj-ea"/>
                          <a:ea typeface="+mn-ea"/>
                          <a:cs typeface="Times New Roman" pitchFamily="18" charset="0"/>
                        </a:rPr>
                        <a:t> </a:t>
                      </a:r>
                      <a:r>
                        <a:rPr lang="en-US" altLang="ko-KR" sz="1400" b="0" kern="100" dirty="0" err="1">
                          <a:solidFill>
                            <a:schemeClr val="tx1"/>
                          </a:solidFill>
                          <a:latin typeface="+mj-ea"/>
                          <a:ea typeface="+mn-ea"/>
                          <a:cs typeface="Times New Roman" pitchFamily="18" charset="0"/>
                        </a:rPr>
                        <a:t>Hemisternotomy</a:t>
                      </a:r>
                      <a:endParaRPr lang="ko-KR" altLang="ko-KR" sz="1400" b="0" kern="100" dirty="0">
                        <a:solidFill>
                          <a:schemeClr val="tx1"/>
                        </a:solidFill>
                        <a:latin typeface="+mj-ea"/>
                        <a:ea typeface="+mn-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altLang="ko-KR" sz="1400" b="0" dirty="0">
                          <a:effectLst/>
                          <a:latin typeface="+mj-ea"/>
                          <a:ea typeface="+mj-ea"/>
                          <a:cs typeface="Times New Roman" panose="02020603050405020304" pitchFamily="18" charset="0"/>
                        </a:rPr>
                        <a:t>13 (14.1)</a:t>
                      </a:r>
                      <a:endParaRPr lang="ko-KR" sz="14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altLang="ko-KR" sz="1400" b="0" dirty="0">
                          <a:effectLst/>
                          <a:latin typeface="+mj-ea"/>
                          <a:ea typeface="+mj-ea"/>
                          <a:cs typeface="Times New Roman" panose="02020603050405020304" pitchFamily="18" charset="0"/>
                        </a:rPr>
                        <a:t>36 (13.1)</a:t>
                      </a:r>
                      <a:endParaRPr lang="ko-KR" sz="14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endParaRPr lang="ko-KR" sz="14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017537326"/>
                  </a:ext>
                </a:extLst>
              </a:tr>
              <a:tr h="296793">
                <a:tc>
                  <a:txBody>
                    <a:bodyPr/>
                    <a:lstStyle/>
                    <a:p>
                      <a:pPr algn="l" latinLnBrk="1">
                        <a:lnSpc>
                          <a:spcPct val="115000"/>
                        </a:lnSpc>
                        <a:spcAft>
                          <a:spcPts val="0"/>
                        </a:spcAft>
                      </a:pPr>
                      <a:r>
                        <a:rPr lang="en-US" altLang="ko-KR" sz="1400" b="0" kern="100" dirty="0">
                          <a:latin typeface="+mj-ea"/>
                          <a:ea typeface="+mj-ea"/>
                          <a:cs typeface="Times New Roman" pitchFamily="18" charset="0"/>
                        </a:rPr>
                        <a:t>CPB time, min</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sz="1400" dirty="0">
                          <a:solidFill>
                            <a:srgbClr val="111111"/>
                          </a:solidFill>
                          <a:effectLst/>
                          <a:latin typeface="+mj-ea"/>
                          <a:ea typeface="+mj-ea"/>
                          <a:cs typeface="Roboto"/>
                        </a:rPr>
                        <a:t>103.4 ± 38.4</a:t>
                      </a:r>
                      <a:endParaRPr lang="ko-KR" sz="140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sz="1400" dirty="0">
                          <a:solidFill>
                            <a:srgbClr val="111111"/>
                          </a:solidFill>
                          <a:effectLst/>
                          <a:latin typeface="+mj-ea"/>
                          <a:ea typeface="+mj-ea"/>
                          <a:cs typeface="Roboto"/>
                        </a:rPr>
                        <a:t>110.1 ± 48.1</a:t>
                      </a:r>
                      <a:endParaRPr lang="ko-KR" sz="140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sz="1400" dirty="0">
                          <a:solidFill>
                            <a:srgbClr val="111111"/>
                          </a:solidFill>
                          <a:effectLst/>
                          <a:latin typeface="+mj-ea"/>
                          <a:ea typeface="+mj-ea"/>
                          <a:cs typeface="Roboto"/>
                        </a:rPr>
                        <a:t>0.179</a:t>
                      </a:r>
                      <a:endParaRPr lang="ko-KR" sz="140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1"/>
                  </a:ext>
                </a:extLst>
              </a:tr>
              <a:tr h="296793">
                <a:tc>
                  <a:txBody>
                    <a:bodyPr/>
                    <a:lstStyle/>
                    <a:p>
                      <a:pPr algn="l" latinLnBrk="1">
                        <a:lnSpc>
                          <a:spcPct val="115000"/>
                        </a:lnSpc>
                        <a:spcAft>
                          <a:spcPts val="0"/>
                        </a:spcAft>
                      </a:pPr>
                      <a:r>
                        <a:rPr lang="en-US" altLang="ko-KR" sz="1400" b="0" kern="100" dirty="0">
                          <a:latin typeface="+mj-ea"/>
                          <a:ea typeface="+mj-ea"/>
                          <a:cs typeface="Times New Roman" pitchFamily="18" charset="0"/>
                        </a:rPr>
                        <a:t>Cardiac</a:t>
                      </a:r>
                      <a:r>
                        <a:rPr lang="en-US" altLang="ko-KR" sz="1400" b="0" kern="100" baseline="0" dirty="0">
                          <a:latin typeface="+mj-ea"/>
                          <a:ea typeface="+mj-ea"/>
                          <a:cs typeface="Times New Roman" pitchFamily="18" charset="0"/>
                        </a:rPr>
                        <a:t> ischemic</a:t>
                      </a:r>
                      <a:r>
                        <a:rPr lang="en-US" altLang="ko-KR" sz="1400" b="0" kern="100" dirty="0">
                          <a:latin typeface="+mj-ea"/>
                          <a:ea typeface="+mj-ea"/>
                          <a:cs typeface="Times New Roman" pitchFamily="18" charset="0"/>
                        </a:rPr>
                        <a:t> time, min</a:t>
                      </a:r>
                      <a:endParaRPr lang="ko-KR" sz="1400" b="0" kern="100" dirty="0">
                        <a:latin typeface="+mj-ea"/>
                        <a:ea typeface="+mj-ea"/>
                        <a:cs typeface="Times New Roman" pitchFamily="18" charset="0"/>
                      </a:endParaRPr>
                    </a:p>
                  </a:txBody>
                  <a:tcPr marT="0" marB="0" anchor="ctr">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sz="1400" dirty="0">
                          <a:solidFill>
                            <a:srgbClr val="111111"/>
                          </a:solidFill>
                          <a:effectLst/>
                          <a:latin typeface="+mj-ea"/>
                          <a:ea typeface="+mj-ea"/>
                          <a:cs typeface="Roboto"/>
                        </a:rPr>
                        <a:t>74.0 ± 28.9</a:t>
                      </a:r>
                      <a:endParaRPr lang="ko-KR" sz="1400" dirty="0">
                        <a:effectLst/>
                        <a:latin typeface="+mj-ea"/>
                        <a:ea typeface="+mj-ea"/>
                        <a:cs typeface="Times New Roman" panose="02020603050405020304" pitchFamily="18" charset="0"/>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sz="1400" dirty="0">
                          <a:solidFill>
                            <a:srgbClr val="111111"/>
                          </a:solidFill>
                          <a:effectLst/>
                          <a:latin typeface="+mj-ea"/>
                          <a:ea typeface="+mj-ea"/>
                          <a:cs typeface="Roboto"/>
                        </a:rPr>
                        <a:t>77.8 ± 34.5</a:t>
                      </a:r>
                      <a:endParaRPr lang="ko-KR" sz="1400" dirty="0">
                        <a:effectLst/>
                        <a:latin typeface="+mj-ea"/>
                        <a:ea typeface="+mj-ea"/>
                        <a:cs typeface="Times New Roman" panose="02020603050405020304" pitchFamily="18" charset="0"/>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sz="1400" dirty="0">
                          <a:solidFill>
                            <a:srgbClr val="111111"/>
                          </a:solidFill>
                          <a:effectLst/>
                          <a:latin typeface="+mj-ea"/>
                          <a:ea typeface="+mj-ea"/>
                          <a:cs typeface="Roboto"/>
                        </a:rPr>
                        <a:t>0.367</a:t>
                      </a:r>
                      <a:endParaRPr lang="ko-KR" sz="1400" dirty="0">
                        <a:effectLst/>
                        <a:latin typeface="+mj-ea"/>
                        <a:ea typeface="+mj-ea"/>
                        <a:cs typeface="Times New Roman" panose="02020603050405020304" pitchFamily="18" charset="0"/>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2"/>
                  </a:ext>
                </a:extLst>
              </a:tr>
            </a:tbl>
          </a:graphicData>
        </a:graphic>
      </p:graphicFrame>
      <p:sp>
        <p:nvSpPr>
          <p:cNvPr id="8" name="TextBox 7">
            <a:extLst>
              <a:ext uri="{FF2B5EF4-FFF2-40B4-BE49-F238E27FC236}">
                <a16:creationId xmlns:a16="http://schemas.microsoft.com/office/drawing/2014/main" id="{9F01590E-C795-4653-BBB9-A94FD9D72DB1}"/>
              </a:ext>
            </a:extLst>
          </p:cNvPr>
          <p:cNvSpPr txBox="1"/>
          <p:nvPr/>
        </p:nvSpPr>
        <p:spPr>
          <a:xfrm>
            <a:off x="49603" y="888138"/>
            <a:ext cx="6232444" cy="461665"/>
          </a:xfrm>
          <a:prstGeom prst="rect">
            <a:avLst/>
          </a:prstGeom>
          <a:noFill/>
        </p:spPr>
        <p:txBody>
          <a:bodyPr wrap="square" rtlCol="0">
            <a:spAutoFit/>
          </a:bodyPr>
          <a:lstStyle/>
          <a:p>
            <a:r>
              <a:rPr lang="en-US" altLang="ko-KR" sz="2400" dirty="0"/>
              <a:t>Preoperative patient characteristics</a:t>
            </a:r>
            <a:endParaRPr lang="ko-KR" altLang="en-US" sz="2400" dirty="0"/>
          </a:p>
        </p:txBody>
      </p:sp>
      <p:sp>
        <p:nvSpPr>
          <p:cNvPr id="9" name="TextBox 8">
            <a:extLst>
              <a:ext uri="{FF2B5EF4-FFF2-40B4-BE49-F238E27FC236}">
                <a16:creationId xmlns:a16="http://schemas.microsoft.com/office/drawing/2014/main" id="{AC939102-8571-4463-846A-1A69D229143E}"/>
              </a:ext>
            </a:extLst>
          </p:cNvPr>
          <p:cNvSpPr txBox="1"/>
          <p:nvPr/>
        </p:nvSpPr>
        <p:spPr>
          <a:xfrm>
            <a:off x="6395908" y="888139"/>
            <a:ext cx="4608512" cy="461665"/>
          </a:xfrm>
          <a:prstGeom prst="rect">
            <a:avLst/>
          </a:prstGeom>
          <a:noFill/>
        </p:spPr>
        <p:txBody>
          <a:bodyPr wrap="square" rtlCol="0">
            <a:spAutoFit/>
          </a:bodyPr>
          <a:lstStyle/>
          <a:p>
            <a:r>
              <a:rPr lang="en-US" altLang="ko-KR" sz="2400" dirty="0"/>
              <a:t>Intraoperative data</a:t>
            </a:r>
            <a:endParaRPr lang="ko-KR" altLang="en-US" sz="2400" dirty="0"/>
          </a:p>
        </p:txBody>
      </p:sp>
    </p:spTree>
    <p:extLst>
      <p:ext uri="{BB962C8B-B14F-4D97-AF65-F5344CB8AC3E}">
        <p14:creationId xmlns:p14="http://schemas.microsoft.com/office/powerpoint/2010/main" val="19316572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157">
            <a:extLst>
              <a:ext uri="{FF2B5EF4-FFF2-40B4-BE49-F238E27FC236}">
                <a16:creationId xmlns:a16="http://schemas.microsoft.com/office/drawing/2014/main" id="{886B3A00-848D-41B3-97C2-B4723618AAC3}"/>
              </a:ext>
            </a:extLst>
          </p:cNvPr>
          <p:cNvGraphicFramePr>
            <a:graphicFrameLocks noGrp="1"/>
          </p:cNvGraphicFramePr>
          <p:nvPr>
            <p:extLst>
              <p:ext uri="{D42A27DB-BD31-4B8C-83A1-F6EECF244321}">
                <p14:modId xmlns:p14="http://schemas.microsoft.com/office/powerpoint/2010/main" val="3351865975"/>
              </p:ext>
            </p:extLst>
          </p:nvPr>
        </p:nvGraphicFramePr>
        <p:xfrm>
          <a:off x="815414" y="1216254"/>
          <a:ext cx="9985107" cy="5357231"/>
        </p:xfrm>
        <a:graphic>
          <a:graphicData uri="http://schemas.openxmlformats.org/drawingml/2006/table">
            <a:tbl>
              <a:tblPr/>
              <a:tblGrid>
                <a:gridCol w="4707264">
                  <a:extLst>
                    <a:ext uri="{9D8B030D-6E8A-4147-A177-3AD203B41FA5}">
                      <a16:colId xmlns:a16="http://schemas.microsoft.com/office/drawing/2014/main" val="20000"/>
                    </a:ext>
                  </a:extLst>
                </a:gridCol>
                <a:gridCol w="1854377">
                  <a:extLst>
                    <a:ext uri="{9D8B030D-6E8A-4147-A177-3AD203B41FA5}">
                      <a16:colId xmlns:a16="http://schemas.microsoft.com/office/drawing/2014/main" val="20001"/>
                    </a:ext>
                  </a:extLst>
                </a:gridCol>
                <a:gridCol w="1854377">
                  <a:extLst>
                    <a:ext uri="{9D8B030D-6E8A-4147-A177-3AD203B41FA5}">
                      <a16:colId xmlns:a16="http://schemas.microsoft.com/office/drawing/2014/main" val="20002"/>
                    </a:ext>
                  </a:extLst>
                </a:gridCol>
                <a:gridCol w="1569089">
                  <a:extLst>
                    <a:ext uri="{9D8B030D-6E8A-4147-A177-3AD203B41FA5}">
                      <a16:colId xmlns:a16="http://schemas.microsoft.com/office/drawing/2014/main" val="20003"/>
                    </a:ext>
                  </a:extLst>
                </a:gridCol>
              </a:tblGrid>
              <a:tr h="818264">
                <a:tc>
                  <a:txBody>
                    <a:bodyPr/>
                    <a:lstStyle>
                      <a:lvl1pPr defTabSz="935038">
                        <a:spcBef>
                          <a:spcPct val="20000"/>
                        </a:spcBef>
                        <a:defRPr kumimoji="1" sz="2800">
                          <a:solidFill>
                            <a:schemeClr val="tx1"/>
                          </a:solidFill>
                          <a:latin typeface="굴림" charset="-127"/>
                          <a:ea typeface="굴림" charset="-127"/>
                        </a:defRPr>
                      </a:lvl1pPr>
                      <a:lvl2pPr marL="466725" indent="-39688" defTabSz="935038">
                        <a:spcBef>
                          <a:spcPct val="20000"/>
                        </a:spcBef>
                        <a:defRPr kumimoji="1" sz="2400">
                          <a:solidFill>
                            <a:schemeClr val="tx1"/>
                          </a:solidFill>
                          <a:latin typeface="굴림" charset="-127"/>
                          <a:ea typeface="굴림" charset="-127"/>
                        </a:defRPr>
                      </a:lvl2pPr>
                      <a:lvl3pPr marL="935038" indent="-79375" defTabSz="935038">
                        <a:spcBef>
                          <a:spcPct val="20000"/>
                        </a:spcBef>
                        <a:defRPr kumimoji="1" sz="2000">
                          <a:solidFill>
                            <a:schemeClr val="tx1"/>
                          </a:solidFill>
                          <a:latin typeface="굴림" charset="-127"/>
                          <a:ea typeface="굴림" charset="-127"/>
                        </a:defRPr>
                      </a:lvl3pPr>
                      <a:lvl4pPr marL="1403350" indent="-120650" defTabSz="935038">
                        <a:spcBef>
                          <a:spcPct val="20000"/>
                        </a:spcBef>
                        <a:defRPr kumimoji="1">
                          <a:solidFill>
                            <a:schemeClr val="tx1"/>
                          </a:solidFill>
                          <a:latin typeface="굴림" charset="-127"/>
                          <a:ea typeface="굴림" charset="-127"/>
                        </a:defRPr>
                      </a:lvl4pPr>
                      <a:lvl5pPr marL="1870075" indent="-160338" defTabSz="935038">
                        <a:spcBef>
                          <a:spcPct val="20000"/>
                        </a:spcBef>
                        <a:defRPr kumimoji="1">
                          <a:solidFill>
                            <a:schemeClr val="tx1"/>
                          </a:solidFill>
                          <a:latin typeface="굴림" charset="-127"/>
                          <a:ea typeface="굴림" charset="-127"/>
                        </a:defRPr>
                      </a:lvl5pPr>
                      <a:lvl6pPr marL="2327275" indent="-160338" defTabSz="935038" fontAlgn="base">
                        <a:spcBef>
                          <a:spcPct val="20000"/>
                        </a:spcBef>
                        <a:spcAft>
                          <a:spcPct val="0"/>
                        </a:spcAft>
                        <a:defRPr kumimoji="1">
                          <a:solidFill>
                            <a:schemeClr val="tx1"/>
                          </a:solidFill>
                          <a:latin typeface="굴림" charset="-127"/>
                          <a:ea typeface="굴림" charset="-127"/>
                        </a:defRPr>
                      </a:lvl6pPr>
                      <a:lvl7pPr marL="2784475" indent="-160338" defTabSz="935038" fontAlgn="base">
                        <a:spcBef>
                          <a:spcPct val="20000"/>
                        </a:spcBef>
                        <a:spcAft>
                          <a:spcPct val="0"/>
                        </a:spcAft>
                        <a:defRPr kumimoji="1">
                          <a:solidFill>
                            <a:schemeClr val="tx1"/>
                          </a:solidFill>
                          <a:latin typeface="굴림" charset="-127"/>
                          <a:ea typeface="굴림" charset="-127"/>
                        </a:defRPr>
                      </a:lvl7pPr>
                      <a:lvl8pPr marL="3241675" indent="-160338" defTabSz="935038" fontAlgn="base">
                        <a:spcBef>
                          <a:spcPct val="20000"/>
                        </a:spcBef>
                        <a:spcAft>
                          <a:spcPct val="0"/>
                        </a:spcAft>
                        <a:defRPr kumimoji="1">
                          <a:solidFill>
                            <a:schemeClr val="tx1"/>
                          </a:solidFill>
                          <a:latin typeface="굴림" charset="-127"/>
                          <a:ea typeface="굴림" charset="-127"/>
                        </a:defRPr>
                      </a:lvl8pPr>
                      <a:lvl9pPr marL="3698875" indent="-160338" defTabSz="935038" fontAlgn="base">
                        <a:spcBef>
                          <a:spcPct val="20000"/>
                        </a:spcBef>
                        <a:spcAft>
                          <a:spcPct val="0"/>
                        </a:spcAft>
                        <a:defRPr kumimoji="1">
                          <a:solidFill>
                            <a:schemeClr val="tx1"/>
                          </a:solidFill>
                          <a:latin typeface="굴림" charset="-127"/>
                          <a:ea typeface="굴림" charset="-127"/>
                        </a:defRPr>
                      </a:lvl9pPr>
                    </a:lstStyle>
                    <a:p>
                      <a:pPr marL="0" marR="0" lvl="0" indent="0" algn="l" defTabSz="935038" rtl="0" eaLnBrk="1" fontAlgn="base" latinLnBrk="1" hangingPunct="1">
                        <a:lnSpc>
                          <a:spcPct val="100000"/>
                        </a:lnSpc>
                        <a:spcBef>
                          <a:spcPct val="0"/>
                        </a:spcBef>
                        <a:spcAft>
                          <a:spcPct val="0"/>
                        </a:spcAft>
                        <a:buClrTx/>
                        <a:buSzTx/>
                        <a:buFontTx/>
                        <a:buNone/>
                        <a:tabLst/>
                      </a:pPr>
                      <a:r>
                        <a:rPr kumimoji="0" lang="en-US" altLang="ko-KR" sz="1400" b="1" i="0" u="none" strike="noStrike" cap="none" normalizeH="0" baseline="0" dirty="0">
                          <a:ln>
                            <a:noFill/>
                          </a:ln>
                          <a:solidFill>
                            <a:schemeClr val="tx1"/>
                          </a:solidFill>
                          <a:effectLst/>
                          <a:latin typeface="+mj-ea"/>
                          <a:ea typeface="+mj-ea"/>
                          <a:cs typeface="Times New Roman" pitchFamily="18" charset="0"/>
                        </a:rPr>
                        <a:t>Overall (n=367) </a:t>
                      </a:r>
                      <a:endParaRPr kumimoji="0" lang="ko-KR" altLang="ko-KR" sz="1400" b="1" i="0" u="none" strike="noStrike" cap="none" normalizeH="0" baseline="0" dirty="0">
                        <a:ln>
                          <a:noFill/>
                        </a:ln>
                        <a:solidFill>
                          <a:schemeClr val="tx1"/>
                        </a:solidFill>
                        <a:effectLst/>
                        <a:latin typeface="+mj-ea"/>
                        <a:ea typeface="+mj-ea"/>
                        <a:cs typeface="Times New Roman" pitchFamily="18" charset="0"/>
                      </a:endParaRPr>
                    </a:p>
                  </a:txBody>
                  <a:tcPr marL="0" marR="0" marT="0" marB="0" anchor="ctr" horzOverflow="overflow">
                    <a:lnL>
                      <a:noFill/>
                    </a:lnL>
                    <a:lnR>
                      <a:noFill/>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35038">
                        <a:spcBef>
                          <a:spcPct val="20000"/>
                        </a:spcBef>
                        <a:defRPr kumimoji="1" sz="2800">
                          <a:solidFill>
                            <a:schemeClr val="tx1"/>
                          </a:solidFill>
                          <a:latin typeface="굴림" charset="-127"/>
                          <a:ea typeface="굴림" charset="-127"/>
                        </a:defRPr>
                      </a:lvl1pPr>
                      <a:lvl2pPr marL="466725" indent="-39688" defTabSz="935038">
                        <a:spcBef>
                          <a:spcPct val="20000"/>
                        </a:spcBef>
                        <a:defRPr kumimoji="1" sz="2400">
                          <a:solidFill>
                            <a:schemeClr val="tx1"/>
                          </a:solidFill>
                          <a:latin typeface="굴림" charset="-127"/>
                          <a:ea typeface="굴림" charset="-127"/>
                        </a:defRPr>
                      </a:lvl2pPr>
                      <a:lvl3pPr marL="935038" indent="-79375" defTabSz="935038">
                        <a:spcBef>
                          <a:spcPct val="20000"/>
                        </a:spcBef>
                        <a:defRPr kumimoji="1" sz="2000">
                          <a:solidFill>
                            <a:schemeClr val="tx1"/>
                          </a:solidFill>
                          <a:latin typeface="굴림" charset="-127"/>
                          <a:ea typeface="굴림" charset="-127"/>
                        </a:defRPr>
                      </a:lvl3pPr>
                      <a:lvl4pPr marL="1403350" indent="-120650" defTabSz="935038">
                        <a:spcBef>
                          <a:spcPct val="20000"/>
                        </a:spcBef>
                        <a:defRPr kumimoji="1">
                          <a:solidFill>
                            <a:schemeClr val="tx1"/>
                          </a:solidFill>
                          <a:latin typeface="굴림" charset="-127"/>
                          <a:ea typeface="굴림" charset="-127"/>
                        </a:defRPr>
                      </a:lvl4pPr>
                      <a:lvl5pPr marL="1870075" indent="-160338" defTabSz="935038">
                        <a:spcBef>
                          <a:spcPct val="20000"/>
                        </a:spcBef>
                        <a:defRPr kumimoji="1">
                          <a:solidFill>
                            <a:schemeClr val="tx1"/>
                          </a:solidFill>
                          <a:latin typeface="굴림" charset="-127"/>
                          <a:ea typeface="굴림" charset="-127"/>
                        </a:defRPr>
                      </a:lvl5pPr>
                      <a:lvl6pPr marL="2327275" indent="-160338" defTabSz="935038" fontAlgn="base">
                        <a:spcBef>
                          <a:spcPct val="20000"/>
                        </a:spcBef>
                        <a:spcAft>
                          <a:spcPct val="0"/>
                        </a:spcAft>
                        <a:defRPr kumimoji="1">
                          <a:solidFill>
                            <a:schemeClr val="tx1"/>
                          </a:solidFill>
                          <a:latin typeface="굴림" charset="-127"/>
                          <a:ea typeface="굴림" charset="-127"/>
                        </a:defRPr>
                      </a:lvl6pPr>
                      <a:lvl7pPr marL="2784475" indent="-160338" defTabSz="935038" fontAlgn="base">
                        <a:spcBef>
                          <a:spcPct val="20000"/>
                        </a:spcBef>
                        <a:spcAft>
                          <a:spcPct val="0"/>
                        </a:spcAft>
                        <a:defRPr kumimoji="1">
                          <a:solidFill>
                            <a:schemeClr val="tx1"/>
                          </a:solidFill>
                          <a:latin typeface="굴림" charset="-127"/>
                          <a:ea typeface="굴림" charset="-127"/>
                        </a:defRPr>
                      </a:lvl7pPr>
                      <a:lvl8pPr marL="3241675" indent="-160338" defTabSz="935038" fontAlgn="base">
                        <a:spcBef>
                          <a:spcPct val="20000"/>
                        </a:spcBef>
                        <a:spcAft>
                          <a:spcPct val="0"/>
                        </a:spcAft>
                        <a:defRPr kumimoji="1">
                          <a:solidFill>
                            <a:schemeClr val="tx1"/>
                          </a:solidFill>
                          <a:latin typeface="굴림" charset="-127"/>
                          <a:ea typeface="굴림" charset="-127"/>
                        </a:defRPr>
                      </a:lvl8pPr>
                      <a:lvl9pPr marL="3698875" indent="-160338" defTabSz="935038" fontAlgn="base">
                        <a:spcBef>
                          <a:spcPct val="20000"/>
                        </a:spcBef>
                        <a:spcAft>
                          <a:spcPct val="0"/>
                        </a:spcAft>
                        <a:defRPr kumimoji="1">
                          <a:solidFill>
                            <a:schemeClr val="tx1"/>
                          </a:solidFill>
                          <a:latin typeface="굴림" charset="-127"/>
                          <a:ea typeface="굴림" charset="-127"/>
                        </a:defRPr>
                      </a:lvl9pPr>
                    </a:lstStyle>
                    <a:p>
                      <a:pPr marL="0" marR="0" lvl="0" indent="0" algn="ctr" defTabSz="935038" rtl="0" eaLnBrk="1" fontAlgn="base" latinLnBrk="1" hangingPunct="1">
                        <a:lnSpc>
                          <a:spcPct val="100000"/>
                        </a:lnSpc>
                        <a:spcBef>
                          <a:spcPct val="0"/>
                        </a:spcBef>
                        <a:spcAft>
                          <a:spcPct val="0"/>
                        </a:spcAft>
                        <a:buClrTx/>
                        <a:buSzTx/>
                        <a:buFontTx/>
                        <a:buNone/>
                        <a:tabLst/>
                      </a:pPr>
                      <a:r>
                        <a:rPr kumimoji="0" lang="en-US" altLang="ko-KR" sz="1400" b="1" i="0" u="none" strike="noStrike" cap="none" normalizeH="0" baseline="0" dirty="0">
                          <a:ln>
                            <a:noFill/>
                          </a:ln>
                          <a:solidFill>
                            <a:schemeClr val="tx1"/>
                          </a:solidFill>
                          <a:effectLst/>
                          <a:latin typeface="+mj-ea"/>
                          <a:ea typeface="+mj-ea"/>
                          <a:cs typeface="Times New Roman" pitchFamily="18" charset="0"/>
                        </a:rPr>
                        <a:t>Group S </a:t>
                      </a:r>
                    </a:p>
                    <a:p>
                      <a:pPr marL="0" marR="0" lvl="0" indent="0" algn="ctr" defTabSz="935038" rtl="0" eaLnBrk="1" fontAlgn="base" latinLnBrk="1" hangingPunct="1">
                        <a:lnSpc>
                          <a:spcPct val="100000"/>
                        </a:lnSpc>
                        <a:spcBef>
                          <a:spcPct val="0"/>
                        </a:spcBef>
                        <a:spcAft>
                          <a:spcPct val="0"/>
                        </a:spcAft>
                        <a:buClrTx/>
                        <a:buSzTx/>
                        <a:buFontTx/>
                        <a:buNone/>
                        <a:tabLst/>
                      </a:pPr>
                      <a:r>
                        <a:rPr kumimoji="0" lang="en-US" altLang="ko-KR" sz="1400" b="1" i="0" u="none" strike="noStrike" cap="none" normalizeH="0" baseline="0" dirty="0">
                          <a:ln>
                            <a:noFill/>
                          </a:ln>
                          <a:solidFill>
                            <a:schemeClr val="tx1"/>
                          </a:solidFill>
                          <a:effectLst/>
                          <a:latin typeface="+mj-ea"/>
                          <a:ea typeface="+mj-ea"/>
                          <a:cs typeface="Times New Roman" pitchFamily="18" charset="0"/>
                        </a:rPr>
                        <a:t>(n=92)</a:t>
                      </a:r>
                      <a:endParaRPr kumimoji="0" lang="ko-KR" altLang="ko-KR" sz="1400" b="1" i="0" u="none" strike="noStrike" cap="none" normalizeH="0" baseline="0" dirty="0">
                        <a:ln>
                          <a:noFill/>
                        </a:ln>
                        <a:solidFill>
                          <a:schemeClr val="tx1"/>
                        </a:solidFill>
                        <a:effectLst/>
                        <a:latin typeface="+mj-ea"/>
                        <a:ea typeface="+mj-ea"/>
                        <a:cs typeface="Times New Roman" pitchFamily="18" charset="0"/>
                      </a:endParaRPr>
                    </a:p>
                  </a:txBody>
                  <a:tcPr marL="0" marR="0" marT="0" marB="0" anchor="ctr" horzOverflow="overflow">
                    <a:lnL>
                      <a:noFill/>
                    </a:lnL>
                    <a:lnR>
                      <a:noFill/>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35038">
                        <a:spcBef>
                          <a:spcPct val="20000"/>
                        </a:spcBef>
                        <a:defRPr kumimoji="1" sz="2800">
                          <a:solidFill>
                            <a:schemeClr val="tx1"/>
                          </a:solidFill>
                          <a:latin typeface="굴림" charset="-127"/>
                          <a:ea typeface="굴림" charset="-127"/>
                        </a:defRPr>
                      </a:lvl1pPr>
                      <a:lvl2pPr marL="466725" indent="-39688" defTabSz="935038">
                        <a:spcBef>
                          <a:spcPct val="20000"/>
                        </a:spcBef>
                        <a:defRPr kumimoji="1" sz="2400">
                          <a:solidFill>
                            <a:schemeClr val="tx1"/>
                          </a:solidFill>
                          <a:latin typeface="굴림" charset="-127"/>
                          <a:ea typeface="굴림" charset="-127"/>
                        </a:defRPr>
                      </a:lvl2pPr>
                      <a:lvl3pPr marL="935038" indent="-79375" defTabSz="935038">
                        <a:spcBef>
                          <a:spcPct val="20000"/>
                        </a:spcBef>
                        <a:defRPr kumimoji="1" sz="2000">
                          <a:solidFill>
                            <a:schemeClr val="tx1"/>
                          </a:solidFill>
                          <a:latin typeface="굴림" charset="-127"/>
                          <a:ea typeface="굴림" charset="-127"/>
                        </a:defRPr>
                      </a:lvl3pPr>
                      <a:lvl4pPr marL="1403350" indent="-120650" defTabSz="935038">
                        <a:spcBef>
                          <a:spcPct val="20000"/>
                        </a:spcBef>
                        <a:defRPr kumimoji="1">
                          <a:solidFill>
                            <a:schemeClr val="tx1"/>
                          </a:solidFill>
                          <a:latin typeface="굴림" charset="-127"/>
                          <a:ea typeface="굴림" charset="-127"/>
                        </a:defRPr>
                      </a:lvl4pPr>
                      <a:lvl5pPr marL="1870075" indent="-160338" defTabSz="935038">
                        <a:spcBef>
                          <a:spcPct val="20000"/>
                        </a:spcBef>
                        <a:defRPr kumimoji="1">
                          <a:solidFill>
                            <a:schemeClr val="tx1"/>
                          </a:solidFill>
                          <a:latin typeface="굴림" charset="-127"/>
                          <a:ea typeface="굴림" charset="-127"/>
                        </a:defRPr>
                      </a:lvl5pPr>
                      <a:lvl6pPr marL="2327275" indent="-160338" defTabSz="935038" fontAlgn="base">
                        <a:spcBef>
                          <a:spcPct val="20000"/>
                        </a:spcBef>
                        <a:spcAft>
                          <a:spcPct val="0"/>
                        </a:spcAft>
                        <a:defRPr kumimoji="1">
                          <a:solidFill>
                            <a:schemeClr val="tx1"/>
                          </a:solidFill>
                          <a:latin typeface="굴림" charset="-127"/>
                          <a:ea typeface="굴림" charset="-127"/>
                        </a:defRPr>
                      </a:lvl6pPr>
                      <a:lvl7pPr marL="2784475" indent="-160338" defTabSz="935038" fontAlgn="base">
                        <a:spcBef>
                          <a:spcPct val="20000"/>
                        </a:spcBef>
                        <a:spcAft>
                          <a:spcPct val="0"/>
                        </a:spcAft>
                        <a:defRPr kumimoji="1">
                          <a:solidFill>
                            <a:schemeClr val="tx1"/>
                          </a:solidFill>
                          <a:latin typeface="굴림" charset="-127"/>
                          <a:ea typeface="굴림" charset="-127"/>
                        </a:defRPr>
                      </a:lvl7pPr>
                      <a:lvl8pPr marL="3241675" indent="-160338" defTabSz="935038" fontAlgn="base">
                        <a:spcBef>
                          <a:spcPct val="20000"/>
                        </a:spcBef>
                        <a:spcAft>
                          <a:spcPct val="0"/>
                        </a:spcAft>
                        <a:defRPr kumimoji="1">
                          <a:solidFill>
                            <a:schemeClr val="tx1"/>
                          </a:solidFill>
                          <a:latin typeface="굴림" charset="-127"/>
                          <a:ea typeface="굴림" charset="-127"/>
                        </a:defRPr>
                      </a:lvl8pPr>
                      <a:lvl9pPr marL="3698875" indent="-160338" defTabSz="935038" fontAlgn="base">
                        <a:spcBef>
                          <a:spcPct val="20000"/>
                        </a:spcBef>
                        <a:spcAft>
                          <a:spcPct val="0"/>
                        </a:spcAft>
                        <a:defRPr kumimoji="1">
                          <a:solidFill>
                            <a:schemeClr val="tx1"/>
                          </a:solidFill>
                          <a:latin typeface="굴림" charset="-127"/>
                          <a:ea typeface="굴림" charset="-127"/>
                        </a:defRPr>
                      </a:lvl9pPr>
                    </a:lstStyle>
                    <a:p>
                      <a:pPr marL="0" marR="0" lvl="0" indent="0" algn="ctr" defTabSz="935038" rtl="0" eaLnBrk="1" fontAlgn="base" latinLnBrk="1" hangingPunct="1">
                        <a:lnSpc>
                          <a:spcPct val="100000"/>
                        </a:lnSpc>
                        <a:spcBef>
                          <a:spcPct val="0"/>
                        </a:spcBef>
                        <a:spcAft>
                          <a:spcPct val="0"/>
                        </a:spcAft>
                        <a:buClrTx/>
                        <a:buSzTx/>
                        <a:buFontTx/>
                        <a:buNone/>
                        <a:tabLst/>
                      </a:pPr>
                      <a:r>
                        <a:rPr kumimoji="0" lang="en-US" altLang="ko-KR" sz="1400" b="1" i="0" u="none" strike="noStrike" cap="none" normalizeH="0" baseline="0" dirty="0">
                          <a:ln>
                            <a:noFill/>
                          </a:ln>
                          <a:solidFill>
                            <a:schemeClr val="tx1"/>
                          </a:solidFill>
                          <a:effectLst/>
                          <a:latin typeface="+mj-ea"/>
                          <a:ea typeface="+mj-ea"/>
                          <a:cs typeface="Times New Roman" pitchFamily="18" charset="0"/>
                        </a:rPr>
                        <a:t>Group NS </a:t>
                      </a:r>
                    </a:p>
                    <a:p>
                      <a:pPr marL="0" marR="0" lvl="0" indent="0" algn="ctr" defTabSz="935038" rtl="0" eaLnBrk="1" fontAlgn="base" latinLnBrk="1" hangingPunct="1">
                        <a:lnSpc>
                          <a:spcPct val="100000"/>
                        </a:lnSpc>
                        <a:spcBef>
                          <a:spcPct val="0"/>
                        </a:spcBef>
                        <a:spcAft>
                          <a:spcPct val="0"/>
                        </a:spcAft>
                        <a:buClrTx/>
                        <a:buSzTx/>
                        <a:buFontTx/>
                        <a:buNone/>
                        <a:tabLst/>
                      </a:pPr>
                      <a:r>
                        <a:rPr kumimoji="0" lang="en-US" altLang="ko-KR" sz="1400" b="1" i="0" u="none" strike="noStrike" cap="none" normalizeH="0" baseline="0" dirty="0">
                          <a:ln>
                            <a:noFill/>
                          </a:ln>
                          <a:solidFill>
                            <a:schemeClr val="tx1"/>
                          </a:solidFill>
                          <a:effectLst/>
                          <a:latin typeface="+mj-ea"/>
                          <a:ea typeface="+mj-ea"/>
                          <a:cs typeface="Times New Roman" pitchFamily="18" charset="0"/>
                        </a:rPr>
                        <a:t>(n=275)</a:t>
                      </a:r>
                      <a:endParaRPr kumimoji="0" lang="ko-KR" altLang="ko-KR" sz="1400" b="1" i="0" u="none" strike="noStrike" cap="none" normalizeH="0" baseline="0" dirty="0">
                        <a:ln>
                          <a:noFill/>
                        </a:ln>
                        <a:solidFill>
                          <a:schemeClr val="tx1"/>
                        </a:solidFill>
                        <a:effectLst/>
                        <a:latin typeface="+mj-ea"/>
                        <a:ea typeface="+mj-ea"/>
                        <a:cs typeface="Times New Roman" pitchFamily="18" charset="0"/>
                      </a:endParaRPr>
                    </a:p>
                  </a:txBody>
                  <a:tcPr marL="0" marR="0" marT="0" marB="0" anchor="ctr" horzOverflow="overflow">
                    <a:lnL>
                      <a:noFill/>
                    </a:lnL>
                    <a:lnR>
                      <a:noFill/>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935038">
                        <a:spcBef>
                          <a:spcPct val="20000"/>
                        </a:spcBef>
                        <a:defRPr kumimoji="1" sz="2800">
                          <a:solidFill>
                            <a:schemeClr val="tx1"/>
                          </a:solidFill>
                          <a:latin typeface="굴림" charset="-127"/>
                          <a:ea typeface="굴림" charset="-127"/>
                        </a:defRPr>
                      </a:lvl1pPr>
                      <a:lvl2pPr marL="466725" indent="-39688" defTabSz="935038">
                        <a:spcBef>
                          <a:spcPct val="20000"/>
                        </a:spcBef>
                        <a:defRPr kumimoji="1" sz="2400">
                          <a:solidFill>
                            <a:schemeClr val="tx1"/>
                          </a:solidFill>
                          <a:latin typeface="굴림" charset="-127"/>
                          <a:ea typeface="굴림" charset="-127"/>
                        </a:defRPr>
                      </a:lvl2pPr>
                      <a:lvl3pPr marL="935038" indent="-79375" defTabSz="935038">
                        <a:spcBef>
                          <a:spcPct val="20000"/>
                        </a:spcBef>
                        <a:defRPr kumimoji="1" sz="2000">
                          <a:solidFill>
                            <a:schemeClr val="tx1"/>
                          </a:solidFill>
                          <a:latin typeface="굴림" charset="-127"/>
                          <a:ea typeface="굴림" charset="-127"/>
                        </a:defRPr>
                      </a:lvl3pPr>
                      <a:lvl4pPr marL="1403350" indent="-120650" defTabSz="935038">
                        <a:spcBef>
                          <a:spcPct val="20000"/>
                        </a:spcBef>
                        <a:defRPr kumimoji="1">
                          <a:solidFill>
                            <a:schemeClr val="tx1"/>
                          </a:solidFill>
                          <a:latin typeface="굴림" charset="-127"/>
                          <a:ea typeface="굴림" charset="-127"/>
                        </a:defRPr>
                      </a:lvl4pPr>
                      <a:lvl5pPr marL="1870075" indent="-160338" defTabSz="935038">
                        <a:spcBef>
                          <a:spcPct val="20000"/>
                        </a:spcBef>
                        <a:defRPr kumimoji="1">
                          <a:solidFill>
                            <a:schemeClr val="tx1"/>
                          </a:solidFill>
                          <a:latin typeface="굴림" charset="-127"/>
                          <a:ea typeface="굴림" charset="-127"/>
                        </a:defRPr>
                      </a:lvl5pPr>
                      <a:lvl6pPr marL="2327275" indent="-160338" defTabSz="935038" fontAlgn="base">
                        <a:spcBef>
                          <a:spcPct val="20000"/>
                        </a:spcBef>
                        <a:spcAft>
                          <a:spcPct val="0"/>
                        </a:spcAft>
                        <a:defRPr kumimoji="1">
                          <a:solidFill>
                            <a:schemeClr val="tx1"/>
                          </a:solidFill>
                          <a:latin typeface="굴림" charset="-127"/>
                          <a:ea typeface="굴림" charset="-127"/>
                        </a:defRPr>
                      </a:lvl6pPr>
                      <a:lvl7pPr marL="2784475" indent="-160338" defTabSz="935038" fontAlgn="base">
                        <a:spcBef>
                          <a:spcPct val="20000"/>
                        </a:spcBef>
                        <a:spcAft>
                          <a:spcPct val="0"/>
                        </a:spcAft>
                        <a:defRPr kumimoji="1">
                          <a:solidFill>
                            <a:schemeClr val="tx1"/>
                          </a:solidFill>
                          <a:latin typeface="굴림" charset="-127"/>
                          <a:ea typeface="굴림" charset="-127"/>
                        </a:defRPr>
                      </a:lvl7pPr>
                      <a:lvl8pPr marL="3241675" indent="-160338" defTabSz="935038" fontAlgn="base">
                        <a:spcBef>
                          <a:spcPct val="20000"/>
                        </a:spcBef>
                        <a:spcAft>
                          <a:spcPct val="0"/>
                        </a:spcAft>
                        <a:defRPr kumimoji="1">
                          <a:solidFill>
                            <a:schemeClr val="tx1"/>
                          </a:solidFill>
                          <a:latin typeface="굴림" charset="-127"/>
                          <a:ea typeface="굴림" charset="-127"/>
                        </a:defRPr>
                      </a:lvl8pPr>
                      <a:lvl9pPr marL="3698875" indent="-160338" defTabSz="935038" fontAlgn="base">
                        <a:spcBef>
                          <a:spcPct val="20000"/>
                        </a:spcBef>
                        <a:spcAft>
                          <a:spcPct val="0"/>
                        </a:spcAft>
                        <a:defRPr kumimoji="1">
                          <a:solidFill>
                            <a:schemeClr val="tx1"/>
                          </a:solidFill>
                          <a:latin typeface="굴림" charset="-127"/>
                          <a:ea typeface="굴림" charset="-127"/>
                        </a:defRPr>
                      </a:lvl9pPr>
                    </a:lstStyle>
                    <a:p>
                      <a:pPr marL="0" marR="0" lvl="0" indent="0" algn="ctr" defTabSz="935038" rtl="0" eaLnBrk="1" fontAlgn="base" latinLnBrk="1" hangingPunct="1">
                        <a:lnSpc>
                          <a:spcPct val="100000"/>
                        </a:lnSpc>
                        <a:spcBef>
                          <a:spcPct val="0"/>
                        </a:spcBef>
                        <a:spcAft>
                          <a:spcPct val="0"/>
                        </a:spcAft>
                        <a:buClrTx/>
                        <a:buSzTx/>
                        <a:buFontTx/>
                        <a:buNone/>
                        <a:tabLst/>
                      </a:pPr>
                      <a:r>
                        <a:rPr kumimoji="0" lang="en-US" altLang="ko-KR" sz="1400" b="1" i="1" u="none" strike="noStrike" kern="1200" cap="none" normalizeH="0" baseline="0" dirty="0">
                          <a:ln>
                            <a:noFill/>
                          </a:ln>
                          <a:solidFill>
                            <a:schemeClr val="tx1"/>
                          </a:solidFill>
                          <a:effectLst/>
                          <a:latin typeface="+mj-ea"/>
                          <a:ea typeface="굴림" charset="-127"/>
                          <a:cs typeface="Times New Roman" pitchFamily="18" charset="0"/>
                        </a:rPr>
                        <a:t>P-v</a:t>
                      </a:r>
                      <a:r>
                        <a:rPr kumimoji="0" lang="en-US" altLang="ko-KR" sz="1400" b="1" i="0" u="none" strike="noStrike" kern="1200" cap="none" normalizeH="0" baseline="0" dirty="0">
                          <a:ln>
                            <a:noFill/>
                          </a:ln>
                          <a:solidFill>
                            <a:schemeClr val="tx1"/>
                          </a:solidFill>
                          <a:effectLst/>
                          <a:latin typeface="+mj-ea"/>
                          <a:ea typeface="굴림" charset="-127"/>
                          <a:cs typeface="Times New Roman" pitchFamily="18" charset="0"/>
                        </a:rPr>
                        <a:t>alue</a:t>
                      </a:r>
                      <a:endParaRPr kumimoji="0" lang="ko-KR" altLang="ko-KR" sz="1400" b="1" i="0" u="none" strike="noStrike" kern="1200" cap="none" normalizeH="0" baseline="0" dirty="0">
                        <a:ln>
                          <a:noFill/>
                        </a:ln>
                        <a:solidFill>
                          <a:schemeClr val="tx1"/>
                        </a:solidFill>
                        <a:effectLst/>
                        <a:latin typeface="+mj-ea"/>
                        <a:ea typeface="굴림" charset="-127"/>
                        <a:cs typeface="Times New Roman" pitchFamily="18" charset="0"/>
                      </a:endParaRPr>
                    </a:p>
                  </a:txBody>
                  <a:tcPr marL="0" marR="0" marT="0" marB="0" anchor="ctr" horzOverflow="overflow">
                    <a:lnL>
                      <a:noFill/>
                    </a:lnL>
                    <a:lnR>
                      <a:noFill/>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64159">
                <a:tc>
                  <a:txBody>
                    <a:bodyPr/>
                    <a:lstStyle/>
                    <a:p>
                      <a:pPr algn="l" latinLnBrk="1">
                        <a:lnSpc>
                          <a:spcPct val="115000"/>
                        </a:lnSpc>
                        <a:spcAft>
                          <a:spcPts val="0"/>
                        </a:spcAft>
                      </a:pPr>
                      <a:r>
                        <a:rPr lang="en-US" altLang="ko-KR" sz="1400" b="1" kern="100" dirty="0">
                          <a:latin typeface="+mj-ea"/>
                          <a:ea typeface="+mj-ea"/>
                          <a:cs typeface="Times New Roman" pitchFamily="18" charset="0"/>
                        </a:rPr>
                        <a:t>Early outcomes </a:t>
                      </a:r>
                      <a:endParaRPr lang="ko-KR" sz="1400" b="1" kern="100" dirty="0">
                        <a:latin typeface="+mj-ea"/>
                        <a:ea typeface="+mj-ea"/>
                        <a:cs typeface="Times New Roman" pitchFamily="18" charset="0"/>
                      </a:endParaRPr>
                    </a:p>
                  </a:txBody>
                  <a:tcPr marT="0" marB="0" anchor="ctr">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63500" marR="63500" algn="ctr">
                        <a:spcBef>
                          <a:spcPts val="200"/>
                        </a:spcBef>
                        <a:spcAft>
                          <a:spcPts val="200"/>
                        </a:spcAft>
                      </a:pPr>
                      <a:endParaRPr lang="ko-KR" sz="1300" dirty="0">
                        <a:effectLst/>
                        <a:latin typeface="+mj-ea"/>
                        <a:ea typeface="+mj-ea"/>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63500" marR="63500" algn="ctr">
                        <a:spcBef>
                          <a:spcPts val="200"/>
                        </a:spcBef>
                        <a:spcAft>
                          <a:spcPts val="200"/>
                        </a:spcAft>
                      </a:pPr>
                      <a:endParaRPr lang="ko-KR" sz="1300" dirty="0">
                        <a:effectLst/>
                        <a:latin typeface="+mj-ea"/>
                        <a:ea typeface="+mj-ea"/>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algn="ctr" latinLnBrk="1">
                        <a:lnSpc>
                          <a:spcPct val="115000"/>
                        </a:lnSpc>
                        <a:spcAft>
                          <a:spcPts val="0"/>
                        </a:spcAft>
                      </a:pPr>
                      <a:endParaRPr lang="ko-KR" sz="1300" b="0" kern="100" dirty="0">
                        <a:latin typeface="+mj-ea"/>
                        <a:ea typeface="+mj-ea"/>
                        <a:cs typeface="Times New Roman" pitchFamily="18" charset="0"/>
                      </a:endParaRPr>
                    </a:p>
                  </a:txBody>
                  <a:tcPr marT="0" marB="0" anchor="ctr">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264159">
                <a:tc>
                  <a:txBody>
                    <a:bodyPr/>
                    <a:lstStyle/>
                    <a:p>
                      <a:pPr algn="l" latinLnBrk="1">
                        <a:lnSpc>
                          <a:spcPct val="115000"/>
                        </a:lnSpc>
                        <a:spcAft>
                          <a:spcPts val="0"/>
                        </a:spcAft>
                      </a:pPr>
                      <a:r>
                        <a:rPr lang="en-US" altLang="ko-KR" sz="1400" b="0" kern="100" dirty="0">
                          <a:latin typeface="+mj-ea"/>
                          <a:ea typeface="+mj-ea"/>
                          <a:cs typeface="Times New Roman" pitchFamily="18" charset="0"/>
                        </a:rPr>
                        <a:t>Early mortality, n (%)</a:t>
                      </a:r>
                      <a:endParaRPr lang="ko-KR" sz="1400" b="0" kern="100" dirty="0">
                        <a:latin typeface="+mj-ea"/>
                        <a:ea typeface="+mj-ea"/>
                        <a:cs typeface="Times New Roman" pitchFamily="18" charset="0"/>
                      </a:endParaRPr>
                    </a:p>
                  </a:txBody>
                  <a:tcPr marT="0" marB="0" anchor="ctr">
                    <a:lnL>
                      <a:noFill/>
                    </a:lnL>
                    <a:lnR>
                      <a:noFill/>
                    </a:lnR>
                    <a:lnT w="12700" cap="flat" cmpd="sng" algn="ctr">
                      <a:noFill/>
                      <a:prstDash val="solid"/>
                      <a:round/>
                      <a:headEnd type="none" w="med" len="med"/>
                      <a:tailEnd type="none" w="med" len="med"/>
                    </a:lnT>
                    <a:lnB>
                      <a:noFill/>
                    </a:lnB>
                    <a:lnTlToBr>
                      <a:noFill/>
                    </a:lnTlToBr>
                    <a:lnBlToTr>
                      <a:noFill/>
                    </a:lnBlToTr>
                    <a:noFill/>
                  </a:tcPr>
                </a:tc>
                <a:tc>
                  <a:txBody>
                    <a:bodyPr/>
                    <a:lstStyle/>
                    <a:p>
                      <a:pPr marL="63500" marR="63500" algn="ctr">
                        <a:spcBef>
                          <a:spcPts val="200"/>
                        </a:spcBef>
                        <a:spcAft>
                          <a:spcPts val="200"/>
                        </a:spcAft>
                      </a:pPr>
                      <a:r>
                        <a:rPr lang="en-US" sz="1300" dirty="0">
                          <a:solidFill>
                            <a:srgbClr val="111111"/>
                          </a:solidFill>
                          <a:effectLst/>
                          <a:latin typeface="+mj-ea"/>
                          <a:ea typeface="+mj-ea"/>
                          <a:cs typeface="Roboto"/>
                        </a:rPr>
                        <a:t>5 (5.4)</a:t>
                      </a:r>
                      <a:endParaRPr lang="ko-KR" sz="1300" dirty="0">
                        <a:effectLst/>
                        <a:latin typeface="+mj-ea"/>
                        <a:ea typeface="+mj-ea"/>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a:noFill/>
                    </a:lnB>
                    <a:lnTlToBr>
                      <a:noFill/>
                    </a:lnTlToBr>
                    <a:lnBlToTr>
                      <a:noFill/>
                    </a:lnBlToTr>
                    <a:noFill/>
                  </a:tcPr>
                </a:tc>
                <a:tc>
                  <a:txBody>
                    <a:bodyPr/>
                    <a:lstStyle/>
                    <a:p>
                      <a:pPr marL="63500" marR="63500" algn="ctr">
                        <a:spcBef>
                          <a:spcPts val="200"/>
                        </a:spcBef>
                        <a:spcAft>
                          <a:spcPts val="200"/>
                        </a:spcAft>
                      </a:pPr>
                      <a:r>
                        <a:rPr lang="en-US" sz="1300" dirty="0">
                          <a:solidFill>
                            <a:srgbClr val="111111"/>
                          </a:solidFill>
                          <a:effectLst/>
                          <a:latin typeface="+mj-ea"/>
                          <a:ea typeface="+mj-ea"/>
                          <a:cs typeface="Roboto"/>
                        </a:rPr>
                        <a:t>4 ( 1.5)</a:t>
                      </a:r>
                      <a:endParaRPr lang="ko-KR" sz="1300" dirty="0">
                        <a:effectLst/>
                        <a:latin typeface="+mj-ea"/>
                        <a:ea typeface="+mj-ea"/>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a:noFill/>
                    </a:lnB>
                    <a:lnTlToBr>
                      <a:noFill/>
                    </a:lnTlToBr>
                    <a:lnBlToTr>
                      <a:noFill/>
                    </a:lnBlToTr>
                    <a:noFill/>
                  </a:tcPr>
                </a:tc>
                <a:tc>
                  <a:txBody>
                    <a:bodyPr/>
                    <a:lstStyle/>
                    <a:p>
                      <a:pPr algn="ctr" latinLnBrk="1">
                        <a:lnSpc>
                          <a:spcPct val="115000"/>
                        </a:lnSpc>
                        <a:spcAft>
                          <a:spcPts val="0"/>
                        </a:spcAft>
                      </a:pPr>
                      <a:r>
                        <a:rPr lang="en-US" altLang="ko-KR" sz="1300" b="0" kern="100" dirty="0">
                          <a:latin typeface="+mj-ea"/>
                          <a:ea typeface="+mj-ea"/>
                          <a:cs typeface="Times New Roman" pitchFamily="18" charset="0"/>
                        </a:rPr>
                        <a:t>0.081</a:t>
                      </a:r>
                      <a:endParaRPr lang="ko-KR" sz="1300" b="0" kern="100" dirty="0">
                        <a:latin typeface="+mj-ea"/>
                        <a:ea typeface="+mj-ea"/>
                        <a:cs typeface="Times New Roman" pitchFamily="18" charset="0"/>
                      </a:endParaRPr>
                    </a:p>
                  </a:txBody>
                  <a:tcPr marT="0" marB="0" anchor="ctr">
                    <a:lnL>
                      <a:noFill/>
                    </a:lnL>
                    <a:lnR>
                      <a:noFill/>
                    </a:lnR>
                    <a:lnT w="12700" cap="flat" cmpd="sng" algn="ctr">
                      <a:no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4013259468"/>
                  </a:ext>
                </a:extLst>
              </a:tr>
              <a:tr h="264159">
                <a:tc>
                  <a:txBody>
                    <a:bodyPr/>
                    <a:lstStyle/>
                    <a:p>
                      <a:pPr algn="l" latinLnBrk="1">
                        <a:lnSpc>
                          <a:spcPct val="115000"/>
                        </a:lnSpc>
                        <a:spcAft>
                          <a:spcPts val="0"/>
                        </a:spcAft>
                      </a:pPr>
                      <a:r>
                        <a:rPr lang="en-US" altLang="ko-KR" sz="1400" b="0" kern="100" dirty="0">
                          <a:latin typeface="+mj-ea"/>
                          <a:ea typeface="+mj-ea"/>
                          <a:cs typeface="Times New Roman" pitchFamily="18" charset="0"/>
                        </a:rPr>
                        <a:t>Hospital stay (days)</a:t>
                      </a:r>
                      <a:endParaRPr lang="ko-KR" sz="1400" b="0" kern="100" dirty="0">
                        <a:latin typeface="+mj-ea"/>
                        <a:ea typeface="+mj-ea"/>
                        <a:cs typeface="Times New Roman" pitchFamily="18" charset="0"/>
                      </a:endParaRPr>
                    </a:p>
                  </a:txBody>
                  <a:tcPr marT="0" marB="0" anchor="ctr">
                    <a:lnL>
                      <a:noFill/>
                    </a:lnL>
                    <a:lnR>
                      <a:noFill/>
                    </a:lnR>
                    <a:lnT w="12700" cap="flat" cmpd="sng" algn="ctr">
                      <a:noFill/>
                      <a:prstDash val="solid"/>
                      <a:round/>
                      <a:headEnd type="none" w="med" len="med"/>
                      <a:tailEnd type="none" w="med" len="med"/>
                    </a:lnT>
                    <a:lnB>
                      <a:noFill/>
                    </a:lnB>
                    <a:lnTlToBr>
                      <a:noFill/>
                    </a:lnTlToBr>
                    <a:lnBlToTr>
                      <a:noFill/>
                    </a:lnBlToTr>
                    <a:noFill/>
                  </a:tcPr>
                </a:tc>
                <a:tc>
                  <a:txBody>
                    <a:bodyPr/>
                    <a:lstStyle/>
                    <a:p>
                      <a:pPr marL="63500" marR="63500" algn="ctr">
                        <a:spcBef>
                          <a:spcPts val="200"/>
                        </a:spcBef>
                        <a:spcAft>
                          <a:spcPts val="200"/>
                        </a:spcAft>
                      </a:pPr>
                      <a:r>
                        <a:rPr lang="en-US" sz="1300" dirty="0">
                          <a:solidFill>
                            <a:srgbClr val="111111"/>
                          </a:solidFill>
                          <a:effectLst/>
                          <a:latin typeface="+mj-ea"/>
                          <a:ea typeface="+mj-ea"/>
                          <a:cs typeface="Roboto"/>
                        </a:rPr>
                        <a:t> 7.5 ±  6.5</a:t>
                      </a:r>
                      <a:endParaRPr lang="ko-KR" sz="1300" dirty="0">
                        <a:effectLst/>
                        <a:latin typeface="+mj-ea"/>
                        <a:ea typeface="+mj-ea"/>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a:noFill/>
                    </a:lnB>
                    <a:lnTlToBr>
                      <a:noFill/>
                    </a:lnTlToBr>
                    <a:lnBlToTr>
                      <a:noFill/>
                    </a:lnBlToTr>
                    <a:noFill/>
                  </a:tcPr>
                </a:tc>
                <a:tc>
                  <a:txBody>
                    <a:bodyPr/>
                    <a:lstStyle/>
                    <a:p>
                      <a:pPr marL="63500" marR="63500" algn="ctr">
                        <a:spcBef>
                          <a:spcPts val="200"/>
                        </a:spcBef>
                        <a:spcAft>
                          <a:spcPts val="200"/>
                        </a:spcAft>
                      </a:pPr>
                      <a:r>
                        <a:rPr lang="en-US" sz="1300" dirty="0">
                          <a:solidFill>
                            <a:srgbClr val="111111"/>
                          </a:solidFill>
                          <a:effectLst/>
                          <a:latin typeface="+mj-ea"/>
                          <a:ea typeface="+mj-ea"/>
                          <a:cs typeface="Roboto"/>
                        </a:rPr>
                        <a:t> 7.2 ±  4.3</a:t>
                      </a:r>
                      <a:endParaRPr lang="ko-KR" sz="1300" dirty="0">
                        <a:effectLst/>
                        <a:latin typeface="+mj-ea"/>
                        <a:ea typeface="+mj-ea"/>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a:noFill/>
                    </a:lnB>
                    <a:lnTlToBr>
                      <a:noFill/>
                    </a:lnTlToBr>
                    <a:lnBlToTr>
                      <a:noFill/>
                    </a:lnBlToTr>
                    <a:noFill/>
                  </a:tcPr>
                </a:tc>
                <a:tc>
                  <a:txBody>
                    <a:bodyPr/>
                    <a:lstStyle/>
                    <a:p>
                      <a:pPr marL="63500" marR="63500" algn="ctr">
                        <a:spcBef>
                          <a:spcPts val="200"/>
                        </a:spcBef>
                        <a:spcAft>
                          <a:spcPts val="200"/>
                        </a:spcAft>
                      </a:pPr>
                      <a:r>
                        <a:rPr lang="en-US" sz="1300" dirty="0">
                          <a:solidFill>
                            <a:srgbClr val="111111"/>
                          </a:solidFill>
                          <a:effectLst/>
                          <a:latin typeface="+mj-ea"/>
                          <a:ea typeface="+mj-ea"/>
                          <a:cs typeface="Roboto"/>
                        </a:rPr>
                        <a:t>0.655</a:t>
                      </a:r>
                      <a:endParaRPr lang="ko-KR" sz="1300" dirty="0">
                        <a:effectLst/>
                        <a:latin typeface="+mj-ea"/>
                        <a:ea typeface="+mj-ea"/>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41641020"/>
                  </a:ext>
                </a:extLst>
              </a:tr>
              <a:tr h="264159">
                <a:tc>
                  <a:txBody>
                    <a:bodyPr/>
                    <a:lstStyle/>
                    <a:p>
                      <a:pPr marL="0" marR="0" lvl="0" indent="0" algn="l" defTabSz="685800" rtl="0" eaLnBrk="1" fontAlgn="auto" latinLnBrk="1" hangingPunct="1">
                        <a:lnSpc>
                          <a:spcPct val="115000"/>
                        </a:lnSpc>
                        <a:spcBef>
                          <a:spcPts val="0"/>
                        </a:spcBef>
                        <a:spcAft>
                          <a:spcPts val="0"/>
                        </a:spcAft>
                        <a:buClrTx/>
                        <a:buSzTx/>
                        <a:buFontTx/>
                        <a:buNone/>
                        <a:tabLst/>
                        <a:defRPr/>
                      </a:pPr>
                      <a:r>
                        <a:rPr lang="en-US" altLang="ko-KR" sz="1400" b="0" kern="100" dirty="0">
                          <a:solidFill>
                            <a:schemeClr val="tx1"/>
                          </a:solidFill>
                          <a:latin typeface="+mj-ea"/>
                          <a:ea typeface="+mn-ea"/>
                          <a:cs typeface="Times New Roman" pitchFamily="18" charset="0"/>
                        </a:rPr>
                        <a:t>Intensive care unit stay (hours)</a:t>
                      </a:r>
                      <a:endParaRPr lang="ko-KR" altLang="ko-KR" sz="1400" b="0" kern="100" dirty="0">
                        <a:solidFill>
                          <a:schemeClr val="tx1"/>
                        </a:solidFill>
                        <a:latin typeface="+mj-ea"/>
                        <a:ea typeface="+mn-ea"/>
                        <a:cs typeface="Times New Roman" pitchFamily="18" charset="0"/>
                      </a:endParaRPr>
                    </a:p>
                  </a:txBody>
                  <a:tcPr marT="0" marB="0" anchor="ctr">
                    <a:lnL>
                      <a:noFill/>
                    </a:lnL>
                    <a:lnR>
                      <a:noFill/>
                    </a:lnR>
                    <a:lnT w="12700" cap="flat" cmpd="sng" algn="ctr">
                      <a:noFill/>
                      <a:prstDash val="solid"/>
                      <a:round/>
                      <a:headEnd type="none" w="med" len="med"/>
                      <a:tailEnd type="none" w="med" len="med"/>
                    </a:lnT>
                    <a:lnB>
                      <a:noFill/>
                    </a:lnB>
                    <a:lnTlToBr>
                      <a:noFill/>
                    </a:lnTlToBr>
                    <a:lnBlToTr>
                      <a:noFill/>
                    </a:lnBlToTr>
                    <a:noFill/>
                  </a:tcPr>
                </a:tc>
                <a:tc>
                  <a:txBody>
                    <a:bodyPr/>
                    <a:lstStyle/>
                    <a:p>
                      <a:pPr marL="63500" marR="63500" algn="ctr">
                        <a:spcBef>
                          <a:spcPts val="200"/>
                        </a:spcBef>
                        <a:spcAft>
                          <a:spcPts val="200"/>
                        </a:spcAft>
                      </a:pPr>
                      <a:r>
                        <a:rPr lang="en-US" sz="1300" dirty="0">
                          <a:solidFill>
                            <a:srgbClr val="111111"/>
                          </a:solidFill>
                          <a:effectLst/>
                          <a:latin typeface="+mj-ea"/>
                          <a:ea typeface="+mj-ea"/>
                          <a:cs typeface="Roboto"/>
                        </a:rPr>
                        <a:t>48.8 ± 91.4</a:t>
                      </a:r>
                      <a:endParaRPr lang="ko-KR" sz="1300" dirty="0">
                        <a:effectLst/>
                        <a:latin typeface="+mj-ea"/>
                        <a:ea typeface="+mj-ea"/>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a:noFill/>
                    </a:lnB>
                    <a:lnTlToBr>
                      <a:noFill/>
                    </a:lnTlToBr>
                    <a:lnBlToTr>
                      <a:noFill/>
                    </a:lnBlToTr>
                    <a:noFill/>
                  </a:tcPr>
                </a:tc>
                <a:tc>
                  <a:txBody>
                    <a:bodyPr/>
                    <a:lstStyle/>
                    <a:p>
                      <a:pPr marL="63500" marR="63500" algn="ctr">
                        <a:spcBef>
                          <a:spcPts val="200"/>
                        </a:spcBef>
                        <a:spcAft>
                          <a:spcPts val="200"/>
                        </a:spcAft>
                      </a:pPr>
                      <a:r>
                        <a:rPr lang="en-US" sz="1300" dirty="0">
                          <a:solidFill>
                            <a:srgbClr val="111111"/>
                          </a:solidFill>
                          <a:effectLst/>
                          <a:latin typeface="+mj-ea"/>
                          <a:ea typeface="+mj-ea"/>
                          <a:cs typeface="Roboto"/>
                        </a:rPr>
                        <a:t>38.9 ± 61.4</a:t>
                      </a:r>
                      <a:endParaRPr lang="ko-KR" sz="1300" dirty="0">
                        <a:effectLst/>
                        <a:latin typeface="+mj-ea"/>
                        <a:ea typeface="+mj-ea"/>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a:noFill/>
                    </a:lnB>
                    <a:lnTlToBr>
                      <a:noFill/>
                    </a:lnTlToBr>
                    <a:lnBlToTr>
                      <a:noFill/>
                    </a:lnBlToTr>
                    <a:noFill/>
                  </a:tcPr>
                </a:tc>
                <a:tc>
                  <a:txBody>
                    <a:bodyPr/>
                    <a:lstStyle/>
                    <a:p>
                      <a:pPr marL="63500" marR="63500" algn="ctr">
                        <a:spcBef>
                          <a:spcPts val="200"/>
                        </a:spcBef>
                        <a:spcAft>
                          <a:spcPts val="200"/>
                        </a:spcAft>
                      </a:pPr>
                      <a:r>
                        <a:rPr lang="en-US" sz="1300" dirty="0">
                          <a:solidFill>
                            <a:srgbClr val="111111"/>
                          </a:solidFill>
                          <a:effectLst/>
                          <a:latin typeface="+mj-ea"/>
                          <a:ea typeface="+mj-ea"/>
                          <a:cs typeface="Roboto"/>
                        </a:rPr>
                        <a:t>0.334</a:t>
                      </a:r>
                      <a:endParaRPr lang="ko-KR" sz="1300" dirty="0">
                        <a:effectLst/>
                        <a:latin typeface="+mj-ea"/>
                        <a:ea typeface="+mj-ea"/>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3429818786"/>
                  </a:ext>
                </a:extLst>
              </a:tr>
              <a:tr h="264159">
                <a:tc>
                  <a:txBody>
                    <a:bodyPr/>
                    <a:lstStyle/>
                    <a:p>
                      <a:pPr marL="0" marR="0" lvl="0" indent="0" algn="l" defTabSz="685800" rtl="0" eaLnBrk="1" fontAlgn="auto" latinLnBrk="1" hangingPunct="1">
                        <a:lnSpc>
                          <a:spcPct val="115000"/>
                        </a:lnSpc>
                        <a:spcBef>
                          <a:spcPts val="0"/>
                        </a:spcBef>
                        <a:spcAft>
                          <a:spcPts val="0"/>
                        </a:spcAft>
                        <a:buClrTx/>
                        <a:buSzTx/>
                        <a:buFontTx/>
                        <a:buNone/>
                        <a:tabLst/>
                        <a:defRPr/>
                      </a:pPr>
                      <a:r>
                        <a:rPr lang="en-US" altLang="ko-KR" sz="1400" b="0" kern="100" dirty="0">
                          <a:solidFill>
                            <a:schemeClr val="tx1"/>
                          </a:solidFill>
                          <a:latin typeface="+mj-ea"/>
                          <a:ea typeface="+mn-ea"/>
                          <a:cs typeface="Times New Roman" pitchFamily="18" charset="0"/>
                        </a:rPr>
                        <a:t>Major complications</a:t>
                      </a:r>
                    </a:p>
                  </a:txBody>
                  <a:tcPr marT="0" marB="0" anchor="ctr">
                    <a:lnL>
                      <a:noFill/>
                    </a:lnL>
                    <a:lnR>
                      <a:noFill/>
                    </a:lnR>
                    <a:lnT w="12700" cap="flat" cmpd="sng" algn="ctr">
                      <a:noFill/>
                      <a:prstDash val="solid"/>
                      <a:round/>
                      <a:headEnd type="none" w="med" len="med"/>
                      <a:tailEnd type="none" w="med" len="med"/>
                    </a:lnT>
                    <a:lnB>
                      <a:noFill/>
                    </a:lnB>
                    <a:lnTlToBr>
                      <a:noFill/>
                    </a:lnTlToBr>
                    <a:lnBlToTr>
                      <a:noFill/>
                    </a:lnBlToTr>
                    <a:noFill/>
                  </a:tcPr>
                </a:tc>
                <a:tc>
                  <a:txBody>
                    <a:bodyPr/>
                    <a:lstStyle/>
                    <a:p>
                      <a:pPr marL="63500" marR="63500" algn="ctr">
                        <a:spcBef>
                          <a:spcPts val="200"/>
                        </a:spcBef>
                        <a:spcAft>
                          <a:spcPts val="200"/>
                        </a:spcAft>
                      </a:pPr>
                      <a:endParaRPr lang="ko-KR" sz="1300" dirty="0">
                        <a:effectLst/>
                        <a:latin typeface="+mj-ea"/>
                        <a:ea typeface="+mj-ea"/>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a:noFill/>
                    </a:lnB>
                    <a:lnTlToBr>
                      <a:noFill/>
                    </a:lnTlToBr>
                    <a:lnBlToTr>
                      <a:noFill/>
                    </a:lnBlToTr>
                    <a:noFill/>
                  </a:tcPr>
                </a:tc>
                <a:tc>
                  <a:txBody>
                    <a:bodyPr/>
                    <a:lstStyle/>
                    <a:p>
                      <a:pPr marL="63500" marR="63500" algn="ctr">
                        <a:spcBef>
                          <a:spcPts val="200"/>
                        </a:spcBef>
                        <a:spcAft>
                          <a:spcPts val="200"/>
                        </a:spcAft>
                      </a:pPr>
                      <a:endParaRPr lang="ko-KR" sz="1300" dirty="0">
                        <a:effectLst/>
                        <a:latin typeface="+mj-ea"/>
                        <a:ea typeface="+mj-ea"/>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a:noFill/>
                    </a:lnB>
                    <a:lnTlToBr>
                      <a:noFill/>
                    </a:lnTlToBr>
                    <a:lnBlToTr>
                      <a:noFill/>
                    </a:lnBlToTr>
                    <a:noFill/>
                  </a:tcPr>
                </a:tc>
                <a:tc>
                  <a:txBody>
                    <a:bodyPr/>
                    <a:lstStyle/>
                    <a:p>
                      <a:pPr algn="ctr" latinLnBrk="1">
                        <a:lnSpc>
                          <a:spcPct val="115000"/>
                        </a:lnSpc>
                        <a:spcAft>
                          <a:spcPts val="0"/>
                        </a:spcAft>
                      </a:pPr>
                      <a:endParaRPr lang="ko-KR" sz="1300" b="0" kern="100" dirty="0">
                        <a:latin typeface="+mj-ea"/>
                        <a:ea typeface="+mj-ea"/>
                        <a:cs typeface="Times New Roman" pitchFamily="18" charset="0"/>
                      </a:endParaRPr>
                    </a:p>
                  </a:txBody>
                  <a:tcPr marT="0" marB="0" anchor="ctr">
                    <a:lnL>
                      <a:noFill/>
                    </a:lnL>
                    <a:lnR>
                      <a:noFill/>
                    </a:lnR>
                    <a:lnT w="12700" cap="flat" cmpd="sng" algn="ctr">
                      <a:no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429182033"/>
                  </a:ext>
                </a:extLst>
              </a:tr>
              <a:tr h="264159">
                <a:tc>
                  <a:txBody>
                    <a:bodyPr/>
                    <a:lstStyle/>
                    <a:p>
                      <a:pPr algn="l" latinLnBrk="1">
                        <a:lnSpc>
                          <a:spcPct val="115000"/>
                        </a:lnSpc>
                        <a:spcAft>
                          <a:spcPts val="0"/>
                        </a:spcAft>
                      </a:pPr>
                      <a:r>
                        <a:rPr lang="en-US" altLang="ko-KR" sz="1400" b="0" kern="100" dirty="0">
                          <a:latin typeface="+mj-ea"/>
                          <a:ea typeface="+mj-ea"/>
                          <a:cs typeface="Times New Roman" pitchFamily="18" charset="0"/>
                        </a:rPr>
                        <a:t> New</a:t>
                      </a:r>
                      <a:r>
                        <a:rPr lang="en-US" altLang="ko-KR" sz="1400" b="0" kern="100" baseline="0" dirty="0">
                          <a:latin typeface="+mj-ea"/>
                          <a:ea typeface="+mj-ea"/>
                          <a:cs typeface="Times New Roman" pitchFamily="18" charset="0"/>
                        </a:rPr>
                        <a:t> onset dialysis</a:t>
                      </a:r>
                      <a:r>
                        <a:rPr lang="en-US" altLang="ko-KR" sz="1400" b="0" kern="100" dirty="0">
                          <a:latin typeface="+mj-ea"/>
                          <a:ea typeface="+mj-ea"/>
                          <a:cs typeface="Times New Roman" pitchFamily="18" charset="0"/>
                        </a:rPr>
                        <a:t>, n (%)</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marL="63500" marR="63500" algn="ctr">
                        <a:spcBef>
                          <a:spcPts val="200"/>
                        </a:spcBef>
                        <a:spcAft>
                          <a:spcPts val="200"/>
                        </a:spcAft>
                      </a:pPr>
                      <a:r>
                        <a:rPr lang="en-US" sz="1300" dirty="0">
                          <a:solidFill>
                            <a:srgbClr val="111111"/>
                          </a:solidFill>
                          <a:effectLst/>
                          <a:latin typeface="+mj-ea"/>
                          <a:ea typeface="+mj-ea"/>
                          <a:cs typeface="Roboto"/>
                        </a:rPr>
                        <a:t>4 (4.3)</a:t>
                      </a:r>
                      <a:endParaRPr lang="ko-KR" sz="1300" dirty="0">
                        <a:effectLst/>
                        <a:latin typeface="+mj-ea"/>
                        <a:ea typeface="+mj-ea"/>
                        <a:cs typeface="Times New Roman" panose="02020603050405020304" pitchFamily="18" charset="0"/>
                      </a:endParaRPr>
                    </a:p>
                  </a:txBody>
                  <a:tcPr marL="0" marR="0" marT="0" marB="0" anchor="ctr">
                    <a:lnL>
                      <a:noFill/>
                    </a:lnL>
                    <a:lnR>
                      <a:noFill/>
                    </a:lnR>
                    <a:lnT>
                      <a:noFill/>
                    </a:lnT>
                    <a:lnB>
                      <a:noFill/>
                    </a:lnB>
                    <a:lnTlToBr>
                      <a:noFill/>
                    </a:lnTlToBr>
                    <a:lnBlToTr>
                      <a:noFill/>
                    </a:lnBlToTr>
                    <a:noFill/>
                  </a:tcPr>
                </a:tc>
                <a:tc>
                  <a:txBody>
                    <a:bodyPr/>
                    <a:lstStyle/>
                    <a:p>
                      <a:pPr marL="63500" marR="63500" algn="ctr">
                        <a:spcBef>
                          <a:spcPts val="200"/>
                        </a:spcBef>
                        <a:spcAft>
                          <a:spcPts val="200"/>
                        </a:spcAft>
                      </a:pPr>
                      <a:r>
                        <a:rPr lang="en-US" sz="1300" dirty="0">
                          <a:solidFill>
                            <a:srgbClr val="111111"/>
                          </a:solidFill>
                          <a:effectLst/>
                          <a:latin typeface="+mj-ea"/>
                          <a:ea typeface="+mj-ea"/>
                          <a:cs typeface="Roboto"/>
                        </a:rPr>
                        <a:t>6 (2.2)</a:t>
                      </a:r>
                      <a:endParaRPr lang="ko-KR" sz="1300" dirty="0">
                        <a:effectLst/>
                        <a:latin typeface="+mj-ea"/>
                        <a:ea typeface="+mj-ea"/>
                        <a:cs typeface="Times New Roman" panose="02020603050405020304" pitchFamily="18" charset="0"/>
                      </a:endParaRPr>
                    </a:p>
                  </a:txBody>
                  <a:tcPr marL="0" marR="0"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altLang="ko-KR" sz="1300" kern="1200" dirty="0">
                          <a:solidFill>
                            <a:schemeClr val="tx1"/>
                          </a:solidFill>
                          <a:effectLst/>
                          <a:latin typeface="+mj-ea"/>
                          <a:ea typeface="+mj-ea"/>
                          <a:cs typeface="+mn-cs"/>
                        </a:rPr>
                        <a:t>0.462</a:t>
                      </a:r>
                      <a:endParaRPr lang="ko-KR" sz="13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264159">
                <a:tc>
                  <a:txBody>
                    <a:bodyPr/>
                    <a:lstStyle/>
                    <a:p>
                      <a:pPr algn="l" latinLnBrk="1">
                        <a:lnSpc>
                          <a:spcPct val="115000"/>
                        </a:lnSpc>
                        <a:spcAft>
                          <a:spcPts val="0"/>
                        </a:spcAft>
                      </a:pPr>
                      <a:r>
                        <a:rPr lang="en-US" altLang="ko-KR" sz="1400" b="0" kern="100" baseline="0" dirty="0">
                          <a:latin typeface="+mj-ea"/>
                          <a:ea typeface="+mj-ea"/>
                          <a:cs typeface="Times New Roman" pitchFamily="18" charset="0"/>
                        </a:rPr>
                        <a:t> Need for ECMO</a:t>
                      </a:r>
                      <a:r>
                        <a:rPr lang="en-US" altLang="ko-KR" sz="1400" b="0" kern="100" dirty="0">
                          <a:latin typeface="+mj-ea"/>
                          <a:ea typeface="+mj-ea"/>
                          <a:cs typeface="Times New Roman" pitchFamily="18" charset="0"/>
                        </a:rPr>
                        <a:t>, n (%)</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marL="63500" marR="63500" algn="ctr">
                        <a:spcBef>
                          <a:spcPts val="200"/>
                        </a:spcBef>
                        <a:spcAft>
                          <a:spcPts val="200"/>
                        </a:spcAft>
                      </a:pPr>
                      <a:r>
                        <a:rPr lang="en-US" sz="1300" dirty="0">
                          <a:solidFill>
                            <a:srgbClr val="111111"/>
                          </a:solidFill>
                          <a:effectLst/>
                          <a:latin typeface="+mj-ea"/>
                          <a:ea typeface="+mj-ea"/>
                          <a:cs typeface="Roboto"/>
                        </a:rPr>
                        <a:t>20 (21.7)</a:t>
                      </a:r>
                      <a:endParaRPr lang="ko-KR" sz="1300" dirty="0">
                        <a:effectLst/>
                        <a:latin typeface="+mj-ea"/>
                        <a:ea typeface="+mj-ea"/>
                        <a:cs typeface="Times New Roman" panose="02020603050405020304" pitchFamily="18" charset="0"/>
                      </a:endParaRPr>
                    </a:p>
                  </a:txBody>
                  <a:tcPr marL="0" marR="0" marT="0" marB="0" anchor="ctr">
                    <a:lnL>
                      <a:noFill/>
                    </a:lnL>
                    <a:lnR>
                      <a:noFill/>
                    </a:lnR>
                    <a:lnT>
                      <a:noFill/>
                    </a:lnT>
                    <a:lnB>
                      <a:noFill/>
                    </a:lnB>
                    <a:lnTlToBr>
                      <a:noFill/>
                    </a:lnTlToBr>
                    <a:lnBlToTr>
                      <a:noFill/>
                    </a:lnBlToTr>
                    <a:noFill/>
                  </a:tcPr>
                </a:tc>
                <a:tc>
                  <a:txBody>
                    <a:bodyPr/>
                    <a:lstStyle/>
                    <a:p>
                      <a:pPr marL="63500" marR="63500" algn="ctr">
                        <a:spcBef>
                          <a:spcPts val="200"/>
                        </a:spcBef>
                        <a:spcAft>
                          <a:spcPts val="200"/>
                        </a:spcAft>
                      </a:pPr>
                      <a:r>
                        <a:rPr lang="en-US" sz="1300" dirty="0">
                          <a:solidFill>
                            <a:srgbClr val="111111"/>
                          </a:solidFill>
                          <a:effectLst/>
                          <a:latin typeface="+mj-ea"/>
                          <a:ea typeface="+mj-ea"/>
                          <a:cs typeface="Roboto"/>
                        </a:rPr>
                        <a:t>59 (21.5)</a:t>
                      </a:r>
                      <a:endParaRPr lang="ko-KR" sz="1300" dirty="0">
                        <a:effectLst/>
                        <a:latin typeface="+mj-ea"/>
                        <a:ea typeface="+mj-ea"/>
                        <a:cs typeface="Times New Roman" panose="02020603050405020304" pitchFamily="18" charset="0"/>
                      </a:endParaRPr>
                    </a:p>
                  </a:txBody>
                  <a:tcPr marL="0" marR="0"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altLang="ko-KR" sz="1300" b="0" kern="100" dirty="0">
                          <a:latin typeface="+mj-ea"/>
                          <a:ea typeface="+mj-ea"/>
                          <a:cs typeface="Times New Roman" pitchFamily="18" charset="0"/>
                        </a:rPr>
                        <a:t>1.000</a:t>
                      </a:r>
                      <a:endParaRPr lang="ko-KR" sz="13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extLst>
                  <a:ext uri="{0D108BD9-81ED-4DB2-BD59-A6C34878D82A}">
                    <a16:rowId xmlns:a16="http://schemas.microsoft.com/office/drawing/2014/main" val="10005"/>
                  </a:ext>
                </a:extLst>
              </a:tr>
              <a:tr h="264159">
                <a:tc>
                  <a:txBody>
                    <a:bodyPr/>
                    <a:lstStyle/>
                    <a:p>
                      <a:pPr algn="l" latinLnBrk="1">
                        <a:lnSpc>
                          <a:spcPct val="115000"/>
                        </a:lnSpc>
                        <a:spcAft>
                          <a:spcPts val="0"/>
                        </a:spcAft>
                      </a:pPr>
                      <a:r>
                        <a:rPr lang="en-US" altLang="ko-KR" sz="1400" b="0" kern="100" dirty="0">
                          <a:latin typeface="+mj-ea"/>
                          <a:ea typeface="+mj-ea"/>
                          <a:cs typeface="Times New Roman" pitchFamily="18" charset="0"/>
                        </a:rPr>
                        <a:t> Arrhythmia, n (%)</a:t>
                      </a:r>
                      <a:endParaRPr lang="ko-KR" sz="14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tc>
                  <a:txBody>
                    <a:bodyPr/>
                    <a:lstStyle/>
                    <a:p>
                      <a:pPr marL="63500" marR="63500" algn="ctr">
                        <a:spcBef>
                          <a:spcPts val="200"/>
                        </a:spcBef>
                        <a:spcAft>
                          <a:spcPts val="200"/>
                        </a:spcAft>
                      </a:pPr>
                      <a:r>
                        <a:rPr lang="en-US" sz="1300" dirty="0">
                          <a:solidFill>
                            <a:srgbClr val="111111"/>
                          </a:solidFill>
                          <a:effectLst/>
                          <a:latin typeface="+mj-ea"/>
                          <a:ea typeface="+mj-ea"/>
                          <a:cs typeface="Roboto"/>
                        </a:rPr>
                        <a:t>32 (34.8)</a:t>
                      </a:r>
                      <a:endParaRPr lang="ko-KR" sz="1300" dirty="0">
                        <a:effectLst/>
                        <a:latin typeface="+mj-ea"/>
                        <a:ea typeface="+mj-ea"/>
                        <a:cs typeface="Times New Roman" panose="02020603050405020304" pitchFamily="18" charset="0"/>
                      </a:endParaRPr>
                    </a:p>
                  </a:txBody>
                  <a:tcPr marL="0" marR="0" marT="0" marB="0" anchor="ctr">
                    <a:lnL>
                      <a:noFill/>
                    </a:lnL>
                    <a:lnR>
                      <a:noFill/>
                    </a:lnR>
                    <a:lnT>
                      <a:noFill/>
                    </a:lnT>
                    <a:lnB>
                      <a:noFill/>
                    </a:lnB>
                    <a:lnTlToBr>
                      <a:noFill/>
                    </a:lnTlToBr>
                    <a:lnBlToTr>
                      <a:noFill/>
                    </a:lnBlToTr>
                    <a:noFill/>
                  </a:tcPr>
                </a:tc>
                <a:tc>
                  <a:txBody>
                    <a:bodyPr/>
                    <a:lstStyle/>
                    <a:p>
                      <a:pPr marL="63500" marR="63500" algn="ctr">
                        <a:spcBef>
                          <a:spcPts val="200"/>
                        </a:spcBef>
                        <a:spcAft>
                          <a:spcPts val="200"/>
                        </a:spcAft>
                      </a:pPr>
                      <a:r>
                        <a:rPr lang="en-US" sz="1300" dirty="0">
                          <a:solidFill>
                            <a:srgbClr val="111111"/>
                          </a:solidFill>
                          <a:effectLst/>
                          <a:latin typeface="+mj-ea"/>
                          <a:ea typeface="+mj-ea"/>
                          <a:cs typeface="Roboto"/>
                        </a:rPr>
                        <a:t>89 (32.4)</a:t>
                      </a:r>
                      <a:endParaRPr lang="ko-KR" sz="1300" dirty="0">
                        <a:effectLst/>
                        <a:latin typeface="+mj-ea"/>
                        <a:ea typeface="+mj-ea"/>
                        <a:cs typeface="Times New Roman" panose="02020603050405020304" pitchFamily="18" charset="0"/>
                      </a:endParaRPr>
                    </a:p>
                  </a:txBody>
                  <a:tcPr marL="0" marR="0" marT="0" marB="0" anchor="ctr">
                    <a:lnL>
                      <a:noFill/>
                    </a:lnL>
                    <a:lnR>
                      <a:noFill/>
                    </a:lnR>
                    <a:lnT>
                      <a:noFill/>
                    </a:lnT>
                    <a:lnB>
                      <a:noFill/>
                    </a:lnB>
                    <a:lnTlToBr>
                      <a:noFill/>
                    </a:lnTlToBr>
                    <a:lnBlToTr>
                      <a:noFill/>
                    </a:lnBlToTr>
                    <a:noFill/>
                  </a:tcPr>
                </a:tc>
                <a:tc>
                  <a:txBody>
                    <a:bodyPr/>
                    <a:lstStyle/>
                    <a:p>
                      <a:pPr algn="ctr" latinLnBrk="1">
                        <a:lnSpc>
                          <a:spcPct val="115000"/>
                        </a:lnSpc>
                        <a:spcAft>
                          <a:spcPts val="0"/>
                        </a:spcAft>
                      </a:pPr>
                      <a:r>
                        <a:rPr lang="en-US" altLang="ko-KR" sz="1300" b="0" kern="100" dirty="0">
                          <a:latin typeface="+mj-ea"/>
                          <a:ea typeface="+mj-ea"/>
                          <a:cs typeface="Times New Roman" pitchFamily="18" charset="0"/>
                        </a:rPr>
                        <a:t>0.765</a:t>
                      </a:r>
                      <a:endParaRPr lang="ko-KR" sz="1300" b="0" kern="100" dirty="0">
                        <a:latin typeface="+mj-ea"/>
                        <a:ea typeface="+mj-ea"/>
                        <a:cs typeface="Times New Roman" pitchFamily="18" charset="0"/>
                      </a:endParaRPr>
                    </a:p>
                  </a:txBody>
                  <a:tcPr marT="0" marB="0" anchor="ctr">
                    <a:lnL>
                      <a:noFill/>
                    </a:lnL>
                    <a:lnR>
                      <a:noFill/>
                    </a:lnR>
                    <a:lnT>
                      <a:noFill/>
                    </a:lnT>
                    <a:lnB>
                      <a:noFill/>
                    </a:lnB>
                    <a:lnTlToBr>
                      <a:noFill/>
                    </a:lnTlToBr>
                    <a:lnBlToTr>
                      <a:noFill/>
                    </a:lnBlToTr>
                    <a:noFill/>
                  </a:tcPr>
                </a:tc>
                <a:extLst>
                  <a:ext uri="{0D108BD9-81ED-4DB2-BD59-A6C34878D82A}">
                    <a16:rowId xmlns:a16="http://schemas.microsoft.com/office/drawing/2014/main" val="10006"/>
                  </a:ext>
                </a:extLst>
              </a:tr>
              <a:tr h="264159">
                <a:tc>
                  <a:txBody>
                    <a:bodyPr/>
                    <a:lstStyle/>
                    <a:p>
                      <a:pPr algn="l" latinLnBrk="1">
                        <a:lnSpc>
                          <a:spcPct val="115000"/>
                        </a:lnSpc>
                        <a:spcAft>
                          <a:spcPts val="0"/>
                        </a:spcAft>
                      </a:pPr>
                      <a:r>
                        <a:rPr lang="en-US" altLang="ko-KR" sz="1400" b="0" kern="100" dirty="0">
                          <a:solidFill>
                            <a:schemeClr val="tx1"/>
                          </a:solidFill>
                          <a:latin typeface="+mj-ea"/>
                          <a:ea typeface="+mj-ea"/>
                          <a:cs typeface="Times New Roman" pitchFamily="18" charset="0"/>
                        </a:rPr>
                        <a:t> Pulmonary complication, n (%)</a:t>
                      </a:r>
                      <a:endParaRPr lang="ko-KR" sz="1400" b="0" kern="100" dirty="0">
                        <a:solidFill>
                          <a:schemeClr val="tx1"/>
                        </a:solidFill>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sz="1300" dirty="0">
                          <a:solidFill>
                            <a:srgbClr val="111111"/>
                          </a:solidFill>
                          <a:effectLst/>
                          <a:latin typeface="+mj-ea"/>
                          <a:ea typeface="+mj-ea"/>
                          <a:cs typeface="Roboto"/>
                        </a:rPr>
                        <a:t>9 (9.8)</a:t>
                      </a:r>
                      <a:endParaRPr lang="ko-KR" sz="130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sz="1300" dirty="0">
                          <a:solidFill>
                            <a:srgbClr val="111111"/>
                          </a:solidFill>
                          <a:effectLst/>
                          <a:latin typeface="+mj-ea"/>
                          <a:ea typeface="+mj-ea"/>
                          <a:cs typeface="Roboto"/>
                        </a:rPr>
                        <a:t>21 (7.6)</a:t>
                      </a:r>
                      <a:endParaRPr lang="ko-KR" sz="130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altLang="ko-KR" sz="1300" b="0" dirty="0">
                          <a:effectLst/>
                          <a:latin typeface="+mj-ea"/>
                          <a:ea typeface="+mj-ea"/>
                          <a:cs typeface="Times New Roman" panose="02020603050405020304" pitchFamily="18" charset="0"/>
                        </a:rPr>
                        <a:t>0.667</a:t>
                      </a:r>
                      <a:endParaRPr lang="ko-KR" sz="13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64159">
                <a:tc>
                  <a:txBody>
                    <a:bodyPr/>
                    <a:lstStyle/>
                    <a:p>
                      <a:pPr algn="l" latinLnBrk="1">
                        <a:lnSpc>
                          <a:spcPct val="115000"/>
                        </a:lnSpc>
                        <a:spcAft>
                          <a:spcPts val="0"/>
                        </a:spcAft>
                      </a:pPr>
                      <a:r>
                        <a:rPr lang="en-US" altLang="ko-KR" sz="1400" b="0" kern="100" dirty="0">
                          <a:solidFill>
                            <a:schemeClr val="tx1"/>
                          </a:solidFill>
                          <a:latin typeface="+mj-ea"/>
                          <a:ea typeface="+mj-ea"/>
                          <a:cs typeface="Times New Roman" pitchFamily="18" charset="0"/>
                        </a:rPr>
                        <a:t> Prolonged ventilation, n (%)</a:t>
                      </a:r>
                      <a:endParaRPr lang="ko-KR" sz="1400" b="0" kern="100" dirty="0">
                        <a:solidFill>
                          <a:schemeClr val="tx1"/>
                        </a:solidFill>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altLang="ko-KR" sz="1300" b="0" dirty="0">
                          <a:effectLst/>
                          <a:latin typeface="+mj-ea"/>
                          <a:ea typeface="+mj-ea"/>
                          <a:cs typeface="Times New Roman" panose="02020603050405020304" pitchFamily="18" charset="0"/>
                        </a:rPr>
                        <a:t>8 (8.7)</a:t>
                      </a:r>
                      <a:endParaRPr lang="ko-KR" sz="13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altLang="ko-KR" sz="1300" b="0" dirty="0">
                          <a:effectLst/>
                          <a:latin typeface="+mj-ea"/>
                          <a:ea typeface="+mj-ea"/>
                          <a:cs typeface="Times New Roman" panose="02020603050405020304" pitchFamily="18" charset="0"/>
                        </a:rPr>
                        <a:t>10 (3.6)</a:t>
                      </a:r>
                      <a:endParaRPr lang="ko-KR" sz="13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altLang="ko-KR" sz="1300" b="0" dirty="0">
                          <a:effectLst/>
                          <a:latin typeface="+mj-ea"/>
                          <a:ea typeface="+mj-ea"/>
                          <a:cs typeface="Times New Roman" panose="02020603050405020304" pitchFamily="18" charset="0"/>
                        </a:rPr>
                        <a:t>0.096</a:t>
                      </a:r>
                      <a:endParaRPr lang="ko-KR" sz="13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13440997"/>
                  </a:ext>
                </a:extLst>
              </a:tr>
              <a:tr h="264159">
                <a:tc>
                  <a:txBody>
                    <a:bodyPr/>
                    <a:lstStyle/>
                    <a:p>
                      <a:pPr marL="0" marR="0" lvl="0" indent="0" algn="l" defTabSz="685800" rtl="0" eaLnBrk="1" fontAlgn="auto" latinLnBrk="1" hangingPunct="1">
                        <a:lnSpc>
                          <a:spcPct val="115000"/>
                        </a:lnSpc>
                        <a:spcBef>
                          <a:spcPts val="0"/>
                        </a:spcBef>
                        <a:spcAft>
                          <a:spcPts val="0"/>
                        </a:spcAft>
                        <a:buClrTx/>
                        <a:buSzTx/>
                        <a:buFontTx/>
                        <a:buNone/>
                        <a:tabLst/>
                        <a:defRPr/>
                      </a:pPr>
                      <a:r>
                        <a:rPr lang="en-US" altLang="ko-KR" sz="1400" b="0" kern="100" dirty="0">
                          <a:solidFill>
                            <a:schemeClr val="tx1"/>
                          </a:solidFill>
                          <a:latin typeface="+mj-ea"/>
                          <a:ea typeface="+mj-ea"/>
                          <a:cs typeface="Times New Roman" pitchFamily="18" charset="0"/>
                        </a:rPr>
                        <a:t> </a:t>
                      </a:r>
                      <a:r>
                        <a:rPr lang="en-US" altLang="ko-KR" sz="1400" b="0" kern="100" dirty="0">
                          <a:solidFill>
                            <a:schemeClr val="tx1"/>
                          </a:solidFill>
                          <a:latin typeface="+mj-ea"/>
                          <a:ea typeface="+mn-ea"/>
                          <a:cs typeface="Times New Roman" pitchFamily="18" charset="0"/>
                        </a:rPr>
                        <a:t>Re-exploration for bleeding, n (%)</a:t>
                      </a:r>
                      <a:endParaRPr lang="ko-KR" altLang="ko-KR" sz="1400" b="0" kern="100" dirty="0">
                        <a:solidFill>
                          <a:schemeClr val="tx1"/>
                        </a:solidFill>
                        <a:latin typeface="+mj-ea"/>
                        <a:ea typeface="+mn-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sz="1300" dirty="0">
                          <a:solidFill>
                            <a:srgbClr val="111111"/>
                          </a:solidFill>
                          <a:effectLst/>
                          <a:latin typeface="+mj-ea"/>
                          <a:ea typeface="+mj-ea"/>
                          <a:cs typeface="Roboto"/>
                        </a:rPr>
                        <a:t>3 ( 3.3)</a:t>
                      </a:r>
                      <a:endParaRPr lang="ko-KR" sz="130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sz="1300" dirty="0">
                          <a:solidFill>
                            <a:srgbClr val="111111"/>
                          </a:solidFill>
                          <a:effectLst/>
                          <a:latin typeface="+mj-ea"/>
                          <a:ea typeface="+mj-ea"/>
                          <a:cs typeface="Roboto"/>
                        </a:rPr>
                        <a:t>6 ( 2.2)</a:t>
                      </a:r>
                      <a:endParaRPr lang="ko-KR" sz="130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altLang="ko-KR" sz="1300" b="0" dirty="0">
                          <a:effectLst/>
                          <a:latin typeface="+mj-ea"/>
                          <a:ea typeface="+mj-ea"/>
                          <a:cs typeface="Times New Roman" panose="02020603050405020304" pitchFamily="18" charset="0"/>
                        </a:rPr>
                        <a:t>0.849</a:t>
                      </a:r>
                      <a:endParaRPr lang="ko-KR" sz="13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474549612"/>
                  </a:ext>
                </a:extLst>
              </a:tr>
              <a:tr h="264159">
                <a:tc>
                  <a:txBody>
                    <a:bodyPr/>
                    <a:lstStyle/>
                    <a:p>
                      <a:pPr marL="0" marR="0" lvl="0" indent="0" algn="l" defTabSz="685800" rtl="0" eaLnBrk="1" fontAlgn="auto" latinLnBrk="1" hangingPunct="1">
                        <a:lnSpc>
                          <a:spcPct val="115000"/>
                        </a:lnSpc>
                        <a:spcBef>
                          <a:spcPts val="0"/>
                        </a:spcBef>
                        <a:spcAft>
                          <a:spcPts val="0"/>
                        </a:spcAft>
                        <a:buClrTx/>
                        <a:buSzTx/>
                        <a:buFontTx/>
                        <a:buNone/>
                        <a:tabLst/>
                        <a:defRPr/>
                      </a:pPr>
                      <a:r>
                        <a:rPr lang="en-US" altLang="ko-KR" sz="1400" b="0" kern="100" dirty="0">
                          <a:solidFill>
                            <a:schemeClr val="tx1"/>
                          </a:solidFill>
                          <a:latin typeface="+mj-ea"/>
                          <a:ea typeface="+mn-ea"/>
                          <a:cs typeface="Times New Roman" pitchFamily="18" charset="0"/>
                        </a:rPr>
                        <a:t> Transfusion requirement, n (%)</a:t>
                      </a:r>
                      <a:endParaRPr lang="ko-KR" altLang="ko-KR" sz="1400" b="0" kern="100" dirty="0">
                        <a:solidFill>
                          <a:schemeClr val="tx1"/>
                        </a:solidFill>
                        <a:latin typeface="+mj-ea"/>
                        <a:ea typeface="+mn-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63500" marR="63500" algn="ctr">
                        <a:spcBef>
                          <a:spcPts val="200"/>
                        </a:spcBef>
                        <a:spcAft>
                          <a:spcPts val="200"/>
                        </a:spcAft>
                      </a:pPr>
                      <a:r>
                        <a:rPr lang="en-US" sz="1300" dirty="0">
                          <a:solidFill>
                            <a:srgbClr val="111111"/>
                          </a:solidFill>
                          <a:effectLst/>
                          <a:latin typeface="+mj-ea"/>
                          <a:ea typeface="+mj-ea"/>
                          <a:cs typeface="Roboto"/>
                        </a:rPr>
                        <a:t>56 (60.9)</a:t>
                      </a:r>
                      <a:endParaRPr lang="ko-KR" sz="130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63500" marR="63500" algn="ctr">
                        <a:spcBef>
                          <a:spcPts val="200"/>
                        </a:spcBef>
                        <a:spcAft>
                          <a:spcPts val="200"/>
                        </a:spcAft>
                      </a:pPr>
                      <a:r>
                        <a:rPr lang="en-US" sz="1300" dirty="0">
                          <a:solidFill>
                            <a:srgbClr val="111111"/>
                          </a:solidFill>
                          <a:effectLst/>
                          <a:latin typeface="+mj-ea"/>
                          <a:ea typeface="+mj-ea"/>
                          <a:cs typeface="Roboto"/>
                        </a:rPr>
                        <a:t>130(47.3)</a:t>
                      </a:r>
                      <a:endParaRPr lang="ko-KR" sz="130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63500" marR="63500" algn="ctr">
                        <a:spcBef>
                          <a:spcPts val="200"/>
                        </a:spcBef>
                        <a:spcAft>
                          <a:spcPts val="200"/>
                        </a:spcAft>
                      </a:pPr>
                      <a:r>
                        <a:rPr lang="en-US" altLang="ko-KR" sz="1300" b="0" dirty="0">
                          <a:effectLst/>
                          <a:latin typeface="+mj-ea"/>
                          <a:ea typeface="+mj-ea"/>
                          <a:cs typeface="Times New Roman" panose="02020603050405020304" pitchFamily="18" charset="0"/>
                        </a:rPr>
                        <a:t>0.033</a:t>
                      </a:r>
                      <a:endParaRPr lang="ko-KR" sz="13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68912933"/>
                  </a:ext>
                </a:extLst>
              </a:tr>
              <a:tr h="264159">
                <a:tc>
                  <a:txBody>
                    <a:bodyPr/>
                    <a:lstStyle/>
                    <a:p>
                      <a:pPr algn="l" latinLnBrk="1">
                        <a:lnSpc>
                          <a:spcPct val="115000"/>
                        </a:lnSpc>
                        <a:spcAft>
                          <a:spcPts val="0"/>
                        </a:spcAft>
                      </a:pPr>
                      <a:r>
                        <a:rPr lang="en-US" altLang="ko-KR" sz="1400" b="0" kern="100" dirty="0">
                          <a:latin typeface="+mj-ea"/>
                          <a:ea typeface="+mj-ea"/>
                          <a:cs typeface="Times New Roman" pitchFamily="18" charset="0"/>
                        </a:rPr>
                        <a:t>Chest tube drain during 12hr, ml</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sz="1300" dirty="0">
                          <a:solidFill>
                            <a:srgbClr val="111111"/>
                          </a:solidFill>
                          <a:effectLst/>
                          <a:latin typeface="+mj-ea"/>
                          <a:ea typeface="+mj-ea"/>
                          <a:cs typeface="Roboto"/>
                        </a:rPr>
                        <a:t>350.1 ± 264.7</a:t>
                      </a:r>
                      <a:endParaRPr lang="ko-KR" sz="130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sz="1300" dirty="0">
                          <a:solidFill>
                            <a:srgbClr val="111111"/>
                          </a:solidFill>
                          <a:effectLst/>
                          <a:latin typeface="+mj-ea"/>
                          <a:ea typeface="+mj-ea"/>
                          <a:cs typeface="Roboto"/>
                        </a:rPr>
                        <a:t>346.0 ± 290.3</a:t>
                      </a:r>
                      <a:endParaRPr lang="ko-KR" sz="130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sz="1300" dirty="0">
                          <a:solidFill>
                            <a:srgbClr val="111111"/>
                          </a:solidFill>
                          <a:effectLst/>
                          <a:latin typeface="+mj-ea"/>
                          <a:ea typeface="+mj-ea"/>
                          <a:cs typeface="Roboto"/>
                        </a:rPr>
                        <a:t>0.903</a:t>
                      </a:r>
                      <a:endParaRPr lang="ko-KR" sz="130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64159">
                <a:tc>
                  <a:txBody>
                    <a:bodyPr/>
                    <a:lstStyle/>
                    <a:p>
                      <a:pPr marL="0" marR="0" lvl="0" indent="0" algn="l" defTabSz="685800" rtl="0" eaLnBrk="1" fontAlgn="auto" latinLnBrk="1" hangingPunct="1">
                        <a:lnSpc>
                          <a:spcPct val="115000"/>
                        </a:lnSpc>
                        <a:spcBef>
                          <a:spcPts val="0"/>
                        </a:spcBef>
                        <a:spcAft>
                          <a:spcPts val="0"/>
                        </a:spcAft>
                        <a:buClrTx/>
                        <a:buSzTx/>
                        <a:buFontTx/>
                        <a:buNone/>
                        <a:tabLst/>
                        <a:defRPr/>
                      </a:pPr>
                      <a:r>
                        <a:rPr lang="en-US" altLang="ko-KR" sz="1400" b="0" kern="100" dirty="0">
                          <a:solidFill>
                            <a:schemeClr val="tx1"/>
                          </a:solidFill>
                          <a:latin typeface="+mj-ea"/>
                          <a:ea typeface="+mn-ea"/>
                          <a:cs typeface="Times New Roman" pitchFamily="18" charset="0"/>
                        </a:rPr>
                        <a:t>On-table </a:t>
                      </a:r>
                      <a:r>
                        <a:rPr lang="en-US" altLang="ko-KR" sz="1400" b="0" kern="100" dirty="0" err="1">
                          <a:solidFill>
                            <a:schemeClr val="tx1"/>
                          </a:solidFill>
                          <a:latin typeface="+mj-ea"/>
                          <a:ea typeface="+mn-ea"/>
                          <a:cs typeface="Times New Roman" pitchFamily="18" charset="0"/>
                        </a:rPr>
                        <a:t>extubation</a:t>
                      </a:r>
                      <a:r>
                        <a:rPr lang="en-US" altLang="ko-KR" sz="1400" b="0" kern="100" dirty="0">
                          <a:solidFill>
                            <a:schemeClr val="tx1"/>
                          </a:solidFill>
                          <a:latin typeface="+mj-ea"/>
                          <a:ea typeface="+mn-ea"/>
                          <a:cs typeface="Times New Roman" pitchFamily="18" charset="0"/>
                        </a:rPr>
                        <a:t>, n (%)</a:t>
                      </a:r>
                      <a:endParaRPr lang="ko-KR" sz="1400" b="0"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altLang="ko-KR" sz="1300" b="0" dirty="0">
                          <a:effectLst/>
                          <a:latin typeface="+mj-ea"/>
                          <a:ea typeface="+mj-ea"/>
                          <a:cs typeface="Times New Roman" panose="02020603050405020304" pitchFamily="18" charset="0"/>
                        </a:rPr>
                        <a:t>41 (44.6)</a:t>
                      </a:r>
                      <a:endParaRPr lang="ko-KR" sz="13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altLang="ko-KR" sz="1300" b="0" dirty="0">
                          <a:effectLst/>
                          <a:latin typeface="+mj-ea"/>
                          <a:ea typeface="+mj-ea"/>
                          <a:cs typeface="Times New Roman" panose="02020603050405020304" pitchFamily="18" charset="0"/>
                        </a:rPr>
                        <a:t>147 (53.5)</a:t>
                      </a:r>
                      <a:endParaRPr lang="ko-KR" sz="13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altLang="ko-KR" sz="1300" b="0" dirty="0">
                          <a:effectLst/>
                          <a:latin typeface="+mj-ea"/>
                          <a:ea typeface="+mj-ea"/>
                          <a:cs typeface="Times New Roman" panose="02020603050405020304" pitchFamily="18" charset="0"/>
                        </a:rPr>
                        <a:t>0.174</a:t>
                      </a:r>
                      <a:endParaRPr lang="ko-KR" sz="13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743426487"/>
                  </a:ext>
                </a:extLst>
              </a:tr>
              <a:tr h="264159">
                <a:tc>
                  <a:txBody>
                    <a:bodyPr/>
                    <a:lstStyle/>
                    <a:p>
                      <a:pPr marL="0" marR="0" lvl="0" indent="0" algn="l" defTabSz="685800" rtl="0" eaLnBrk="1" fontAlgn="auto" latinLnBrk="1" hangingPunct="1">
                        <a:lnSpc>
                          <a:spcPct val="115000"/>
                        </a:lnSpc>
                        <a:spcBef>
                          <a:spcPts val="0"/>
                        </a:spcBef>
                        <a:spcAft>
                          <a:spcPts val="0"/>
                        </a:spcAft>
                        <a:buClrTx/>
                        <a:buSzTx/>
                        <a:buFontTx/>
                        <a:buNone/>
                        <a:tabLst/>
                        <a:defRPr/>
                      </a:pPr>
                      <a:r>
                        <a:rPr lang="en-US" altLang="ko-KR" sz="1400" b="1" kern="100" dirty="0">
                          <a:latin typeface="+mj-ea"/>
                          <a:ea typeface="+mj-ea"/>
                          <a:cs typeface="Times New Roman" pitchFamily="18" charset="0"/>
                        </a:rPr>
                        <a:t>Late</a:t>
                      </a:r>
                      <a:r>
                        <a:rPr lang="en-US" altLang="ko-KR" sz="1400" b="1" kern="100" baseline="0" dirty="0">
                          <a:latin typeface="+mj-ea"/>
                          <a:ea typeface="+mj-ea"/>
                          <a:cs typeface="Times New Roman" pitchFamily="18" charset="0"/>
                        </a:rPr>
                        <a:t> outcomes</a:t>
                      </a:r>
                      <a:endParaRPr lang="ko-KR" sz="1400" b="1" kern="100" dirty="0">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endParaRPr lang="ko-KR" sz="13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endParaRPr lang="ko-KR" sz="13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endParaRPr lang="ko-KR" sz="1300" b="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143591412"/>
                  </a:ext>
                </a:extLst>
              </a:tr>
              <a:tr h="312423">
                <a:tc>
                  <a:txBody>
                    <a:bodyPr/>
                    <a:lstStyle/>
                    <a:p>
                      <a:pPr algn="l" latinLnBrk="1">
                        <a:lnSpc>
                          <a:spcPct val="115000"/>
                        </a:lnSpc>
                        <a:spcAft>
                          <a:spcPts val="0"/>
                        </a:spcAft>
                      </a:pPr>
                      <a:r>
                        <a:rPr lang="en-US" altLang="ko-KR" sz="1400" b="0" kern="100" dirty="0">
                          <a:solidFill>
                            <a:schemeClr val="tx1"/>
                          </a:solidFill>
                          <a:latin typeface="+mj-ea"/>
                          <a:ea typeface="+mj-ea"/>
                          <a:cs typeface="Times New Roman" pitchFamily="18" charset="0"/>
                        </a:rPr>
                        <a:t>Follow up duration</a:t>
                      </a:r>
                      <a:r>
                        <a:rPr lang="en-US" altLang="ko-KR" sz="1400" b="0" kern="100" baseline="0" dirty="0">
                          <a:solidFill>
                            <a:schemeClr val="tx1"/>
                          </a:solidFill>
                          <a:latin typeface="+mj-ea"/>
                          <a:ea typeface="+mj-ea"/>
                          <a:cs typeface="Times New Roman" pitchFamily="18" charset="0"/>
                        </a:rPr>
                        <a:t> (months), mean SD</a:t>
                      </a:r>
                      <a:endParaRPr lang="ko-KR" sz="1400" b="0" kern="100" dirty="0">
                        <a:solidFill>
                          <a:schemeClr val="tx1"/>
                        </a:solidFill>
                        <a:latin typeface="+mj-ea"/>
                        <a:ea typeface="+mj-ea"/>
                        <a:cs typeface="Times New Roman" pitchFamily="18" charset="0"/>
                      </a:endParaRPr>
                    </a:p>
                  </a:txBody>
                  <a:tcPr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sz="1300" dirty="0">
                          <a:solidFill>
                            <a:srgbClr val="111111"/>
                          </a:solidFill>
                          <a:effectLst/>
                          <a:latin typeface="+mj-ea"/>
                          <a:ea typeface="+mj-ea"/>
                          <a:cs typeface="Roboto"/>
                        </a:rPr>
                        <a:t>33.1 ± 30.1</a:t>
                      </a:r>
                      <a:endParaRPr lang="ko-KR" sz="130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sz="1300" dirty="0">
                          <a:solidFill>
                            <a:srgbClr val="111111"/>
                          </a:solidFill>
                          <a:effectLst/>
                          <a:latin typeface="+mj-ea"/>
                          <a:ea typeface="+mj-ea"/>
                          <a:cs typeface="Roboto"/>
                        </a:rPr>
                        <a:t>35.4 ± 26.7</a:t>
                      </a:r>
                      <a:endParaRPr lang="ko-KR" sz="130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sz="1300" dirty="0">
                          <a:solidFill>
                            <a:srgbClr val="111111"/>
                          </a:solidFill>
                          <a:effectLst/>
                          <a:latin typeface="+mj-ea"/>
                          <a:ea typeface="+mj-ea"/>
                          <a:cs typeface="Roboto"/>
                        </a:rPr>
                        <a:t>0.481</a:t>
                      </a:r>
                      <a:endParaRPr lang="ko-KR" sz="1300" dirty="0">
                        <a:effectLst/>
                        <a:latin typeface="+mj-ea"/>
                        <a:ea typeface="+mj-ea"/>
                        <a:cs typeface="Times New Roman" panose="02020603050405020304" pitchFamily="18" charset="0"/>
                      </a:endParaRPr>
                    </a:p>
                  </a:txBody>
                  <a:tcPr marL="0" marR="0" marT="0" marB="0" anchor="ctr">
                    <a:lnL>
                      <a:noFill/>
                    </a:lnL>
                    <a:lnR>
                      <a:noFill/>
                    </a:lnR>
                    <a:lnT>
                      <a:noFill/>
                    </a:lnT>
                    <a:lnB w="28575"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3"/>
                  </a:ext>
                </a:extLst>
              </a:tr>
              <a:tr h="264159">
                <a:tc>
                  <a:txBody>
                    <a:bodyPr/>
                    <a:lstStyle/>
                    <a:p>
                      <a:pPr algn="l" latinLnBrk="1">
                        <a:lnSpc>
                          <a:spcPct val="115000"/>
                        </a:lnSpc>
                        <a:spcAft>
                          <a:spcPts val="0"/>
                        </a:spcAft>
                      </a:pPr>
                      <a:r>
                        <a:rPr lang="en-US" altLang="ko-KR" sz="1400" b="0" kern="100" dirty="0">
                          <a:solidFill>
                            <a:schemeClr val="tx1"/>
                          </a:solidFill>
                          <a:latin typeface="+mj-ea"/>
                          <a:ea typeface="+mj-ea"/>
                          <a:cs typeface="Times New Roman" pitchFamily="18" charset="0"/>
                        </a:rPr>
                        <a:t>Late mortality, n (%)</a:t>
                      </a:r>
                      <a:endParaRPr lang="ko-KR" sz="1400" b="0" kern="100" dirty="0">
                        <a:solidFill>
                          <a:schemeClr val="tx1"/>
                        </a:solidFill>
                        <a:latin typeface="+mj-ea"/>
                        <a:ea typeface="+mj-ea"/>
                        <a:cs typeface="Times New Roman" pitchFamily="18" charset="0"/>
                      </a:endParaRPr>
                    </a:p>
                  </a:txBody>
                  <a:tcPr marT="0" marB="0" anchor="ctr">
                    <a:lnL>
                      <a:noFill/>
                    </a:lnL>
                    <a:lnR>
                      <a:noFill/>
                    </a:lnR>
                    <a:ln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sz="1300" dirty="0">
                          <a:solidFill>
                            <a:srgbClr val="111111"/>
                          </a:solidFill>
                          <a:effectLst/>
                          <a:latin typeface="+mj-ea"/>
                          <a:ea typeface="+mj-ea"/>
                          <a:cs typeface="Roboto"/>
                        </a:rPr>
                        <a:t>14 (15.2)</a:t>
                      </a:r>
                      <a:endParaRPr lang="ko-KR" sz="1300" dirty="0">
                        <a:effectLst/>
                        <a:latin typeface="+mj-ea"/>
                        <a:ea typeface="+mj-ea"/>
                        <a:cs typeface="Times New Roman" panose="02020603050405020304" pitchFamily="18" charset="0"/>
                      </a:endParaRPr>
                    </a:p>
                  </a:txBody>
                  <a:tcPr marL="0" marR="0" marT="0" marB="0" anchor="ctr">
                    <a:lnL>
                      <a:noFill/>
                    </a:lnL>
                    <a:lnR>
                      <a:noFill/>
                    </a:lnR>
                    <a:ln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sz="1300" dirty="0">
                          <a:solidFill>
                            <a:srgbClr val="111111"/>
                          </a:solidFill>
                          <a:effectLst/>
                          <a:latin typeface="+mj-ea"/>
                          <a:ea typeface="+mj-ea"/>
                          <a:cs typeface="Roboto"/>
                        </a:rPr>
                        <a:t>23 (8.4)</a:t>
                      </a:r>
                      <a:endParaRPr lang="ko-KR" sz="1300" dirty="0">
                        <a:effectLst/>
                        <a:latin typeface="+mj-ea"/>
                        <a:ea typeface="+mj-ea"/>
                        <a:cs typeface="Times New Roman" panose="02020603050405020304" pitchFamily="18" charset="0"/>
                      </a:endParaRPr>
                    </a:p>
                  </a:txBody>
                  <a:tcPr marL="0" marR="0" marT="0" marB="0" anchor="ctr">
                    <a:lnL>
                      <a:noFill/>
                    </a:lnL>
                    <a:lnR>
                      <a:noFill/>
                    </a:lnR>
                    <a:ln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63500" marR="63500" algn="ctr">
                        <a:spcBef>
                          <a:spcPts val="200"/>
                        </a:spcBef>
                        <a:spcAft>
                          <a:spcPts val="200"/>
                        </a:spcAft>
                      </a:pPr>
                      <a:r>
                        <a:rPr lang="en-US" altLang="ko-KR" sz="1300" kern="1200" dirty="0">
                          <a:solidFill>
                            <a:schemeClr val="tx1"/>
                          </a:solidFill>
                          <a:effectLst/>
                          <a:latin typeface="+mj-ea"/>
                          <a:ea typeface="+mj-ea"/>
                          <a:cs typeface="+mn-cs"/>
                        </a:rPr>
                        <a:t>0.091</a:t>
                      </a:r>
                      <a:endParaRPr lang="ko-KR" sz="1300" b="0" dirty="0">
                        <a:effectLst/>
                        <a:latin typeface="+mj-ea"/>
                        <a:ea typeface="+mj-ea"/>
                        <a:cs typeface="Times New Roman" panose="02020603050405020304" pitchFamily="18" charset="0"/>
                      </a:endParaRPr>
                    </a:p>
                  </a:txBody>
                  <a:tcPr marL="0" marR="0" marT="0" marB="0" anchor="ctr">
                    <a:lnL>
                      <a:noFill/>
                    </a:lnL>
                    <a:lnR>
                      <a:noFill/>
                    </a:lnR>
                    <a:lnT>
                      <a:noFill/>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42582034"/>
                  </a:ext>
                </a:extLst>
              </a:tr>
            </a:tbl>
          </a:graphicData>
        </a:graphic>
      </p:graphicFrame>
      <p:sp>
        <p:nvSpPr>
          <p:cNvPr id="12" name="TextBox 11">
            <a:extLst>
              <a:ext uri="{FF2B5EF4-FFF2-40B4-BE49-F238E27FC236}">
                <a16:creationId xmlns:a16="http://schemas.microsoft.com/office/drawing/2014/main" id="{9F0A71F9-8DE9-465A-9F2D-717A78346C98}"/>
              </a:ext>
            </a:extLst>
          </p:cNvPr>
          <p:cNvSpPr txBox="1"/>
          <p:nvPr/>
        </p:nvSpPr>
        <p:spPr>
          <a:xfrm>
            <a:off x="239348" y="740702"/>
            <a:ext cx="6232703" cy="461665"/>
          </a:xfrm>
          <a:prstGeom prst="rect">
            <a:avLst/>
          </a:prstGeom>
          <a:noFill/>
        </p:spPr>
        <p:txBody>
          <a:bodyPr wrap="square" rtlCol="0">
            <a:spAutoFit/>
          </a:bodyPr>
          <a:lstStyle/>
          <a:p>
            <a:r>
              <a:rPr lang="en-US" altLang="ko-KR" sz="2400" dirty="0"/>
              <a:t>In-hospital outcomes and mortality</a:t>
            </a:r>
            <a:endParaRPr lang="ko-KR" altLang="en-US" sz="2400" dirty="0"/>
          </a:p>
        </p:txBody>
      </p:sp>
      <p:sp>
        <p:nvSpPr>
          <p:cNvPr id="13" name="Title 1"/>
          <p:cNvSpPr txBox="1">
            <a:spLocks/>
          </p:cNvSpPr>
          <p:nvPr/>
        </p:nvSpPr>
        <p:spPr>
          <a:xfrm>
            <a:off x="143339" y="164638"/>
            <a:ext cx="2089448" cy="567597"/>
          </a:xfrm>
          <a:prstGeom prst="rect">
            <a:avLst/>
          </a:prstGeom>
        </p:spPr>
        <p:txBody>
          <a:bodyPr vert="horz" lIns="91440" tIns="45720" rIns="91440" bIns="45720" rtlCol="0" anchor="ctr">
            <a:normAutofit fontScale="82500" lnSpcReduction="1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sz="4400" dirty="0"/>
              <a:t>Results 2</a:t>
            </a:r>
          </a:p>
        </p:txBody>
      </p:sp>
    </p:spTree>
    <p:extLst>
      <p:ext uri="{BB962C8B-B14F-4D97-AF65-F5344CB8AC3E}">
        <p14:creationId xmlns:p14="http://schemas.microsoft.com/office/powerpoint/2010/main" val="13133875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3339" y="164638"/>
            <a:ext cx="2089448" cy="567597"/>
          </a:xfrm>
        </p:spPr>
        <p:txBody>
          <a:bodyPr>
            <a:noAutofit/>
          </a:bodyPr>
          <a:lstStyle/>
          <a:p>
            <a:r>
              <a:rPr lang="en-GB" sz="3600" dirty="0"/>
              <a:t>Results 3</a:t>
            </a:r>
          </a:p>
        </p:txBody>
      </p:sp>
      <p:grpSp>
        <p:nvGrpSpPr>
          <p:cNvPr id="66" name="그룹 65">
            <a:extLst>
              <a:ext uri="{FF2B5EF4-FFF2-40B4-BE49-F238E27FC236}">
                <a16:creationId xmlns:a16="http://schemas.microsoft.com/office/drawing/2014/main" id="{DB15B4F4-0A86-4FB1-B56F-8B61CF6583F0}"/>
              </a:ext>
            </a:extLst>
          </p:cNvPr>
          <p:cNvGrpSpPr/>
          <p:nvPr/>
        </p:nvGrpSpPr>
        <p:grpSpPr>
          <a:xfrm>
            <a:off x="-2256928" y="1028733"/>
            <a:ext cx="13153461" cy="5568619"/>
            <a:chOff x="457200" y="2132856"/>
            <a:chExt cx="7252987" cy="3067618"/>
          </a:xfrm>
        </p:grpSpPr>
        <p:sp>
          <p:nvSpPr>
            <p:cNvPr id="67" name="rc5">
              <a:extLst>
                <a:ext uri="{FF2B5EF4-FFF2-40B4-BE49-F238E27FC236}">
                  <a16:creationId xmlns:a16="http://schemas.microsoft.com/office/drawing/2014/main" id="{5C6DAA56-A038-42EE-A2FE-EED7CDFEB56B}"/>
                </a:ext>
              </a:extLst>
            </p:cNvPr>
            <p:cNvSpPr/>
            <p:nvPr/>
          </p:nvSpPr>
          <p:spPr>
            <a:xfrm>
              <a:off x="457200" y="2132856"/>
              <a:ext cx="7176021" cy="3067618"/>
            </a:xfrm>
            <a:prstGeom prst="rect">
              <a:avLst/>
            </a:prstGeom>
            <a:solidFill>
              <a:srgbClr val="FFFFFF">
                <a:alpha val="100000"/>
              </a:srgbClr>
            </a:solidFill>
            <a:ln w="14782" cap="rnd">
              <a:solidFill>
                <a:srgbClr val="FFFFFF">
                  <a:alpha val="100000"/>
                </a:srgbClr>
              </a:solidFill>
              <a:prstDash val="solid"/>
              <a:round/>
            </a:ln>
          </p:spPr>
          <p:txBody>
            <a:bodyPr/>
            <a:lstStyle/>
            <a:p>
              <a:endParaRPr sz="2400"/>
            </a:p>
          </p:txBody>
        </p:sp>
        <p:sp>
          <p:nvSpPr>
            <p:cNvPr id="68" name="rc6">
              <a:extLst>
                <a:ext uri="{FF2B5EF4-FFF2-40B4-BE49-F238E27FC236}">
                  <a16:creationId xmlns:a16="http://schemas.microsoft.com/office/drawing/2014/main" id="{BFC059D6-F730-4C08-AFBB-1EC525B1C255}"/>
                </a:ext>
              </a:extLst>
            </p:cNvPr>
            <p:cNvSpPr/>
            <p:nvPr/>
          </p:nvSpPr>
          <p:spPr>
            <a:xfrm>
              <a:off x="2967277" y="2740841"/>
              <a:ext cx="4742910" cy="1977024"/>
            </a:xfrm>
            <a:prstGeom prst="rect">
              <a:avLst/>
            </a:prstGeom>
            <a:solidFill>
              <a:srgbClr val="FFFFFF">
                <a:alpha val="100000"/>
              </a:srgbClr>
            </a:solidFill>
          </p:spPr>
          <p:txBody>
            <a:bodyPr/>
            <a:lstStyle/>
            <a:p>
              <a:endParaRPr sz="2400"/>
            </a:p>
          </p:txBody>
        </p:sp>
        <p:sp>
          <p:nvSpPr>
            <p:cNvPr id="69" name="pl7">
              <a:extLst>
                <a:ext uri="{FF2B5EF4-FFF2-40B4-BE49-F238E27FC236}">
                  <a16:creationId xmlns:a16="http://schemas.microsoft.com/office/drawing/2014/main" id="{FA740ED4-EA98-4307-BDE2-B6491EF6CB48}"/>
                </a:ext>
              </a:extLst>
            </p:cNvPr>
            <p:cNvSpPr/>
            <p:nvPr/>
          </p:nvSpPr>
          <p:spPr>
            <a:xfrm>
              <a:off x="3182864" y="2830706"/>
              <a:ext cx="4527323" cy="543202"/>
            </a:xfrm>
            <a:custGeom>
              <a:avLst/>
              <a:gdLst/>
              <a:ahLst/>
              <a:cxnLst/>
              <a:rect l="0" t="0" r="0" b="0"/>
              <a:pathLst>
                <a:path w="4527323" h="543202">
                  <a:moveTo>
                    <a:pt x="0" y="0"/>
                  </a:moveTo>
                  <a:lnTo>
                    <a:pt x="7186" y="0"/>
                  </a:lnTo>
                  <a:lnTo>
                    <a:pt x="7186" y="39071"/>
                  </a:lnTo>
                  <a:lnTo>
                    <a:pt x="64676" y="39071"/>
                  </a:lnTo>
                  <a:lnTo>
                    <a:pt x="64676" y="97679"/>
                  </a:lnTo>
                  <a:lnTo>
                    <a:pt x="79048" y="97679"/>
                  </a:lnTo>
                  <a:lnTo>
                    <a:pt x="79048" y="97679"/>
                  </a:lnTo>
                  <a:lnTo>
                    <a:pt x="93420" y="97679"/>
                  </a:lnTo>
                  <a:lnTo>
                    <a:pt x="93420" y="117442"/>
                  </a:lnTo>
                  <a:lnTo>
                    <a:pt x="107793" y="117442"/>
                  </a:lnTo>
                  <a:lnTo>
                    <a:pt x="107793" y="137205"/>
                  </a:lnTo>
                  <a:lnTo>
                    <a:pt x="122165" y="137205"/>
                  </a:lnTo>
                  <a:lnTo>
                    <a:pt x="122165" y="156968"/>
                  </a:lnTo>
                  <a:lnTo>
                    <a:pt x="143724" y="156968"/>
                  </a:lnTo>
                  <a:lnTo>
                    <a:pt x="143724" y="156968"/>
                  </a:lnTo>
                  <a:lnTo>
                    <a:pt x="194028" y="156968"/>
                  </a:lnTo>
                  <a:lnTo>
                    <a:pt x="194028" y="156968"/>
                  </a:lnTo>
                  <a:lnTo>
                    <a:pt x="229959" y="156968"/>
                  </a:lnTo>
                  <a:lnTo>
                    <a:pt x="229959" y="156968"/>
                  </a:lnTo>
                  <a:lnTo>
                    <a:pt x="258704" y="156968"/>
                  </a:lnTo>
                  <a:lnTo>
                    <a:pt x="258704" y="156968"/>
                  </a:lnTo>
                  <a:lnTo>
                    <a:pt x="294635" y="156968"/>
                  </a:lnTo>
                  <a:lnTo>
                    <a:pt x="294635" y="156968"/>
                  </a:lnTo>
                  <a:lnTo>
                    <a:pt x="316194" y="156968"/>
                  </a:lnTo>
                  <a:lnTo>
                    <a:pt x="316194" y="177997"/>
                  </a:lnTo>
                  <a:lnTo>
                    <a:pt x="359311" y="177997"/>
                  </a:lnTo>
                  <a:lnTo>
                    <a:pt x="359311" y="177997"/>
                  </a:lnTo>
                  <a:lnTo>
                    <a:pt x="366497" y="177997"/>
                  </a:lnTo>
                  <a:lnTo>
                    <a:pt x="366497" y="177997"/>
                  </a:lnTo>
                  <a:lnTo>
                    <a:pt x="373683" y="177997"/>
                  </a:lnTo>
                  <a:lnTo>
                    <a:pt x="373683" y="199588"/>
                  </a:lnTo>
                  <a:lnTo>
                    <a:pt x="423987" y="199588"/>
                  </a:lnTo>
                  <a:lnTo>
                    <a:pt x="423987" y="199588"/>
                  </a:lnTo>
                  <a:lnTo>
                    <a:pt x="445546" y="199588"/>
                  </a:lnTo>
                  <a:lnTo>
                    <a:pt x="445546" y="199588"/>
                  </a:lnTo>
                  <a:lnTo>
                    <a:pt x="452732" y="199588"/>
                  </a:lnTo>
                  <a:lnTo>
                    <a:pt x="452732" y="221778"/>
                  </a:lnTo>
                  <a:lnTo>
                    <a:pt x="474291" y="221778"/>
                  </a:lnTo>
                  <a:lnTo>
                    <a:pt x="474291" y="221778"/>
                  </a:lnTo>
                  <a:lnTo>
                    <a:pt x="488663" y="221778"/>
                  </a:lnTo>
                  <a:lnTo>
                    <a:pt x="488663" y="221778"/>
                  </a:lnTo>
                  <a:lnTo>
                    <a:pt x="495849" y="221778"/>
                  </a:lnTo>
                  <a:lnTo>
                    <a:pt x="495849" y="221778"/>
                  </a:lnTo>
                  <a:lnTo>
                    <a:pt x="776112" y="221778"/>
                  </a:lnTo>
                  <a:lnTo>
                    <a:pt x="776112" y="221778"/>
                  </a:lnTo>
                  <a:lnTo>
                    <a:pt x="790485" y="221778"/>
                  </a:lnTo>
                  <a:lnTo>
                    <a:pt x="790485" y="221778"/>
                  </a:lnTo>
                  <a:lnTo>
                    <a:pt x="876719" y="221778"/>
                  </a:lnTo>
                  <a:lnTo>
                    <a:pt x="876719" y="221778"/>
                  </a:lnTo>
                  <a:lnTo>
                    <a:pt x="919837" y="221778"/>
                  </a:lnTo>
                  <a:lnTo>
                    <a:pt x="919837" y="221778"/>
                  </a:lnTo>
                  <a:lnTo>
                    <a:pt x="941395" y="221778"/>
                  </a:lnTo>
                  <a:lnTo>
                    <a:pt x="941395" y="221778"/>
                  </a:lnTo>
                  <a:lnTo>
                    <a:pt x="970140" y="221778"/>
                  </a:lnTo>
                  <a:lnTo>
                    <a:pt x="970140" y="221778"/>
                  </a:lnTo>
                  <a:lnTo>
                    <a:pt x="984513" y="221778"/>
                  </a:lnTo>
                  <a:lnTo>
                    <a:pt x="984513" y="221778"/>
                  </a:lnTo>
                  <a:lnTo>
                    <a:pt x="998885" y="221778"/>
                  </a:lnTo>
                  <a:lnTo>
                    <a:pt x="998885" y="221778"/>
                  </a:lnTo>
                  <a:lnTo>
                    <a:pt x="1020444" y="221778"/>
                  </a:lnTo>
                  <a:lnTo>
                    <a:pt x="1020444" y="248037"/>
                  </a:lnTo>
                  <a:lnTo>
                    <a:pt x="1049189" y="248037"/>
                  </a:lnTo>
                  <a:lnTo>
                    <a:pt x="1049189" y="248037"/>
                  </a:lnTo>
                  <a:lnTo>
                    <a:pt x="1056375" y="248037"/>
                  </a:lnTo>
                  <a:lnTo>
                    <a:pt x="1056375" y="248037"/>
                  </a:lnTo>
                  <a:lnTo>
                    <a:pt x="1070748" y="248037"/>
                  </a:lnTo>
                  <a:lnTo>
                    <a:pt x="1070748" y="248037"/>
                  </a:lnTo>
                  <a:lnTo>
                    <a:pt x="1077934" y="248037"/>
                  </a:lnTo>
                  <a:lnTo>
                    <a:pt x="1077934" y="248037"/>
                  </a:lnTo>
                  <a:lnTo>
                    <a:pt x="1178541" y="248037"/>
                  </a:lnTo>
                  <a:lnTo>
                    <a:pt x="1178541" y="248037"/>
                  </a:lnTo>
                  <a:lnTo>
                    <a:pt x="1185727" y="248037"/>
                  </a:lnTo>
                  <a:lnTo>
                    <a:pt x="1185727" y="248037"/>
                  </a:lnTo>
                  <a:lnTo>
                    <a:pt x="1192913" y="248037"/>
                  </a:lnTo>
                  <a:lnTo>
                    <a:pt x="1192913" y="248037"/>
                  </a:lnTo>
                  <a:lnTo>
                    <a:pt x="1243217" y="248037"/>
                  </a:lnTo>
                  <a:lnTo>
                    <a:pt x="1243217" y="278415"/>
                  </a:lnTo>
                  <a:lnTo>
                    <a:pt x="1329452" y="278415"/>
                  </a:lnTo>
                  <a:lnTo>
                    <a:pt x="1329452" y="278415"/>
                  </a:lnTo>
                  <a:lnTo>
                    <a:pt x="1351010" y="278415"/>
                  </a:lnTo>
                  <a:lnTo>
                    <a:pt x="1351010" y="278415"/>
                  </a:lnTo>
                  <a:lnTo>
                    <a:pt x="1444431" y="278415"/>
                  </a:lnTo>
                  <a:lnTo>
                    <a:pt x="1444431" y="278415"/>
                  </a:lnTo>
                  <a:lnTo>
                    <a:pt x="1458804" y="278415"/>
                  </a:lnTo>
                  <a:lnTo>
                    <a:pt x="1458804" y="278415"/>
                  </a:lnTo>
                  <a:lnTo>
                    <a:pt x="1545039" y="278415"/>
                  </a:lnTo>
                  <a:lnTo>
                    <a:pt x="1545039" y="278415"/>
                  </a:lnTo>
                  <a:lnTo>
                    <a:pt x="1681577" y="278415"/>
                  </a:lnTo>
                  <a:lnTo>
                    <a:pt x="1681577" y="278415"/>
                  </a:lnTo>
                  <a:lnTo>
                    <a:pt x="1832488" y="278415"/>
                  </a:lnTo>
                  <a:lnTo>
                    <a:pt x="1832488" y="278415"/>
                  </a:lnTo>
                  <a:lnTo>
                    <a:pt x="2177427" y="278415"/>
                  </a:lnTo>
                  <a:lnTo>
                    <a:pt x="2177427" y="278415"/>
                  </a:lnTo>
                  <a:lnTo>
                    <a:pt x="2191799" y="278415"/>
                  </a:lnTo>
                  <a:lnTo>
                    <a:pt x="2191799" y="315460"/>
                  </a:lnTo>
                  <a:lnTo>
                    <a:pt x="2256475" y="315460"/>
                  </a:lnTo>
                  <a:lnTo>
                    <a:pt x="2256475" y="315460"/>
                  </a:lnTo>
                  <a:lnTo>
                    <a:pt x="2385827" y="315460"/>
                  </a:lnTo>
                  <a:lnTo>
                    <a:pt x="2385827" y="315460"/>
                  </a:lnTo>
                  <a:lnTo>
                    <a:pt x="2479248" y="315460"/>
                  </a:lnTo>
                  <a:lnTo>
                    <a:pt x="2479248" y="354456"/>
                  </a:lnTo>
                  <a:lnTo>
                    <a:pt x="2587042" y="354456"/>
                  </a:lnTo>
                  <a:lnTo>
                    <a:pt x="2587042" y="354456"/>
                  </a:lnTo>
                  <a:lnTo>
                    <a:pt x="2630159" y="354456"/>
                  </a:lnTo>
                  <a:lnTo>
                    <a:pt x="2630159" y="354456"/>
                  </a:lnTo>
                  <a:lnTo>
                    <a:pt x="2845746" y="354456"/>
                  </a:lnTo>
                  <a:lnTo>
                    <a:pt x="2845746" y="354456"/>
                  </a:lnTo>
                  <a:lnTo>
                    <a:pt x="3011029" y="354456"/>
                  </a:lnTo>
                  <a:lnTo>
                    <a:pt x="3011029" y="354456"/>
                  </a:lnTo>
                  <a:lnTo>
                    <a:pt x="3104450" y="354456"/>
                  </a:lnTo>
                  <a:lnTo>
                    <a:pt x="3104450" y="354456"/>
                  </a:lnTo>
                  <a:lnTo>
                    <a:pt x="3111636" y="354456"/>
                  </a:lnTo>
                  <a:lnTo>
                    <a:pt x="3111636" y="399545"/>
                  </a:lnTo>
                  <a:lnTo>
                    <a:pt x="3291292" y="399545"/>
                  </a:lnTo>
                  <a:lnTo>
                    <a:pt x="3291292" y="399545"/>
                  </a:lnTo>
                  <a:lnTo>
                    <a:pt x="3413458" y="399545"/>
                  </a:lnTo>
                  <a:lnTo>
                    <a:pt x="3413458" y="399545"/>
                  </a:lnTo>
                  <a:lnTo>
                    <a:pt x="3420644" y="399545"/>
                  </a:lnTo>
                  <a:lnTo>
                    <a:pt x="3420644" y="399545"/>
                  </a:lnTo>
                  <a:lnTo>
                    <a:pt x="3542810" y="399545"/>
                  </a:lnTo>
                  <a:lnTo>
                    <a:pt x="3542810" y="399545"/>
                  </a:lnTo>
                  <a:lnTo>
                    <a:pt x="3571555" y="399545"/>
                  </a:lnTo>
                  <a:lnTo>
                    <a:pt x="3571555" y="399545"/>
                  </a:lnTo>
                  <a:lnTo>
                    <a:pt x="3600300" y="399545"/>
                  </a:lnTo>
                  <a:lnTo>
                    <a:pt x="3600300" y="399545"/>
                  </a:lnTo>
                  <a:lnTo>
                    <a:pt x="3621859" y="399545"/>
                  </a:lnTo>
                  <a:lnTo>
                    <a:pt x="3621859" y="399545"/>
                  </a:lnTo>
                  <a:lnTo>
                    <a:pt x="3643417" y="399545"/>
                  </a:lnTo>
                  <a:lnTo>
                    <a:pt x="3643417" y="399545"/>
                  </a:lnTo>
                  <a:lnTo>
                    <a:pt x="3851818" y="399545"/>
                  </a:lnTo>
                  <a:lnTo>
                    <a:pt x="3851818" y="399545"/>
                  </a:lnTo>
                  <a:lnTo>
                    <a:pt x="4002729" y="399545"/>
                  </a:lnTo>
                  <a:lnTo>
                    <a:pt x="4002729" y="399545"/>
                  </a:lnTo>
                  <a:lnTo>
                    <a:pt x="4074591" y="399545"/>
                  </a:lnTo>
                  <a:lnTo>
                    <a:pt x="4074591" y="469432"/>
                  </a:lnTo>
                  <a:lnTo>
                    <a:pt x="4103336" y="469432"/>
                  </a:lnTo>
                  <a:lnTo>
                    <a:pt x="4103336" y="469432"/>
                  </a:lnTo>
                  <a:lnTo>
                    <a:pt x="4268619" y="469432"/>
                  </a:lnTo>
                  <a:lnTo>
                    <a:pt x="4268619" y="543202"/>
                  </a:lnTo>
                  <a:lnTo>
                    <a:pt x="4282992" y="543202"/>
                  </a:lnTo>
                  <a:lnTo>
                    <a:pt x="4282992" y="543202"/>
                  </a:lnTo>
                  <a:lnTo>
                    <a:pt x="4326109" y="543202"/>
                  </a:lnTo>
                  <a:lnTo>
                    <a:pt x="4326109" y="543202"/>
                  </a:lnTo>
                  <a:lnTo>
                    <a:pt x="4527323" y="543202"/>
                  </a:lnTo>
                </a:path>
              </a:pathLst>
            </a:custGeom>
            <a:ln w="27101" cap="flat">
              <a:solidFill>
                <a:srgbClr val="F8766D">
                  <a:alpha val="100000"/>
                </a:srgbClr>
              </a:solidFill>
              <a:prstDash val="solid"/>
              <a:round/>
            </a:ln>
          </p:spPr>
          <p:txBody>
            <a:bodyPr/>
            <a:lstStyle/>
            <a:p>
              <a:endParaRPr sz="2400"/>
            </a:p>
          </p:txBody>
        </p:sp>
        <p:sp>
          <p:nvSpPr>
            <p:cNvPr id="70" name="pl8">
              <a:extLst>
                <a:ext uri="{FF2B5EF4-FFF2-40B4-BE49-F238E27FC236}">
                  <a16:creationId xmlns:a16="http://schemas.microsoft.com/office/drawing/2014/main" id="{502382D7-A1A2-4746-8D1C-AE8F55CDCDC4}"/>
                </a:ext>
              </a:extLst>
            </p:cNvPr>
            <p:cNvSpPr/>
            <p:nvPr/>
          </p:nvSpPr>
          <p:spPr>
            <a:xfrm>
              <a:off x="3182864" y="2830706"/>
              <a:ext cx="4527323" cy="293834"/>
            </a:xfrm>
            <a:custGeom>
              <a:avLst/>
              <a:gdLst/>
              <a:ahLst/>
              <a:cxnLst/>
              <a:rect l="0" t="0" r="0" b="0"/>
              <a:pathLst>
                <a:path w="4527323" h="293834">
                  <a:moveTo>
                    <a:pt x="0" y="0"/>
                  </a:moveTo>
                  <a:lnTo>
                    <a:pt x="0" y="0"/>
                  </a:lnTo>
                  <a:lnTo>
                    <a:pt x="0" y="6535"/>
                  </a:lnTo>
                  <a:lnTo>
                    <a:pt x="14372" y="6535"/>
                  </a:lnTo>
                  <a:lnTo>
                    <a:pt x="14372" y="19606"/>
                  </a:lnTo>
                  <a:lnTo>
                    <a:pt x="35931" y="19606"/>
                  </a:lnTo>
                  <a:lnTo>
                    <a:pt x="35931" y="26142"/>
                  </a:lnTo>
                  <a:lnTo>
                    <a:pt x="57489" y="26142"/>
                  </a:lnTo>
                  <a:lnTo>
                    <a:pt x="57489" y="26142"/>
                  </a:lnTo>
                  <a:lnTo>
                    <a:pt x="79048" y="26142"/>
                  </a:lnTo>
                  <a:lnTo>
                    <a:pt x="79048" y="39310"/>
                  </a:lnTo>
                  <a:lnTo>
                    <a:pt x="114979" y="39310"/>
                  </a:lnTo>
                  <a:lnTo>
                    <a:pt x="114979" y="39310"/>
                  </a:lnTo>
                  <a:lnTo>
                    <a:pt x="122165" y="39310"/>
                  </a:lnTo>
                  <a:lnTo>
                    <a:pt x="122165" y="45919"/>
                  </a:lnTo>
                  <a:lnTo>
                    <a:pt x="136538" y="45919"/>
                  </a:lnTo>
                  <a:lnTo>
                    <a:pt x="136538" y="45919"/>
                  </a:lnTo>
                  <a:lnTo>
                    <a:pt x="143724" y="45919"/>
                  </a:lnTo>
                  <a:lnTo>
                    <a:pt x="143724" y="45919"/>
                  </a:lnTo>
                  <a:lnTo>
                    <a:pt x="172469" y="45919"/>
                  </a:lnTo>
                  <a:lnTo>
                    <a:pt x="172469" y="45919"/>
                  </a:lnTo>
                  <a:lnTo>
                    <a:pt x="179655" y="45919"/>
                  </a:lnTo>
                  <a:lnTo>
                    <a:pt x="179655" y="45919"/>
                  </a:lnTo>
                  <a:lnTo>
                    <a:pt x="215586" y="45919"/>
                  </a:lnTo>
                  <a:lnTo>
                    <a:pt x="215586" y="45919"/>
                  </a:lnTo>
                  <a:lnTo>
                    <a:pt x="237145" y="45919"/>
                  </a:lnTo>
                  <a:lnTo>
                    <a:pt x="237145" y="52681"/>
                  </a:lnTo>
                  <a:lnTo>
                    <a:pt x="244331" y="52681"/>
                  </a:lnTo>
                  <a:lnTo>
                    <a:pt x="244331" y="52681"/>
                  </a:lnTo>
                  <a:lnTo>
                    <a:pt x="251517" y="52681"/>
                  </a:lnTo>
                  <a:lnTo>
                    <a:pt x="251517" y="52681"/>
                  </a:lnTo>
                  <a:lnTo>
                    <a:pt x="258704" y="52681"/>
                  </a:lnTo>
                  <a:lnTo>
                    <a:pt x="258704" y="52681"/>
                  </a:lnTo>
                  <a:lnTo>
                    <a:pt x="273076" y="52681"/>
                  </a:lnTo>
                  <a:lnTo>
                    <a:pt x="273076" y="52681"/>
                  </a:lnTo>
                  <a:lnTo>
                    <a:pt x="280262" y="52681"/>
                  </a:lnTo>
                  <a:lnTo>
                    <a:pt x="280262" y="52681"/>
                  </a:lnTo>
                  <a:lnTo>
                    <a:pt x="294635" y="52681"/>
                  </a:lnTo>
                  <a:lnTo>
                    <a:pt x="294635" y="52681"/>
                  </a:lnTo>
                  <a:lnTo>
                    <a:pt x="316194" y="52681"/>
                  </a:lnTo>
                  <a:lnTo>
                    <a:pt x="316194" y="52681"/>
                  </a:lnTo>
                  <a:lnTo>
                    <a:pt x="323380" y="52681"/>
                  </a:lnTo>
                  <a:lnTo>
                    <a:pt x="323380" y="52681"/>
                  </a:lnTo>
                  <a:lnTo>
                    <a:pt x="330566" y="52681"/>
                  </a:lnTo>
                  <a:lnTo>
                    <a:pt x="330566" y="59716"/>
                  </a:lnTo>
                  <a:lnTo>
                    <a:pt x="344938" y="59716"/>
                  </a:lnTo>
                  <a:lnTo>
                    <a:pt x="344938" y="59716"/>
                  </a:lnTo>
                  <a:lnTo>
                    <a:pt x="352125" y="59716"/>
                  </a:lnTo>
                  <a:lnTo>
                    <a:pt x="352125" y="59716"/>
                  </a:lnTo>
                  <a:lnTo>
                    <a:pt x="402428" y="59716"/>
                  </a:lnTo>
                  <a:lnTo>
                    <a:pt x="402428" y="73900"/>
                  </a:lnTo>
                  <a:lnTo>
                    <a:pt x="431173" y="73900"/>
                  </a:lnTo>
                  <a:lnTo>
                    <a:pt x="431173" y="73900"/>
                  </a:lnTo>
                  <a:lnTo>
                    <a:pt x="438359" y="73900"/>
                  </a:lnTo>
                  <a:lnTo>
                    <a:pt x="438359" y="73900"/>
                  </a:lnTo>
                  <a:lnTo>
                    <a:pt x="467104" y="73900"/>
                  </a:lnTo>
                  <a:lnTo>
                    <a:pt x="467104" y="73900"/>
                  </a:lnTo>
                  <a:lnTo>
                    <a:pt x="495849" y="73900"/>
                  </a:lnTo>
                  <a:lnTo>
                    <a:pt x="495849" y="73900"/>
                  </a:lnTo>
                  <a:lnTo>
                    <a:pt x="531780" y="73900"/>
                  </a:lnTo>
                  <a:lnTo>
                    <a:pt x="531780" y="73900"/>
                  </a:lnTo>
                  <a:lnTo>
                    <a:pt x="546153" y="73900"/>
                  </a:lnTo>
                  <a:lnTo>
                    <a:pt x="546153" y="73900"/>
                  </a:lnTo>
                  <a:lnTo>
                    <a:pt x="567712" y="73900"/>
                  </a:lnTo>
                  <a:lnTo>
                    <a:pt x="567712" y="73900"/>
                  </a:lnTo>
                  <a:lnTo>
                    <a:pt x="574898" y="73900"/>
                  </a:lnTo>
                  <a:lnTo>
                    <a:pt x="574898" y="73900"/>
                  </a:lnTo>
                  <a:lnTo>
                    <a:pt x="582084" y="73900"/>
                  </a:lnTo>
                  <a:lnTo>
                    <a:pt x="582084" y="73900"/>
                  </a:lnTo>
                  <a:lnTo>
                    <a:pt x="596456" y="73900"/>
                  </a:lnTo>
                  <a:lnTo>
                    <a:pt x="596456" y="73900"/>
                  </a:lnTo>
                  <a:lnTo>
                    <a:pt x="618015" y="73900"/>
                  </a:lnTo>
                  <a:lnTo>
                    <a:pt x="618015" y="73900"/>
                  </a:lnTo>
                  <a:lnTo>
                    <a:pt x="632388" y="73900"/>
                  </a:lnTo>
                  <a:lnTo>
                    <a:pt x="632388" y="73900"/>
                  </a:lnTo>
                  <a:lnTo>
                    <a:pt x="668319" y="73900"/>
                  </a:lnTo>
                  <a:lnTo>
                    <a:pt x="668319" y="73900"/>
                  </a:lnTo>
                  <a:lnTo>
                    <a:pt x="675505" y="73900"/>
                  </a:lnTo>
                  <a:lnTo>
                    <a:pt x="675505" y="73900"/>
                  </a:lnTo>
                  <a:lnTo>
                    <a:pt x="754553" y="73900"/>
                  </a:lnTo>
                  <a:lnTo>
                    <a:pt x="754553" y="81493"/>
                  </a:lnTo>
                  <a:lnTo>
                    <a:pt x="761740" y="81493"/>
                  </a:lnTo>
                  <a:lnTo>
                    <a:pt x="761740" y="81493"/>
                  </a:lnTo>
                  <a:lnTo>
                    <a:pt x="776112" y="81493"/>
                  </a:lnTo>
                  <a:lnTo>
                    <a:pt x="776112" y="81493"/>
                  </a:lnTo>
                  <a:lnTo>
                    <a:pt x="797671" y="81493"/>
                  </a:lnTo>
                  <a:lnTo>
                    <a:pt x="797671" y="81493"/>
                  </a:lnTo>
                  <a:lnTo>
                    <a:pt x="812043" y="81493"/>
                  </a:lnTo>
                  <a:lnTo>
                    <a:pt x="812043" y="81493"/>
                  </a:lnTo>
                  <a:lnTo>
                    <a:pt x="819230" y="81493"/>
                  </a:lnTo>
                  <a:lnTo>
                    <a:pt x="819230" y="81493"/>
                  </a:lnTo>
                  <a:lnTo>
                    <a:pt x="833602" y="81493"/>
                  </a:lnTo>
                  <a:lnTo>
                    <a:pt x="833602" y="81493"/>
                  </a:lnTo>
                  <a:lnTo>
                    <a:pt x="876719" y="81493"/>
                  </a:lnTo>
                  <a:lnTo>
                    <a:pt x="876719" y="81493"/>
                  </a:lnTo>
                  <a:lnTo>
                    <a:pt x="883906" y="81493"/>
                  </a:lnTo>
                  <a:lnTo>
                    <a:pt x="883906" y="81493"/>
                  </a:lnTo>
                  <a:lnTo>
                    <a:pt x="898278" y="81493"/>
                  </a:lnTo>
                  <a:lnTo>
                    <a:pt x="898278" y="81493"/>
                  </a:lnTo>
                  <a:lnTo>
                    <a:pt x="919837" y="81493"/>
                  </a:lnTo>
                  <a:lnTo>
                    <a:pt x="919837" y="81493"/>
                  </a:lnTo>
                  <a:lnTo>
                    <a:pt x="927023" y="81493"/>
                  </a:lnTo>
                  <a:lnTo>
                    <a:pt x="927023" y="81493"/>
                  </a:lnTo>
                  <a:lnTo>
                    <a:pt x="934209" y="81493"/>
                  </a:lnTo>
                  <a:lnTo>
                    <a:pt x="934209" y="89702"/>
                  </a:lnTo>
                  <a:lnTo>
                    <a:pt x="970140" y="89702"/>
                  </a:lnTo>
                  <a:lnTo>
                    <a:pt x="970140" y="89702"/>
                  </a:lnTo>
                  <a:lnTo>
                    <a:pt x="977327" y="89702"/>
                  </a:lnTo>
                  <a:lnTo>
                    <a:pt x="977327" y="89702"/>
                  </a:lnTo>
                  <a:lnTo>
                    <a:pt x="984513" y="89702"/>
                  </a:lnTo>
                  <a:lnTo>
                    <a:pt x="984513" y="89702"/>
                  </a:lnTo>
                  <a:lnTo>
                    <a:pt x="998885" y="89702"/>
                  </a:lnTo>
                  <a:lnTo>
                    <a:pt x="998885" y="89702"/>
                  </a:lnTo>
                  <a:lnTo>
                    <a:pt x="1006071" y="89702"/>
                  </a:lnTo>
                  <a:lnTo>
                    <a:pt x="1006071" y="89702"/>
                  </a:lnTo>
                  <a:lnTo>
                    <a:pt x="1042003" y="89702"/>
                  </a:lnTo>
                  <a:lnTo>
                    <a:pt x="1042003" y="89702"/>
                  </a:lnTo>
                  <a:lnTo>
                    <a:pt x="1077934" y="89702"/>
                  </a:lnTo>
                  <a:lnTo>
                    <a:pt x="1077934" y="89702"/>
                  </a:lnTo>
                  <a:lnTo>
                    <a:pt x="1085120" y="89702"/>
                  </a:lnTo>
                  <a:lnTo>
                    <a:pt x="1085120" y="89702"/>
                  </a:lnTo>
                  <a:lnTo>
                    <a:pt x="1106679" y="89702"/>
                  </a:lnTo>
                  <a:lnTo>
                    <a:pt x="1106679" y="98370"/>
                  </a:lnTo>
                  <a:lnTo>
                    <a:pt x="1113865" y="98370"/>
                  </a:lnTo>
                  <a:lnTo>
                    <a:pt x="1113865" y="98370"/>
                  </a:lnTo>
                  <a:lnTo>
                    <a:pt x="1128237" y="98370"/>
                  </a:lnTo>
                  <a:lnTo>
                    <a:pt x="1128237" y="98370"/>
                  </a:lnTo>
                  <a:lnTo>
                    <a:pt x="1135424" y="98370"/>
                  </a:lnTo>
                  <a:lnTo>
                    <a:pt x="1135424" y="98370"/>
                  </a:lnTo>
                  <a:lnTo>
                    <a:pt x="1164169" y="98370"/>
                  </a:lnTo>
                  <a:lnTo>
                    <a:pt x="1164169" y="98370"/>
                  </a:lnTo>
                  <a:lnTo>
                    <a:pt x="1228845" y="98370"/>
                  </a:lnTo>
                  <a:lnTo>
                    <a:pt x="1228845" y="98370"/>
                  </a:lnTo>
                  <a:lnTo>
                    <a:pt x="1264776" y="98370"/>
                  </a:lnTo>
                  <a:lnTo>
                    <a:pt x="1264776" y="98370"/>
                  </a:lnTo>
                  <a:lnTo>
                    <a:pt x="1286334" y="98370"/>
                  </a:lnTo>
                  <a:lnTo>
                    <a:pt x="1286334" y="98370"/>
                  </a:lnTo>
                  <a:lnTo>
                    <a:pt x="1300707" y="98370"/>
                  </a:lnTo>
                  <a:lnTo>
                    <a:pt x="1300707" y="98370"/>
                  </a:lnTo>
                  <a:lnTo>
                    <a:pt x="1315079" y="98370"/>
                  </a:lnTo>
                  <a:lnTo>
                    <a:pt x="1315079" y="98370"/>
                  </a:lnTo>
                  <a:lnTo>
                    <a:pt x="1336638" y="98370"/>
                  </a:lnTo>
                  <a:lnTo>
                    <a:pt x="1336638" y="98370"/>
                  </a:lnTo>
                  <a:lnTo>
                    <a:pt x="1343824" y="98370"/>
                  </a:lnTo>
                  <a:lnTo>
                    <a:pt x="1343824" y="98370"/>
                  </a:lnTo>
                  <a:lnTo>
                    <a:pt x="1365383" y="98370"/>
                  </a:lnTo>
                  <a:lnTo>
                    <a:pt x="1365383" y="98370"/>
                  </a:lnTo>
                  <a:lnTo>
                    <a:pt x="1379755" y="98370"/>
                  </a:lnTo>
                  <a:lnTo>
                    <a:pt x="1379755" y="98370"/>
                  </a:lnTo>
                  <a:lnTo>
                    <a:pt x="1415687" y="98370"/>
                  </a:lnTo>
                  <a:lnTo>
                    <a:pt x="1415687" y="107861"/>
                  </a:lnTo>
                  <a:lnTo>
                    <a:pt x="1422873" y="107861"/>
                  </a:lnTo>
                  <a:lnTo>
                    <a:pt x="1422873" y="117406"/>
                  </a:lnTo>
                  <a:lnTo>
                    <a:pt x="1444431" y="117406"/>
                  </a:lnTo>
                  <a:lnTo>
                    <a:pt x="1444431" y="117406"/>
                  </a:lnTo>
                  <a:lnTo>
                    <a:pt x="1451618" y="117406"/>
                  </a:lnTo>
                  <a:lnTo>
                    <a:pt x="1451618" y="117406"/>
                  </a:lnTo>
                  <a:lnTo>
                    <a:pt x="1501921" y="117406"/>
                  </a:lnTo>
                  <a:lnTo>
                    <a:pt x="1501921" y="117406"/>
                  </a:lnTo>
                  <a:lnTo>
                    <a:pt x="1523480" y="117406"/>
                  </a:lnTo>
                  <a:lnTo>
                    <a:pt x="1523480" y="117406"/>
                  </a:lnTo>
                  <a:lnTo>
                    <a:pt x="1552225" y="117406"/>
                  </a:lnTo>
                  <a:lnTo>
                    <a:pt x="1552225" y="117406"/>
                  </a:lnTo>
                  <a:lnTo>
                    <a:pt x="1566597" y="117406"/>
                  </a:lnTo>
                  <a:lnTo>
                    <a:pt x="1566597" y="117406"/>
                  </a:lnTo>
                  <a:lnTo>
                    <a:pt x="1573784" y="117406"/>
                  </a:lnTo>
                  <a:lnTo>
                    <a:pt x="1573784" y="127288"/>
                  </a:lnTo>
                  <a:lnTo>
                    <a:pt x="1580970" y="127288"/>
                  </a:lnTo>
                  <a:lnTo>
                    <a:pt x="1580970" y="127288"/>
                  </a:lnTo>
                  <a:lnTo>
                    <a:pt x="1588156" y="127288"/>
                  </a:lnTo>
                  <a:lnTo>
                    <a:pt x="1588156" y="127288"/>
                  </a:lnTo>
                  <a:lnTo>
                    <a:pt x="1609715" y="127288"/>
                  </a:lnTo>
                  <a:lnTo>
                    <a:pt x="1609715" y="127288"/>
                  </a:lnTo>
                  <a:lnTo>
                    <a:pt x="1616901" y="127288"/>
                  </a:lnTo>
                  <a:lnTo>
                    <a:pt x="1616901" y="127288"/>
                  </a:lnTo>
                  <a:lnTo>
                    <a:pt x="1645646" y="127288"/>
                  </a:lnTo>
                  <a:lnTo>
                    <a:pt x="1645646" y="127288"/>
                  </a:lnTo>
                  <a:lnTo>
                    <a:pt x="1660018" y="127288"/>
                  </a:lnTo>
                  <a:lnTo>
                    <a:pt x="1660018" y="127288"/>
                  </a:lnTo>
                  <a:lnTo>
                    <a:pt x="1674391" y="127288"/>
                  </a:lnTo>
                  <a:lnTo>
                    <a:pt x="1674391" y="137661"/>
                  </a:lnTo>
                  <a:lnTo>
                    <a:pt x="1681577" y="137661"/>
                  </a:lnTo>
                  <a:lnTo>
                    <a:pt x="1681577" y="137661"/>
                  </a:lnTo>
                  <a:lnTo>
                    <a:pt x="1731881" y="137661"/>
                  </a:lnTo>
                  <a:lnTo>
                    <a:pt x="1731881" y="137661"/>
                  </a:lnTo>
                  <a:lnTo>
                    <a:pt x="1746253" y="137661"/>
                  </a:lnTo>
                  <a:lnTo>
                    <a:pt x="1746253" y="137661"/>
                  </a:lnTo>
                  <a:lnTo>
                    <a:pt x="1796557" y="137661"/>
                  </a:lnTo>
                  <a:lnTo>
                    <a:pt x="1796557" y="137661"/>
                  </a:lnTo>
                  <a:lnTo>
                    <a:pt x="1803743" y="137661"/>
                  </a:lnTo>
                  <a:lnTo>
                    <a:pt x="1803743" y="137661"/>
                  </a:lnTo>
                  <a:lnTo>
                    <a:pt x="1839674" y="137661"/>
                  </a:lnTo>
                  <a:lnTo>
                    <a:pt x="1839674" y="137661"/>
                  </a:lnTo>
                  <a:lnTo>
                    <a:pt x="1854046" y="137661"/>
                  </a:lnTo>
                  <a:lnTo>
                    <a:pt x="1854046" y="137661"/>
                  </a:lnTo>
                  <a:lnTo>
                    <a:pt x="1875605" y="137661"/>
                  </a:lnTo>
                  <a:lnTo>
                    <a:pt x="1875605" y="137661"/>
                  </a:lnTo>
                  <a:lnTo>
                    <a:pt x="1882791" y="137661"/>
                  </a:lnTo>
                  <a:lnTo>
                    <a:pt x="1882791" y="137661"/>
                  </a:lnTo>
                  <a:lnTo>
                    <a:pt x="1904350" y="137661"/>
                  </a:lnTo>
                  <a:lnTo>
                    <a:pt x="1904350" y="137661"/>
                  </a:lnTo>
                  <a:lnTo>
                    <a:pt x="1911536" y="137661"/>
                  </a:lnTo>
                  <a:lnTo>
                    <a:pt x="1911536" y="137661"/>
                  </a:lnTo>
                  <a:lnTo>
                    <a:pt x="1954654" y="137661"/>
                  </a:lnTo>
                  <a:lnTo>
                    <a:pt x="1954654" y="137661"/>
                  </a:lnTo>
                  <a:lnTo>
                    <a:pt x="1969026" y="137661"/>
                  </a:lnTo>
                  <a:lnTo>
                    <a:pt x="1969026" y="137661"/>
                  </a:lnTo>
                  <a:lnTo>
                    <a:pt x="2019330" y="137661"/>
                  </a:lnTo>
                  <a:lnTo>
                    <a:pt x="2019330" y="137661"/>
                  </a:lnTo>
                  <a:lnTo>
                    <a:pt x="2026516" y="137661"/>
                  </a:lnTo>
                  <a:lnTo>
                    <a:pt x="2026516" y="137661"/>
                  </a:lnTo>
                  <a:lnTo>
                    <a:pt x="2040888" y="137661"/>
                  </a:lnTo>
                  <a:lnTo>
                    <a:pt x="2040888" y="149348"/>
                  </a:lnTo>
                  <a:lnTo>
                    <a:pt x="2069633" y="149348"/>
                  </a:lnTo>
                  <a:lnTo>
                    <a:pt x="2069633" y="149348"/>
                  </a:lnTo>
                  <a:lnTo>
                    <a:pt x="2112751" y="149348"/>
                  </a:lnTo>
                  <a:lnTo>
                    <a:pt x="2112751" y="149348"/>
                  </a:lnTo>
                  <a:lnTo>
                    <a:pt x="2134309" y="149348"/>
                  </a:lnTo>
                  <a:lnTo>
                    <a:pt x="2134309" y="149348"/>
                  </a:lnTo>
                  <a:lnTo>
                    <a:pt x="2155868" y="149348"/>
                  </a:lnTo>
                  <a:lnTo>
                    <a:pt x="2155868" y="149348"/>
                  </a:lnTo>
                  <a:lnTo>
                    <a:pt x="2206172" y="149348"/>
                  </a:lnTo>
                  <a:lnTo>
                    <a:pt x="2206172" y="149348"/>
                  </a:lnTo>
                  <a:lnTo>
                    <a:pt x="2220544" y="149348"/>
                  </a:lnTo>
                  <a:lnTo>
                    <a:pt x="2220544" y="149348"/>
                  </a:lnTo>
                  <a:lnTo>
                    <a:pt x="2270848" y="149348"/>
                  </a:lnTo>
                  <a:lnTo>
                    <a:pt x="2270848" y="161739"/>
                  </a:lnTo>
                  <a:lnTo>
                    <a:pt x="2285220" y="161739"/>
                  </a:lnTo>
                  <a:lnTo>
                    <a:pt x="2285220" y="161739"/>
                  </a:lnTo>
                  <a:lnTo>
                    <a:pt x="2357082" y="161739"/>
                  </a:lnTo>
                  <a:lnTo>
                    <a:pt x="2357082" y="161739"/>
                  </a:lnTo>
                  <a:lnTo>
                    <a:pt x="2364269" y="161739"/>
                  </a:lnTo>
                  <a:lnTo>
                    <a:pt x="2364269" y="161739"/>
                  </a:lnTo>
                  <a:lnTo>
                    <a:pt x="2371455" y="161739"/>
                  </a:lnTo>
                  <a:lnTo>
                    <a:pt x="2371455" y="161739"/>
                  </a:lnTo>
                  <a:lnTo>
                    <a:pt x="2443317" y="161739"/>
                  </a:lnTo>
                  <a:lnTo>
                    <a:pt x="2443317" y="174617"/>
                  </a:lnTo>
                  <a:lnTo>
                    <a:pt x="2507993" y="174617"/>
                  </a:lnTo>
                  <a:lnTo>
                    <a:pt x="2507993" y="174617"/>
                  </a:lnTo>
                  <a:lnTo>
                    <a:pt x="2536738" y="174617"/>
                  </a:lnTo>
                  <a:lnTo>
                    <a:pt x="2536738" y="174617"/>
                  </a:lnTo>
                  <a:lnTo>
                    <a:pt x="2543924" y="174617"/>
                  </a:lnTo>
                  <a:lnTo>
                    <a:pt x="2543924" y="174617"/>
                  </a:lnTo>
                  <a:lnTo>
                    <a:pt x="2558297" y="174617"/>
                  </a:lnTo>
                  <a:lnTo>
                    <a:pt x="2558297" y="174617"/>
                  </a:lnTo>
                  <a:lnTo>
                    <a:pt x="2572669" y="174617"/>
                  </a:lnTo>
                  <a:lnTo>
                    <a:pt x="2572669" y="174617"/>
                  </a:lnTo>
                  <a:lnTo>
                    <a:pt x="2644532" y="174617"/>
                  </a:lnTo>
                  <a:lnTo>
                    <a:pt x="2644532" y="174617"/>
                  </a:lnTo>
                  <a:lnTo>
                    <a:pt x="2680463" y="174617"/>
                  </a:lnTo>
                  <a:lnTo>
                    <a:pt x="2680463" y="174617"/>
                  </a:lnTo>
                  <a:lnTo>
                    <a:pt x="2716394" y="174617"/>
                  </a:lnTo>
                  <a:lnTo>
                    <a:pt x="2716394" y="174617"/>
                  </a:lnTo>
                  <a:lnTo>
                    <a:pt x="2723580" y="174617"/>
                  </a:lnTo>
                  <a:lnTo>
                    <a:pt x="2723580" y="174617"/>
                  </a:lnTo>
                  <a:lnTo>
                    <a:pt x="2752325" y="174617"/>
                  </a:lnTo>
                  <a:lnTo>
                    <a:pt x="2752325" y="174617"/>
                  </a:lnTo>
                  <a:lnTo>
                    <a:pt x="2759511" y="174617"/>
                  </a:lnTo>
                  <a:lnTo>
                    <a:pt x="2759511" y="174617"/>
                  </a:lnTo>
                  <a:lnTo>
                    <a:pt x="2773884" y="174617"/>
                  </a:lnTo>
                  <a:lnTo>
                    <a:pt x="2773884" y="174617"/>
                  </a:lnTo>
                  <a:lnTo>
                    <a:pt x="2788256" y="174617"/>
                  </a:lnTo>
                  <a:lnTo>
                    <a:pt x="2788256" y="174617"/>
                  </a:lnTo>
                  <a:lnTo>
                    <a:pt x="2817001" y="174617"/>
                  </a:lnTo>
                  <a:lnTo>
                    <a:pt x="2817001" y="174617"/>
                  </a:lnTo>
                  <a:lnTo>
                    <a:pt x="2874491" y="174617"/>
                  </a:lnTo>
                  <a:lnTo>
                    <a:pt x="2874491" y="174617"/>
                  </a:lnTo>
                  <a:lnTo>
                    <a:pt x="2881677" y="174617"/>
                  </a:lnTo>
                  <a:lnTo>
                    <a:pt x="2881677" y="174617"/>
                  </a:lnTo>
                  <a:lnTo>
                    <a:pt x="2888863" y="174617"/>
                  </a:lnTo>
                  <a:lnTo>
                    <a:pt x="2888863" y="174617"/>
                  </a:lnTo>
                  <a:lnTo>
                    <a:pt x="2896050" y="174617"/>
                  </a:lnTo>
                  <a:lnTo>
                    <a:pt x="2896050" y="174617"/>
                  </a:lnTo>
                  <a:lnTo>
                    <a:pt x="2910422" y="174617"/>
                  </a:lnTo>
                  <a:lnTo>
                    <a:pt x="2910422" y="190071"/>
                  </a:lnTo>
                  <a:lnTo>
                    <a:pt x="2924795" y="190071"/>
                  </a:lnTo>
                  <a:lnTo>
                    <a:pt x="2924795" y="190071"/>
                  </a:lnTo>
                  <a:lnTo>
                    <a:pt x="2939167" y="190071"/>
                  </a:lnTo>
                  <a:lnTo>
                    <a:pt x="2939167" y="190071"/>
                  </a:lnTo>
                  <a:lnTo>
                    <a:pt x="2953539" y="190071"/>
                  </a:lnTo>
                  <a:lnTo>
                    <a:pt x="2953539" y="190071"/>
                  </a:lnTo>
                  <a:lnTo>
                    <a:pt x="2982284" y="190071"/>
                  </a:lnTo>
                  <a:lnTo>
                    <a:pt x="2982284" y="190071"/>
                  </a:lnTo>
                  <a:lnTo>
                    <a:pt x="2996657" y="190071"/>
                  </a:lnTo>
                  <a:lnTo>
                    <a:pt x="2996657" y="190071"/>
                  </a:lnTo>
                  <a:lnTo>
                    <a:pt x="3003843" y="190071"/>
                  </a:lnTo>
                  <a:lnTo>
                    <a:pt x="3003843" y="190071"/>
                  </a:lnTo>
                  <a:lnTo>
                    <a:pt x="3011029" y="190071"/>
                  </a:lnTo>
                  <a:lnTo>
                    <a:pt x="3011029" y="190071"/>
                  </a:lnTo>
                  <a:lnTo>
                    <a:pt x="3018215" y="190071"/>
                  </a:lnTo>
                  <a:lnTo>
                    <a:pt x="3018215" y="190071"/>
                  </a:lnTo>
                  <a:lnTo>
                    <a:pt x="3176313" y="190071"/>
                  </a:lnTo>
                  <a:lnTo>
                    <a:pt x="3176313" y="190071"/>
                  </a:lnTo>
                  <a:lnTo>
                    <a:pt x="3219430" y="190071"/>
                  </a:lnTo>
                  <a:lnTo>
                    <a:pt x="3219430" y="190071"/>
                  </a:lnTo>
                  <a:lnTo>
                    <a:pt x="3248175" y="190071"/>
                  </a:lnTo>
                  <a:lnTo>
                    <a:pt x="3248175" y="207353"/>
                  </a:lnTo>
                  <a:lnTo>
                    <a:pt x="3276920" y="207353"/>
                  </a:lnTo>
                  <a:lnTo>
                    <a:pt x="3276920" y="207353"/>
                  </a:lnTo>
                  <a:lnTo>
                    <a:pt x="3305665" y="207353"/>
                  </a:lnTo>
                  <a:lnTo>
                    <a:pt x="3305665" y="207353"/>
                  </a:lnTo>
                  <a:lnTo>
                    <a:pt x="3334410" y="207353"/>
                  </a:lnTo>
                  <a:lnTo>
                    <a:pt x="3334410" y="207353"/>
                  </a:lnTo>
                  <a:lnTo>
                    <a:pt x="3363154" y="207353"/>
                  </a:lnTo>
                  <a:lnTo>
                    <a:pt x="3363154" y="207353"/>
                  </a:lnTo>
                  <a:lnTo>
                    <a:pt x="3370341" y="207353"/>
                  </a:lnTo>
                  <a:lnTo>
                    <a:pt x="3370341" y="207353"/>
                  </a:lnTo>
                  <a:lnTo>
                    <a:pt x="3377527" y="207353"/>
                  </a:lnTo>
                  <a:lnTo>
                    <a:pt x="3377527" y="207353"/>
                  </a:lnTo>
                  <a:lnTo>
                    <a:pt x="3406272" y="207353"/>
                  </a:lnTo>
                  <a:lnTo>
                    <a:pt x="3406272" y="207353"/>
                  </a:lnTo>
                  <a:lnTo>
                    <a:pt x="3427830" y="207353"/>
                  </a:lnTo>
                  <a:lnTo>
                    <a:pt x="3427830" y="207353"/>
                  </a:lnTo>
                  <a:lnTo>
                    <a:pt x="3435017" y="207353"/>
                  </a:lnTo>
                  <a:lnTo>
                    <a:pt x="3435017" y="207353"/>
                  </a:lnTo>
                  <a:lnTo>
                    <a:pt x="3463762" y="207353"/>
                  </a:lnTo>
                  <a:lnTo>
                    <a:pt x="3463762" y="207353"/>
                  </a:lnTo>
                  <a:lnTo>
                    <a:pt x="3470948" y="207353"/>
                  </a:lnTo>
                  <a:lnTo>
                    <a:pt x="3470948" y="207353"/>
                  </a:lnTo>
                  <a:lnTo>
                    <a:pt x="3478134" y="207353"/>
                  </a:lnTo>
                  <a:lnTo>
                    <a:pt x="3478134" y="207353"/>
                  </a:lnTo>
                  <a:lnTo>
                    <a:pt x="3535624" y="207353"/>
                  </a:lnTo>
                  <a:lnTo>
                    <a:pt x="3535624" y="207353"/>
                  </a:lnTo>
                  <a:lnTo>
                    <a:pt x="3564369" y="207353"/>
                  </a:lnTo>
                  <a:lnTo>
                    <a:pt x="3564369" y="207353"/>
                  </a:lnTo>
                  <a:lnTo>
                    <a:pt x="3585928" y="207353"/>
                  </a:lnTo>
                  <a:lnTo>
                    <a:pt x="3585928" y="207353"/>
                  </a:lnTo>
                  <a:lnTo>
                    <a:pt x="3607486" y="207353"/>
                  </a:lnTo>
                  <a:lnTo>
                    <a:pt x="3607486" y="207353"/>
                  </a:lnTo>
                  <a:lnTo>
                    <a:pt x="3614672" y="207353"/>
                  </a:lnTo>
                  <a:lnTo>
                    <a:pt x="3614672" y="207353"/>
                  </a:lnTo>
                  <a:lnTo>
                    <a:pt x="3621859" y="207353"/>
                  </a:lnTo>
                  <a:lnTo>
                    <a:pt x="3621859" y="207353"/>
                  </a:lnTo>
                  <a:lnTo>
                    <a:pt x="3629045" y="207353"/>
                  </a:lnTo>
                  <a:lnTo>
                    <a:pt x="3629045" y="207353"/>
                  </a:lnTo>
                  <a:lnTo>
                    <a:pt x="3643417" y="207353"/>
                  </a:lnTo>
                  <a:lnTo>
                    <a:pt x="3643417" y="207353"/>
                  </a:lnTo>
                  <a:lnTo>
                    <a:pt x="3650604" y="207353"/>
                  </a:lnTo>
                  <a:lnTo>
                    <a:pt x="3650604" y="207353"/>
                  </a:lnTo>
                  <a:lnTo>
                    <a:pt x="3664976" y="207353"/>
                  </a:lnTo>
                  <a:lnTo>
                    <a:pt x="3664976" y="207353"/>
                  </a:lnTo>
                  <a:lnTo>
                    <a:pt x="3672162" y="207353"/>
                  </a:lnTo>
                  <a:lnTo>
                    <a:pt x="3672162" y="207353"/>
                  </a:lnTo>
                  <a:lnTo>
                    <a:pt x="3751211" y="207353"/>
                  </a:lnTo>
                  <a:lnTo>
                    <a:pt x="3751211" y="207353"/>
                  </a:lnTo>
                  <a:lnTo>
                    <a:pt x="3758397" y="207353"/>
                  </a:lnTo>
                  <a:lnTo>
                    <a:pt x="3758397" y="207353"/>
                  </a:lnTo>
                  <a:lnTo>
                    <a:pt x="3772769" y="207353"/>
                  </a:lnTo>
                  <a:lnTo>
                    <a:pt x="3772769" y="207353"/>
                  </a:lnTo>
                  <a:lnTo>
                    <a:pt x="3787142" y="207353"/>
                  </a:lnTo>
                  <a:lnTo>
                    <a:pt x="3787142" y="207353"/>
                  </a:lnTo>
                  <a:lnTo>
                    <a:pt x="3801514" y="207353"/>
                  </a:lnTo>
                  <a:lnTo>
                    <a:pt x="3801514" y="232997"/>
                  </a:lnTo>
                  <a:lnTo>
                    <a:pt x="3815887" y="232997"/>
                  </a:lnTo>
                  <a:lnTo>
                    <a:pt x="3815887" y="232997"/>
                  </a:lnTo>
                  <a:lnTo>
                    <a:pt x="3880563" y="232997"/>
                  </a:lnTo>
                  <a:lnTo>
                    <a:pt x="3880563" y="232997"/>
                  </a:lnTo>
                  <a:lnTo>
                    <a:pt x="3945239" y="232997"/>
                  </a:lnTo>
                  <a:lnTo>
                    <a:pt x="3945239" y="232997"/>
                  </a:lnTo>
                  <a:lnTo>
                    <a:pt x="3952425" y="232997"/>
                  </a:lnTo>
                  <a:lnTo>
                    <a:pt x="3952425" y="232997"/>
                  </a:lnTo>
                  <a:lnTo>
                    <a:pt x="3973984" y="232997"/>
                  </a:lnTo>
                  <a:lnTo>
                    <a:pt x="3973984" y="232997"/>
                  </a:lnTo>
                  <a:lnTo>
                    <a:pt x="3981170" y="232997"/>
                  </a:lnTo>
                  <a:lnTo>
                    <a:pt x="3981170" y="232997"/>
                  </a:lnTo>
                  <a:lnTo>
                    <a:pt x="4053032" y="232997"/>
                  </a:lnTo>
                  <a:lnTo>
                    <a:pt x="4053032" y="232997"/>
                  </a:lnTo>
                  <a:lnTo>
                    <a:pt x="4074591" y="232997"/>
                  </a:lnTo>
                  <a:lnTo>
                    <a:pt x="4074591" y="262512"/>
                  </a:lnTo>
                  <a:lnTo>
                    <a:pt x="4117708" y="262512"/>
                  </a:lnTo>
                  <a:lnTo>
                    <a:pt x="4117708" y="262512"/>
                  </a:lnTo>
                  <a:lnTo>
                    <a:pt x="4132081" y="262512"/>
                  </a:lnTo>
                  <a:lnTo>
                    <a:pt x="4132081" y="262512"/>
                  </a:lnTo>
                  <a:lnTo>
                    <a:pt x="4160826" y="262512"/>
                  </a:lnTo>
                  <a:lnTo>
                    <a:pt x="4160826" y="262512"/>
                  </a:lnTo>
                  <a:lnTo>
                    <a:pt x="4168012" y="262512"/>
                  </a:lnTo>
                  <a:lnTo>
                    <a:pt x="4168012" y="293834"/>
                  </a:lnTo>
                  <a:lnTo>
                    <a:pt x="4203943" y="293834"/>
                  </a:lnTo>
                  <a:lnTo>
                    <a:pt x="4203943" y="293834"/>
                  </a:lnTo>
                  <a:lnTo>
                    <a:pt x="4218316" y="293834"/>
                  </a:lnTo>
                  <a:lnTo>
                    <a:pt x="4218316" y="293834"/>
                  </a:lnTo>
                  <a:lnTo>
                    <a:pt x="4268619" y="293834"/>
                  </a:lnTo>
                  <a:lnTo>
                    <a:pt x="4268619" y="293834"/>
                  </a:lnTo>
                  <a:lnTo>
                    <a:pt x="4362040" y="293834"/>
                  </a:lnTo>
                  <a:lnTo>
                    <a:pt x="4362040" y="293834"/>
                  </a:lnTo>
                  <a:lnTo>
                    <a:pt x="4383599" y="293834"/>
                  </a:lnTo>
                  <a:lnTo>
                    <a:pt x="4383599" y="293834"/>
                  </a:lnTo>
                  <a:lnTo>
                    <a:pt x="4505765" y="293834"/>
                  </a:lnTo>
                  <a:lnTo>
                    <a:pt x="4505765" y="293834"/>
                  </a:lnTo>
                  <a:lnTo>
                    <a:pt x="4527323" y="293834"/>
                  </a:lnTo>
                </a:path>
              </a:pathLst>
            </a:custGeom>
            <a:ln w="27101" cap="flat">
              <a:solidFill>
                <a:srgbClr val="00BFC4">
                  <a:alpha val="100000"/>
                </a:srgbClr>
              </a:solidFill>
              <a:custDash>
                <a:ds d="400000" sp="400000"/>
              </a:custDash>
              <a:round/>
            </a:ln>
          </p:spPr>
          <p:txBody>
            <a:bodyPr/>
            <a:lstStyle/>
            <a:p>
              <a:endParaRPr sz="2400"/>
            </a:p>
          </p:txBody>
        </p:sp>
        <p:sp>
          <p:nvSpPr>
            <p:cNvPr id="71" name="pg9">
              <a:extLst>
                <a:ext uri="{FF2B5EF4-FFF2-40B4-BE49-F238E27FC236}">
                  <a16:creationId xmlns:a16="http://schemas.microsoft.com/office/drawing/2014/main" id="{F6B5ABC7-BA8D-4348-997A-D87AC1ABF949}"/>
                </a:ext>
              </a:extLst>
            </p:cNvPr>
            <p:cNvSpPr/>
            <p:nvPr/>
          </p:nvSpPr>
          <p:spPr>
            <a:xfrm>
              <a:off x="3182864" y="2830706"/>
              <a:ext cx="4527323" cy="771296"/>
            </a:xfrm>
            <a:custGeom>
              <a:avLst/>
              <a:gdLst/>
              <a:ahLst/>
              <a:cxnLst/>
              <a:rect l="0" t="0" r="0" b="0"/>
              <a:pathLst>
                <a:path w="4527323" h="771296">
                  <a:moveTo>
                    <a:pt x="0" y="0"/>
                  </a:moveTo>
                  <a:lnTo>
                    <a:pt x="7186" y="0"/>
                  </a:lnTo>
                  <a:lnTo>
                    <a:pt x="64676" y="0"/>
                  </a:lnTo>
                  <a:lnTo>
                    <a:pt x="64676" y="12347"/>
                  </a:lnTo>
                  <a:lnTo>
                    <a:pt x="79048" y="12347"/>
                  </a:lnTo>
                  <a:lnTo>
                    <a:pt x="93420" y="12347"/>
                  </a:lnTo>
                  <a:lnTo>
                    <a:pt x="93420" y="24084"/>
                  </a:lnTo>
                  <a:lnTo>
                    <a:pt x="107793" y="24084"/>
                  </a:lnTo>
                  <a:lnTo>
                    <a:pt x="107793" y="36578"/>
                  </a:lnTo>
                  <a:lnTo>
                    <a:pt x="122165" y="36578"/>
                  </a:lnTo>
                  <a:lnTo>
                    <a:pt x="122165" y="49677"/>
                  </a:lnTo>
                  <a:lnTo>
                    <a:pt x="143724" y="49677"/>
                  </a:lnTo>
                  <a:lnTo>
                    <a:pt x="194028" y="49677"/>
                  </a:lnTo>
                  <a:lnTo>
                    <a:pt x="229959" y="49677"/>
                  </a:lnTo>
                  <a:lnTo>
                    <a:pt x="258704" y="49677"/>
                  </a:lnTo>
                  <a:lnTo>
                    <a:pt x="294635" y="49677"/>
                  </a:lnTo>
                  <a:lnTo>
                    <a:pt x="316194" y="49677"/>
                  </a:lnTo>
                  <a:lnTo>
                    <a:pt x="316194" y="63675"/>
                  </a:lnTo>
                  <a:lnTo>
                    <a:pt x="359311" y="63675"/>
                  </a:lnTo>
                  <a:lnTo>
                    <a:pt x="366497" y="63675"/>
                  </a:lnTo>
                  <a:lnTo>
                    <a:pt x="373683" y="63675"/>
                  </a:lnTo>
                  <a:lnTo>
                    <a:pt x="373683" y="78393"/>
                  </a:lnTo>
                  <a:lnTo>
                    <a:pt x="423987" y="78393"/>
                  </a:lnTo>
                  <a:lnTo>
                    <a:pt x="445546" y="78393"/>
                  </a:lnTo>
                  <a:lnTo>
                    <a:pt x="452732" y="78393"/>
                  </a:lnTo>
                  <a:lnTo>
                    <a:pt x="452732" y="93822"/>
                  </a:lnTo>
                  <a:lnTo>
                    <a:pt x="474291" y="93822"/>
                  </a:lnTo>
                  <a:lnTo>
                    <a:pt x="488663" y="93822"/>
                  </a:lnTo>
                  <a:lnTo>
                    <a:pt x="495849" y="93822"/>
                  </a:lnTo>
                  <a:lnTo>
                    <a:pt x="776112" y="93822"/>
                  </a:lnTo>
                  <a:lnTo>
                    <a:pt x="790485" y="93822"/>
                  </a:lnTo>
                  <a:lnTo>
                    <a:pt x="876719" y="93822"/>
                  </a:lnTo>
                  <a:lnTo>
                    <a:pt x="919837" y="93822"/>
                  </a:lnTo>
                  <a:lnTo>
                    <a:pt x="941395" y="93822"/>
                  </a:lnTo>
                  <a:lnTo>
                    <a:pt x="970140" y="93822"/>
                  </a:lnTo>
                  <a:lnTo>
                    <a:pt x="984513" y="93822"/>
                  </a:lnTo>
                  <a:lnTo>
                    <a:pt x="998885" y="93822"/>
                  </a:lnTo>
                  <a:lnTo>
                    <a:pt x="1020444" y="93822"/>
                  </a:lnTo>
                  <a:lnTo>
                    <a:pt x="1020444" y="111013"/>
                  </a:lnTo>
                  <a:lnTo>
                    <a:pt x="1049189" y="111013"/>
                  </a:lnTo>
                  <a:lnTo>
                    <a:pt x="1056375" y="111013"/>
                  </a:lnTo>
                  <a:lnTo>
                    <a:pt x="1070748" y="111013"/>
                  </a:lnTo>
                  <a:lnTo>
                    <a:pt x="1077934" y="111013"/>
                  </a:lnTo>
                  <a:lnTo>
                    <a:pt x="1178541" y="111013"/>
                  </a:lnTo>
                  <a:lnTo>
                    <a:pt x="1185727" y="111013"/>
                  </a:lnTo>
                  <a:lnTo>
                    <a:pt x="1192913" y="111013"/>
                  </a:lnTo>
                  <a:lnTo>
                    <a:pt x="1243217" y="111013"/>
                  </a:lnTo>
                  <a:lnTo>
                    <a:pt x="1243217" y="130023"/>
                  </a:lnTo>
                  <a:lnTo>
                    <a:pt x="1329452" y="130023"/>
                  </a:lnTo>
                  <a:lnTo>
                    <a:pt x="1351010" y="130023"/>
                  </a:lnTo>
                  <a:lnTo>
                    <a:pt x="1444431" y="130023"/>
                  </a:lnTo>
                  <a:lnTo>
                    <a:pt x="1458804" y="130023"/>
                  </a:lnTo>
                  <a:lnTo>
                    <a:pt x="1545039" y="130023"/>
                  </a:lnTo>
                  <a:lnTo>
                    <a:pt x="1681577" y="130023"/>
                  </a:lnTo>
                  <a:lnTo>
                    <a:pt x="1832488" y="130023"/>
                  </a:lnTo>
                  <a:lnTo>
                    <a:pt x="2177427" y="130023"/>
                  </a:lnTo>
                  <a:lnTo>
                    <a:pt x="2191799" y="130023"/>
                  </a:lnTo>
                  <a:lnTo>
                    <a:pt x="2191799" y="151355"/>
                  </a:lnTo>
                  <a:lnTo>
                    <a:pt x="2256475" y="151355"/>
                  </a:lnTo>
                  <a:lnTo>
                    <a:pt x="2385827" y="151355"/>
                  </a:lnTo>
                  <a:lnTo>
                    <a:pt x="2479248" y="151355"/>
                  </a:lnTo>
                  <a:lnTo>
                    <a:pt x="2479248" y="174855"/>
                  </a:lnTo>
                  <a:lnTo>
                    <a:pt x="2587042" y="174855"/>
                  </a:lnTo>
                  <a:lnTo>
                    <a:pt x="2630159" y="174855"/>
                  </a:lnTo>
                  <a:lnTo>
                    <a:pt x="2845746" y="174855"/>
                  </a:lnTo>
                  <a:lnTo>
                    <a:pt x="3011029" y="174855"/>
                  </a:lnTo>
                  <a:lnTo>
                    <a:pt x="3104450" y="174855"/>
                  </a:lnTo>
                  <a:lnTo>
                    <a:pt x="3111636" y="174855"/>
                  </a:lnTo>
                  <a:lnTo>
                    <a:pt x="3111636" y="201033"/>
                  </a:lnTo>
                  <a:lnTo>
                    <a:pt x="3291292" y="201033"/>
                  </a:lnTo>
                  <a:lnTo>
                    <a:pt x="3413458" y="201033"/>
                  </a:lnTo>
                  <a:lnTo>
                    <a:pt x="3420644" y="201033"/>
                  </a:lnTo>
                  <a:lnTo>
                    <a:pt x="3542810" y="201033"/>
                  </a:lnTo>
                  <a:lnTo>
                    <a:pt x="3571555" y="201033"/>
                  </a:lnTo>
                  <a:lnTo>
                    <a:pt x="3600300" y="201033"/>
                  </a:lnTo>
                  <a:lnTo>
                    <a:pt x="3621859" y="201033"/>
                  </a:lnTo>
                  <a:lnTo>
                    <a:pt x="3643417" y="201033"/>
                  </a:lnTo>
                  <a:lnTo>
                    <a:pt x="3851818" y="201033"/>
                  </a:lnTo>
                  <a:lnTo>
                    <a:pt x="4002729" y="201033"/>
                  </a:lnTo>
                  <a:lnTo>
                    <a:pt x="4074591" y="201033"/>
                  </a:lnTo>
                  <a:lnTo>
                    <a:pt x="4074591" y="228764"/>
                  </a:lnTo>
                  <a:lnTo>
                    <a:pt x="4103336" y="228764"/>
                  </a:lnTo>
                  <a:lnTo>
                    <a:pt x="4268619" y="228764"/>
                  </a:lnTo>
                  <a:lnTo>
                    <a:pt x="4268619" y="264400"/>
                  </a:lnTo>
                  <a:lnTo>
                    <a:pt x="4282992" y="264400"/>
                  </a:lnTo>
                  <a:lnTo>
                    <a:pt x="4326109" y="264400"/>
                  </a:lnTo>
                  <a:lnTo>
                    <a:pt x="4527323" y="264400"/>
                  </a:lnTo>
                  <a:lnTo>
                    <a:pt x="4527323" y="771296"/>
                  </a:lnTo>
                  <a:lnTo>
                    <a:pt x="4326109" y="771296"/>
                  </a:lnTo>
                  <a:lnTo>
                    <a:pt x="4282992" y="771296"/>
                  </a:lnTo>
                  <a:lnTo>
                    <a:pt x="4268619" y="771296"/>
                  </a:lnTo>
                  <a:lnTo>
                    <a:pt x="4268619" y="673173"/>
                  </a:lnTo>
                  <a:lnTo>
                    <a:pt x="4103336" y="673173"/>
                  </a:lnTo>
                  <a:lnTo>
                    <a:pt x="4074591" y="673173"/>
                  </a:lnTo>
                  <a:lnTo>
                    <a:pt x="4074591" y="573370"/>
                  </a:lnTo>
                  <a:lnTo>
                    <a:pt x="4002729" y="573370"/>
                  </a:lnTo>
                  <a:lnTo>
                    <a:pt x="3851818" y="573370"/>
                  </a:lnTo>
                  <a:lnTo>
                    <a:pt x="3643417" y="573370"/>
                  </a:lnTo>
                  <a:lnTo>
                    <a:pt x="3621859" y="573370"/>
                  </a:lnTo>
                  <a:lnTo>
                    <a:pt x="3600300" y="573370"/>
                  </a:lnTo>
                  <a:lnTo>
                    <a:pt x="3571555" y="573370"/>
                  </a:lnTo>
                  <a:lnTo>
                    <a:pt x="3542810" y="573370"/>
                  </a:lnTo>
                  <a:lnTo>
                    <a:pt x="3420644" y="573370"/>
                  </a:lnTo>
                  <a:lnTo>
                    <a:pt x="3413458" y="573370"/>
                  </a:lnTo>
                  <a:lnTo>
                    <a:pt x="3291292" y="573370"/>
                  </a:lnTo>
                  <a:lnTo>
                    <a:pt x="3111636" y="573370"/>
                  </a:lnTo>
                  <a:lnTo>
                    <a:pt x="3111636" y="514175"/>
                  </a:lnTo>
                  <a:lnTo>
                    <a:pt x="3104450" y="514175"/>
                  </a:lnTo>
                  <a:lnTo>
                    <a:pt x="3011029" y="514175"/>
                  </a:lnTo>
                  <a:lnTo>
                    <a:pt x="2845746" y="514175"/>
                  </a:lnTo>
                  <a:lnTo>
                    <a:pt x="2630159" y="514175"/>
                  </a:lnTo>
                  <a:lnTo>
                    <a:pt x="2587042" y="514175"/>
                  </a:lnTo>
                  <a:lnTo>
                    <a:pt x="2479248" y="514175"/>
                  </a:lnTo>
                  <a:lnTo>
                    <a:pt x="2479248" y="463204"/>
                  </a:lnTo>
                  <a:lnTo>
                    <a:pt x="2385827" y="463204"/>
                  </a:lnTo>
                  <a:lnTo>
                    <a:pt x="2256475" y="463204"/>
                  </a:lnTo>
                  <a:lnTo>
                    <a:pt x="2191799" y="463204"/>
                  </a:lnTo>
                  <a:lnTo>
                    <a:pt x="2191799" y="413599"/>
                  </a:lnTo>
                  <a:lnTo>
                    <a:pt x="2177427" y="413599"/>
                  </a:lnTo>
                  <a:lnTo>
                    <a:pt x="1832488" y="413599"/>
                  </a:lnTo>
                  <a:lnTo>
                    <a:pt x="1681577" y="413599"/>
                  </a:lnTo>
                  <a:lnTo>
                    <a:pt x="1545039" y="413599"/>
                  </a:lnTo>
                  <a:lnTo>
                    <a:pt x="1458804" y="413599"/>
                  </a:lnTo>
                  <a:lnTo>
                    <a:pt x="1444431" y="413599"/>
                  </a:lnTo>
                  <a:lnTo>
                    <a:pt x="1351010" y="413599"/>
                  </a:lnTo>
                  <a:lnTo>
                    <a:pt x="1329452" y="413599"/>
                  </a:lnTo>
                  <a:lnTo>
                    <a:pt x="1243217" y="413599"/>
                  </a:lnTo>
                  <a:lnTo>
                    <a:pt x="1243217" y="373927"/>
                  </a:lnTo>
                  <a:lnTo>
                    <a:pt x="1192913" y="373927"/>
                  </a:lnTo>
                  <a:lnTo>
                    <a:pt x="1185727" y="373927"/>
                  </a:lnTo>
                  <a:lnTo>
                    <a:pt x="1178541" y="373927"/>
                  </a:lnTo>
                  <a:lnTo>
                    <a:pt x="1077934" y="373927"/>
                  </a:lnTo>
                  <a:lnTo>
                    <a:pt x="1070748" y="373927"/>
                  </a:lnTo>
                  <a:lnTo>
                    <a:pt x="1056375" y="373927"/>
                  </a:lnTo>
                  <a:lnTo>
                    <a:pt x="1049189" y="373927"/>
                  </a:lnTo>
                  <a:lnTo>
                    <a:pt x="1020444" y="373927"/>
                  </a:lnTo>
                  <a:lnTo>
                    <a:pt x="1020444" y="340124"/>
                  </a:lnTo>
                  <a:lnTo>
                    <a:pt x="998885" y="340124"/>
                  </a:lnTo>
                  <a:lnTo>
                    <a:pt x="984513" y="340124"/>
                  </a:lnTo>
                  <a:lnTo>
                    <a:pt x="970140" y="340124"/>
                  </a:lnTo>
                  <a:lnTo>
                    <a:pt x="941395" y="340124"/>
                  </a:lnTo>
                  <a:lnTo>
                    <a:pt x="919837" y="340124"/>
                  </a:lnTo>
                  <a:lnTo>
                    <a:pt x="876719" y="340124"/>
                  </a:lnTo>
                  <a:lnTo>
                    <a:pt x="790485" y="340124"/>
                  </a:lnTo>
                  <a:lnTo>
                    <a:pt x="776112" y="340124"/>
                  </a:lnTo>
                  <a:lnTo>
                    <a:pt x="495849" y="340124"/>
                  </a:lnTo>
                  <a:lnTo>
                    <a:pt x="488663" y="340124"/>
                  </a:lnTo>
                  <a:lnTo>
                    <a:pt x="474291" y="340124"/>
                  </a:lnTo>
                  <a:lnTo>
                    <a:pt x="452732" y="340124"/>
                  </a:lnTo>
                  <a:lnTo>
                    <a:pt x="452732" y="312238"/>
                  </a:lnTo>
                  <a:lnTo>
                    <a:pt x="445546" y="312238"/>
                  </a:lnTo>
                  <a:lnTo>
                    <a:pt x="423987" y="312238"/>
                  </a:lnTo>
                  <a:lnTo>
                    <a:pt x="373683" y="312238"/>
                  </a:lnTo>
                  <a:lnTo>
                    <a:pt x="373683" y="284780"/>
                  </a:lnTo>
                  <a:lnTo>
                    <a:pt x="366497" y="284780"/>
                  </a:lnTo>
                  <a:lnTo>
                    <a:pt x="359311" y="284780"/>
                  </a:lnTo>
                  <a:lnTo>
                    <a:pt x="316194" y="284780"/>
                  </a:lnTo>
                  <a:lnTo>
                    <a:pt x="316194" y="257671"/>
                  </a:lnTo>
                  <a:lnTo>
                    <a:pt x="294635" y="257671"/>
                  </a:lnTo>
                  <a:lnTo>
                    <a:pt x="258704" y="257671"/>
                  </a:lnTo>
                  <a:lnTo>
                    <a:pt x="229959" y="257671"/>
                  </a:lnTo>
                  <a:lnTo>
                    <a:pt x="194028" y="257671"/>
                  </a:lnTo>
                  <a:lnTo>
                    <a:pt x="143724" y="257671"/>
                  </a:lnTo>
                  <a:lnTo>
                    <a:pt x="122165" y="257671"/>
                  </a:lnTo>
                  <a:lnTo>
                    <a:pt x="122165" y="232081"/>
                  </a:lnTo>
                  <a:lnTo>
                    <a:pt x="107793" y="232081"/>
                  </a:lnTo>
                  <a:lnTo>
                    <a:pt x="107793" y="205884"/>
                  </a:lnTo>
                  <a:lnTo>
                    <a:pt x="93420" y="205884"/>
                  </a:lnTo>
                  <a:lnTo>
                    <a:pt x="93420" y="178931"/>
                  </a:lnTo>
                  <a:lnTo>
                    <a:pt x="79048" y="178931"/>
                  </a:lnTo>
                  <a:lnTo>
                    <a:pt x="64676" y="178931"/>
                  </a:lnTo>
                  <a:lnTo>
                    <a:pt x="64676" y="91821"/>
                  </a:lnTo>
                  <a:lnTo>
                    <a:pt x="7186" y="91821"/>
                  </a:lnTo>
                  <a:lnTo>
                    <a:pt x="7186" y="0"/>
                  </a:lnTo>
                  <a:close/>
                </a:path>
              </a:pathLst>
            </a:custGeom>
            <a:solidFill>
              <a:srgbClr val="F8766D">
                <a:alpha val="29803"/>
              </a:srgbClr>
            </a:solidFill>
          </p:spPr>
          <p:txBody>
            <a:bodyPr/>
            <a:lstStyle/>
            <a:p>
              <a:endParaRPr sz="2400"/>
            </a:p>
          </p:txBody>
        </p:sp>
        <p:sp>
          <p:nvSpPr>
            <p:cNvPr id="72" name="pl10">
              <a:extLst>
                <a:ext uri="{FF2B5EF4-FFF2-40B4-BE49-F238E27FC236}">
                  <a16:creationId xmlns:a16="http://schemas.microsoft.com/office/drawing/2014/main" id="{1AEDCFF9-A894-449D-A596-4731CE851C57}"/>
                </a:ext>
              </a:extLst>
            </p:cNvPr>
            <p:cNvSpPr/>
            <p:nvPr/>
          </p:nvSpPr>
          <p:spPr>
            <a:xfrm>
              <a:off x="3182864" y="2830706"/>
              <a:ext cx="4527323" cy="264400"/>
            </a:xfrm>
            <a:custGeom>
              <a:avLst/>
              <a:gdLst/>
              <a:ahLst/>
              <a:cxnLst/>
              <a:rect l="0" t="0" r="0" b="0"/>
              <a:pathLst>
                <a:path w="4527323" h="264400">
                  <a:moveTo>
                    <a:pt x="0" y="0"/>
                  </a:moveTo>
                  <a:lnTo>
                    <a:pt x="7186" y="0"/>
                  </a:lnTo>
                  <a:lnTo>
                    <a:pt x="7186" y="0"/>
                  </a:lnTo>
                  <a:lnTo>
                    <a:pt x="64676" y="0"/>
                  </a:lnTo>
                  <a:lnTo>
                    <a:pt x="64676" y="12347"/>
                  </a:lnTo>
                  <a:lnTo>
                    <a:pt x="79048" y="12347"/>
                  </a:lnTo>
                  <a:lnTo>
                    <a:pt x="79048" y="12347"/>
                  </a:lnTo>
                  <a:lnTo>
                    <a:pt x="93420" y="12347"/>
                  </a:lnTo>
                  <a:lnTo>
                    <a:pt x="93420" y="24084"/>
                  </a:lnTo>
                  <a:lnTo>
                    <a:pt x="107793" y="24084"/>
                  </a:lnTo>
                  <a:lnTo>
                    <a:pt x="107793" y="36578"/>
                  </a:lnTo>
                  <a:lnTo>
                    <a:pt x="122165" y="36578"/>
                  </a:lnTo>
                  <a:lnTo>
                    <a:pt x="122165" y="49677"/>
                  </a:lnTo>
                  <a:lnTo>
                    <a:pt x="143724" y="49677"/>
                  </a:lnTo>
                  <a:lnTo>
                    <a:pt x="143724" y="49677"/>
                  </a:lnTo>
                  <a:lnTo>
                    <a:pt x="194028" y="49677"/>
                  </a:lnTo>
                  <a:lnTo>
                    <a:pt x="194028" y="49677"/>
                  </a:lnTo>
                  <a:lnTo>
                    <a:pt x="229959" y="49677"/>
                  </a:lnTo>
                  <a:lnTo>
                    <a:pt x="229959" y="49677"/>
                  </a:lnTo>
                  <a:lnTo>
                    <a:pt x="258704" y="49677"/>
                  </a:lnTo>
                  <a:lnTo>
                    <a:pt x="258704" y="49677"/>
                  </a:lnTo>
                  <a:lnTo>
                    <a:pt x="294635" y="49677"/>
                  </a:lnTo>
                  <a:lnTo>
                    <a:pt x="294635" y="49677"/>
                  </a:lnTo>
                  <a:lnTo>
                    <a:pt x="316194" y="49677"/>
                  </a:lnTo>
                  <a:lnTo>
                    <a:pt x="316194" y="63675"/>
                  </a:lnTo>
                  <a:lnTo>
                    <a:pt x="359311" y="63675"/>
                  </a:lnTo>
                  <a:lnTo>
                    <a:pt x="359311" y="63675"/>
                  </a:lnTo>
                  <a:lnTo>
                    <a:pt x="366497" y="63675"/>
                  </a:lnTo>
                  <a:lnTo>
                    <a:pt x="366497" y="63675"/>
                  </a:lnTo>
                  <a:lnTo>
                    <a:pt x="373683" y="63675"/>
                  </a:lnTo>
                  <a:lnTo>
                    <a:pt x="373683" y="78393"/>
                  </a:lnTo>
                  <a:lnTo>
                    <a:pt x="423987" y="78393"/>
                  </a:lnTo>
                  <a:lnTo>
                    <a:pt x="423987" y="78393"/>
                  </a:lnTo>
                  <a:lnTo>
                    <a:pt x="445546" y="78393"/>
                  </a:lnTo>
                  <a:lnTo>
                    <a:pt x="445546" y="78393"/>
                  </a:lnTo>
                  <a:lnTo>
                    <a:pt x="452732" y="78393"/>
                  </a:lnTo>
                  <a:lnTo>
                    <a:pt x="452732" y="93822"/>
                  </a:lnTo>
                  <a:lnTo>
                    <a:pt x="474291" y="93822"/>
                  </a:lnTo>
                  <a:lnTo>
                    <a:pt x="474291" y="93822"/>
                  </a:lnTo>
                  <a:lnTo>
                    <a:pt x="488663" y="93822"/>
                  </a:lnTo>
                  <a:lnTo>
                    <a:pt x="488663" y="93822"/>
                  </a:lnTo>
                  <a:lnTo>
                    <a:pt x="495849" y="93822"/>
                  </a:lnTo>
                  <a:lnTo>
                    <a:pt x="495849" y="93822"/>
                  </a:lnTo>
                  <a:lnTo>
                    <a:pt x="776112" y="93822"/>
                  </a:lnTo>
                  <a:lnTo>
                    <a:pt x="776112" y="93822"/>
                  </a:lnTo>
                  <a:lnTo>
                    <a:pt x="790485" y="93822"/>
                  </a:lnTo>
                  <a:lnTo>
                    <a:pt x="790485" y="93822"/>
                  </a:lnTo>
                  <a:lnTo>
                    <a:pt x="876719" y="93822"/>
                  </a:lnTo>
                  <a:lnTo>
                    <a:pt x="876719" y="93822"/>
                  </a:lnTo>
                  <a:lnTo>
                    <a:pt x="919837" y="93822"/>
                  </a:lnTo>
                  <a:lnTo>
                    <a:pt x="919837" y="93822"/>
                  </a:lnTo>
                  <a:lnTo>
                    <a:pt x="941395" y="93822"/>
                  </a:lnTo>
                  <a:lnTo>
                    <a:pt x="941395" y="93822"/>
                  </a:lnTo>
                  <a:lnTo>
                    <a:pt x="970140" y="93822"/>
                  </a:lnTo>
                  <a:lnTo>
                    <a:pt x="970140" y="93822"/>
                  </a:lnTo>
                  <a:lnTo>
                    <a:pt x="984513" y="93822"/>
                  </a:lnTo>
                  <a:lnTo>
                    <a:pt x="984513" y="93822"/>
                  </a:lnTo>
                  <a:lnTo>
                    <a:pt x="998885" y="93822"/>
                  </a:lnTo>
                  <a:lnTo>
                    <a:pt x="998885" y="93822"/>
                  </a:lnTo>
                  <a:lnTo>
                    <a:pt x="1020444" y="93822"/>
                  </a:lnTo>
                  <a:lnTo>
                    <a:pt x="1020444" y="111013"/>
                  </a:lnTo>
                  <a:lnTo>
                    <a:pt x="1049189" y="111013"/>
                  </a:lnTo>
                  <a:lnTo>
                    <a:pt x="1049189" y="111013"/>
                  </a:lnTo>
                  <a:lnTo>
                    <a:pt x="1056375" y="111013"/>
                  </a:lnTo>
                  <a:lnTo>
                    <a:pt x="1056375" y="111013"/>
                  </a:lnTo>
                  <a:lnTo>
                    <a:pt x="1070748" y="111013"/>
                  </a:lnTo>
                  <a:lnTo>
                    <a:pt x="1070748" y="111013"/>
                  </a:lnTo>
                  <a:lnTo>
                    <a:pt x="1077934" y="111013"/>
                  </a:lnTo>
                  <a:lnTo>
                    <a:pt x="1077934" y="111013"/>
                  </a:lnTo>
                  <a:lnTo>
                    <a:pt x="1178541" y="111013"/>
                  </a:lnTo>
                  <a:lnTo>
                    <a:pt x="1178541" y="111013"/>
                  </a:lnTo>
                  <a:lnTo>
                    <a:pt x="1185727" y="111013"/>
                  </a:lnTo>
                  <a:lnTo>
                    <a:pt x="1185727" y="111013"/>
                  </a:lnTo>
                  <a:lnTo>
                    <a:pt x="1192913" y="111013"/>
                  </a:lnTo>
                  <a:lnTo>
                    <a:pt x="1192913" y="111013"/>
                  </a:lnTo>
                  <a:lnTo>
                    <a:pt x="1243217" y="111013"/>
                  </a:lnTo>
                  <a:lnTo>
                    <a:pt x="1243217" y="130023"/>
                  </a:lnTo>
                  <a:lnTo>
                    <a:pt x="1329452" y="130023"/>
                  </a:lnTo>
                  <a:lnTo>
                    <a:pt x="1329452" y="130023"/>
                  </a:lnTo>
                  <a:lnTo>
                    <a:pt x="1351010" y="130023"/>
                  </a:lnTo>
                  <a:lnTo>
                    <a:pt x="1351010" y="130023"/>
                  </a:lnTo>
                  <a:lnTo>
                    <a:pt x="1444431" y="130023"/>
                  </a:lnTo>
                  <a:lnTo>
                    <a:pt x="1444431" y="130023"/>
                  </a:lnTo>
                  <a:lnTo>
                    <a:pt x="1458804" y="130023"/>
                  </a:lnTo>
                  <a:lnTo>
                    <a:pt x="1458804" y="130023"/>
                  </a:lnTo>
                  <a:lnTo>
                    <a:pt x="1545039" y="130023"/>
                  </a:lnTo>
                  <a:lnTo>
                    <a:pt x="1545039" y="130023"/>
                  </a:lnTo>
                  <a:lnTo>
                    <a:pt x="1681577" y="130023"/>
                  </a:lnTo>
                  <a:lnTo>
                    <a:pt x="1681577" y="130023"/>
                  </a:lnTo>
                  <a:lnTo>
                    <a:pt x="1832488" y="130023"/>
                  </a:lnTo>
                  <a:lnTo>
                    <a:pt x="1832488" y="130023"/>
                  </a:lnTo>
                  <a:lnTo>
                    <a:pt x="2177427" y="130023"/>
                  </a:lnTo>
                  <a:lnTo>
                    <a:pt x="2177427" y="130023"/>
                  </a:lnTo>
                  <a:lnTo>
                    <a:pt x="2191799" y="130023"/>
                  </a:lnTo>
                  <a:lnTo>
                    <a:pt x="2191799" y="151355"/>
                  </a:lnTo>
                  <a:lnTo>
                    <a:pt x="2256475" y="151355"/>
                  </a:lnTo>
                  <a:lnTo>
                    <a:pt x="2256475" y="151355"/>
                  </a:lnTo>
                  <a:lnTo>
                    <a:pt x="2385827" y="151355"/>
                  </a:lnTo>
                  <a:lnTo>
                    <a:pt x="2385827" y="151355"/>
                  </a:lnTo>
                  <a:lnTo>
                    <a:pt x="2479248" y="151355"/>
                  </a:lnTo>
                  <a:lnTo>
                    <a:pt x="2479248" y="174855"/>
                  </a:lnTo>
                  <a:lnTo>
                    <a:pt x="2587042" y="174855"/>
                  </a:lnTo>
                  <a:lnTo>
                    <a:pt x="2587042" y="174855"/>
                  </a:lnTo>
                  <a:lnTo>
                    <a:pt x="2630159" y="174855"/>
                  </a:lnTo>
                  <a:lnTo>
                    <a:pt x="2630159" y="174855"/>
                  </a:lnTo>
                  <a:lnTo>
                    <a:pt x="2845746" y="174855"/>
                  </a:lnTo>
                  <a:lnTo>
                    <a:pt x="2845746" y="174855"/>
                  </a:lnTo>
                  <a:lnTo>
                    <a:pt x="3011029" y="174855"/>
                  </a:lnTo>
                  <a:lnTo>
                    <a:pt x="3011029" y="174855"/>
                  </a:lnTo>
                  <a:lnTo>
                    <a:pt x="3104450" y="174855"/>
                  </a:lnTo>
                  <a:lnTo>
                    <a:pt x="3104450" y="174855"/>
                  </a:lnTo>
                  <a:lnTo>
                    <a:pt x="3111636" y="174855"/>
                  </a:lnTo>
                  <a:lnTo>
                    <a:pt x="3111636" y="201033"/>
                  </a:lnTo>
                  <a:lnTo>
                    <a:pt x="3291292" y="201033"/>
                  </a:lnTo>
                  <a:lnTo>
                    <a:pt x="3291292" y="201033"/>
                  </a:lnTo>
                  <a:lnTo>
                    <a:pt x="3413458" y="201033"/>
                  </a:lnTo>
                  <a:lnTo>
                    <a:pt x="3413458" y="201033"/>
                  </a:lnTo>
                  <a:lnTo>
                    <a:pt x="3420644" y="201033"/>
                  </a:lnTo>
                  <a:lnTo>
                    <a:pt x="3420644" y="201033"/>
                  </a:lnTo>
                  <a:lnTo>
                    <a:pt x="3542810" y="201033"/>
                  </a:lnTo>
                  <a:lnTo>
                    <a:pt x="3542810" y="201033"/>
                  </a:lnTo>
                  <a:lnTo>
                    <a:pt x="3571555" y="201033"/>
                  </a:lnTo>
                  <a:lnTo>
                    <a:pt x="3571555" y="201033"/>
                  </a:lnTo>
                  <a:lnTo>
                    <a:pt x="3600300" y="201033"/>
                  </a:lnTo>
                  <a:lnTo>
                    <a:pt x="3600300" y="201033"/>
                  </a:lnTo>
                  <a:lnTo>
                    <a:pt x="3621859" y="201033"/>
                  </a:lnTo>
                  <a:lnTo>
                    <a:pt x="3621859" y="201033"/>
                  </a:lnTo>
                  <a:lnTo>
                    <a:pt x="3643417" y="201033"/>
                  </a:lnTo>
                  <a:lnTo>
                    <a:pt x="3643417" y="201033"/>
                  </a:lnTo>
                  <a:lnTo>
                    <a:pt x="3851818" y="201033"/>
                  </a:lnTo>
                  <a:lnTo>
                    <a:pt x="3851818" y="201033"/>
                  </a:lnTo>
                  <a:lnTo>
                    <a:pt x="4002729" y="201033"/>
                  </a:lnTo>
                  <a:lnTo>
                    <a:pt x="4002729" y="201033"/>
                  </a:lnTo>
                  <a:lnTo>
                    <a:pt x="4074591" y="201033"/>
                  </a:lnTo>
                  <a:lnTo>
                    <a:pt x="4074591" y="228764"/>
                  </a:lnTo>
                  <a:lnTo>
                    <a:pt x="4103336" y="228764"/>
                  </a:lnTo>
                  <a:lnTo>
                    <a:pt x="4103336" y="228764"/>
                  </a:lnTo>
                  <a:lnTo>
                    <a:pt x="4268619" y="228764"/>
                  </a:lnTo>
                  <a:lnTo>
                    <a:pt x="4268619" y="264400"/>
                  </a:lnTo>
                  <a:lnTo>
                    <a:pt x="4282992" y="264400"/>
                  </a:lnTo>
                  <a:lnTo>
                    <a:pt x="4282992" y="264400"/>
                  </a:lnTo>
                  <a:lnTo>
                    <a:pt x="4326109" y="264400"/>
                  </a:lnTo>
                  <a:lnTo>
                    <a:pt x="4326109" y="264400"/>
                  </a:lnTo>
                  <a:lnTo>
                    <a:pt x="4527323" y="264400"/>
                  </a:lnTo>
                </a:path>
              </a:pathLst>
            </a:custGeom>
          </p:spPr>
          <p:txBody>
            <a:bodyPr/>
            <a:lstStyle/>
            <a:p>
              <a:endParaRPr sz="2400"/>
            </a:p>
          </p:txBody>
        </p:sp>
        <p:sp>
          <p:nvSpPr>
            <p:cNvPr id="73" name="pl11">
              <a:extLst>
                <a:ext uri="{FF2B5EF4-FFF2-40B4-BE49-F238E27FC236}">
                  <a16:creationId xmlns:a16="http://schemas.microsoft.com/office/drawing/2014/main" id="{1B0A7F5B-49D9-4734-AAB4-FB69D0E217CC}"/>
                </a:ext>
              </a:extLst>
            </p:cNvPr>
            <p:cNvSpPr/>
            <p:nvPr/>
          </p:nvSpPr>
          <p:spPr>
            <a:xfrm>
              <a:off x="3182864" y="2830706"/>
              <a:ext cx="4527323" cy="771296"/>
            </a:xfrm>
            <a:custGeom>
              <a:avLst/>
              <a:gdLst/>
              <a:ahLst/>
              <a:cxnLst/>
              <a:rect l="0" t="0" r="0" b="0"/>
              <a:pathLst>
                <a:path w="4527323" h="771296">
                  <a:moveTo>
                    <a:pt x="4527323" y="771296"/>
                  </a:moveTo>
                  <a:lnTo>
                    <a:pt x="4326109" y="771296"/>
                  </a:lnTo>
                  <a:lnTo>
                    <a:pt x="4326109" y="771296"/>
                  </a:lnTo>
                  <a:lnTo>
                    <a:pt x="4282992" y="771296"/>
                  </a:lnTo>
                  <a:lnTo>
                    <a:pt x="4282992" y="771296"/>
                  </a:lnTo>
                  <a:lnTo>
                    <a:pt x="4268619" y="771296"/>
                  </a:lnTo>
                  <a:lnTo>
                    <a:pt x="4268619" y="673173"/>
                  </a:lnTo>
                  <a:lnTo>
                    <a:pt x="4103336" y="673173"/>
                  </a:lnTo>
                  <a:lnTo>
                    <a:pt x="4103336" y="673173"/>
                  </a:lnTo>
                  <a:lnTo>
                    <a:pt x="4074591" y="673173"/>
                  </a:lnTo>
                  <a:lnTo>
                    <a:pt x="4074591" y="573370"/>
                  </a:lnTo>
                  <a:lnTo>
                    <a:pt x="4002729" y="573370"/>
                  </a:lnTo>
                  <a:lnTo>
                    <a:pt x="4002729" y="573370"/>
                  </a:lnTo>
                  <a:lnTo>
                    <a:pt x="3851818" y="573370"/>
                  </a:lnTo>
                  <a:lnTo>
                    <a:pt x="3851818" y="573370"/>
                  </a:lnTo>
                  <a:lnTo>
                    <a:pt x="3643417" y="573370"/>
                  </a:lnTo>
                  <a:lnTo>
                    <a:pt x="3643417" y="573370"/>
                  </a:lnTo>
                  <a:lnTo>
                    <a:pt x="3621859" y="573370"/>
                  </a:lnTo>
                  <a:lnTo>
                    <a:pt x="3621859" y="573370"/>
                  </a:lnTo>
                  <a:lnTo>
                    <a:pt x="3600300" y="573370"/>
                  </a:lnTo>
                  <a:lnTo>
                    <a:pt x="3600300" y="573370"/>
                  </a:lnTo>
                  <a:lnTo>
                    <a:pt x="3571555" y="573370"/>
                  </a:lnTo>
                  <a:lnTo>
                    <a:pt x="3571555" y="573370"/>
                  </a:lnTo>
                  <a:lnTo>
                    <a:pt x="3542810" y="573370"/>
                  </a:lnTo>
                  <a:lnTo>
                    <a:pt x="3542810" y="573370"/>
                  </a:lnTo>
                  <a:lnTo>
                    <a:pt x="3420644" y="573370"/>
                  </a:lnTo>
                  <a:lnTo>
                    <a:pt x="3420644" y="573370"/>
                  </a:lnTo>
                  <a:lnTo>
                    <a:pt x="3413458" y="573370"/>
                  </a:lnTo>
                  <a:lnTo>
                    <a:pt x="3413458" y="573370"/>
                  </a:lnTo>
                  <a:lnTo>
                    <a:pt x="3291292" y="573370"/>
                  </a:lnTo>
                  <a:lnTo>
                    <a:pt x="3291292" y="573370"/>
                  </a:lnTo>
                  <a:lnTo>
                    <a:pt x="3111636" y="573370"/>
                  </a:lnTo>
                  <a:lnTo>
                    <a:pt x="3111636" y="514175"/>
                  </a:lnTo>
                  <a:lnTo>
                    <a:pt x="3104450" y="514175"/>
                  </a:lnTo>
                  <a:lnTo>
                    <a:pt x="3104450" y="514175"/>
                  </a:lnTo>
                  <a:lnTo>
                    <a:pt x="3011029" y="514175"/>
                  </a:lnTo>
                  <a:lnTo>
                    <a:pt x="3011029" y="514175"/>
                  </a:lnTo>
                  <a:lnTo>
                    <a:pt x="2845746" y="514175"/>
                  </a:lnTo>
                  <a:lnTo>
                    <a:pt x="2845746" y="514175"/>
                  </a:lnTo>
                  <a:lnTo>
                    <a:pt x="2630159" y="514175"/>
                  </a:lnTo>
                  <a:lnTo>
                    <a:pt x="2630159" y="514175"/>
                  </a:lnTo>
                  <a:lnTo>
                    <a:pt x="2587042" y="514175"/>
                  </a:lnTo>
                  <a:lnTo>
                    <a:pt x="2587042" y="514175"/>
                  </a:lnTo>
                  <a:lnTo>
                    <a:pt x="2479248" y="514175"/>
                  </a:lnTo>
                  <a:lnTo>
                    <a:pt x="2479248" y="463204"/>
                  </a:lnTo>
                  <a:lnTo>
                    <a:pt x="2385827" y="463204"/>
                  </a:lnTo>
                  <a:lnTo>
                    <a:pt x="2385827" y="463204"/>
                  </a:lnTo>
                  <a:lnTo>
                    <a:pt x="2256475" y="463204"/>
                  </a:lnTo>
                  <a:lnTo>
                    <a:pt x="2256475" y="463204"/>
                  </a:lnTo>
                  <a:lnTo>
                    <a:pt x="2191799" y="463204"/>
                  </a:lnTo>
                  <a:lnTo>
                    <a:pt x="2191799" y="413599"/>
                  </a:lnTo>
                  <a:lnTo>
                    <a:pt x="2177427" y="413599"/>
                  </a:lnTo>
                  <a:lnTo>
                    <a:pt x="2177427" y="413599"/>
                  </a:lnTo>
                  <a:lnTo>
                    <a:pt x="1832488" y="413599"/>
                  </a:lnTo>
                  <a:lnTo>
                    <a:pt x="1832488" y="413599"/>
                  </a:lnTo>
                  <a:lnTo>
                    <a:pt x="1681577" y="413599"/>
                  </a:lnTo>
                  <a:lnTo>
                    <a:pt x="1681577" y="413599"/>
                  </a:lnTo>
                  <a:lnTo>
                    <a:pt x="1545039" y="413599"/>
                  </a:lnTo>
                  <a:lnTo>
                    <a:pt x="1545039" y="413599"/>
                  </a:lnTo>
                  <a:lnTo>
                    <a:pt x="1458804" y="413599"/>
                  </a:lnTo>
                  <a:lnTo>
                    <a:pt x="1458804" y="413599"/>
                  </a:lnTo>
                  <a:lnTo>
                    <a:pt x="1444431" y="413599"/>
                  </a:lnTo>
                  <a:lnTo>
                    <a:pt x="1444431" y="413599"/>
                  </a:lnTo>
                  <a:lnTo>
                    <a:pt x="1351010" y="413599"/>
                  </a:lnTo>
                  <a:lnTo>
                    <a:pt x="1351010" y="413599"/>
                  </a:lnTo>
                  <a:lnTo>
                    <a:pt x="1329452" y="413599"/>
                  </a:lnTo>
                  <a:lnTo>
                    <a:pt x="1329452" y="413599"/>
                  </a:lnTo>
                  <a:lnTo>
                    <a:pt x="1243217" y="413599"/>
                  </a:lnTo>
                  <a:lnTo>
                    <a:pt x="1243217" y="373927"/>
                  </a:lnTo>
                  <a:lnTo>
                    <a:pt x="1192913" y="373927"/>
                  </a:lnTo>
                  <a:lnTo>
                    <a:pt x="1192913" y="373927"/>
                  </a:lnTo>
                  <a:lnTo>
                    <a:pt x="1185727" y="373927"/>
                  </a:lnTo>
                  <a:lnTo>
                    <a:pt x="1185727" y="373927"/>
                  </a:lnTo>
                  <a:lnTo>
                    <a:pt x="1178541" y="373927"/>
                  </a:lnTo>
                  <a:lnTo>
                    <a:pt x="1178541" y="373927"/>
                  </a:lnTo>
                  <a:lnTo>
                    <a:pt x="1077934" y="373927"/>
                  </a:lnTo>
                  <a:lnTo>
                    <a:pt x="1077934" y="373927"/>
                  </a:lnTo>
                  <a:lnTo>
                    <a:pt x="1070748" y="373927"/>
                  </a:lnTo>
                  <a:lnTo>
                    <a:pt x="1070748" y="373927"/>
                  </a:lnTo>
                  <a:lnTo>
                    <a:pt x="1056375" y="373927"/>
                  </a:lnTo>
                  <a:lnTo>
                    <a:pt x="1056375" y="373927"/>
                  </a:lnTo>
                  <a:lnTo>
                    <a:pt x="1049189" y="373927"/>
                  </a:lnTo>
                  <a:lnTo>
                    <a:pt x="1049189" y="373927"/>
                  </a:lnTo>
                  <a:lnTo>
                    <a:pt x="1020444" y="373927"/>
                  </a:lnTo>
                  <a:lnTo>
                    <a:pt x="1020444" y="340124"/>
                  </a:lnTo>
                  <a:lnTo>
                    <a:pt x="998885" y="340124"/>
                  </a:lnTo>
                  <a:lnTo>
                    <a:pt x="998885" y="340124"/>
                  </a:lnTo>
                  <a:lnTo>
                    <a:pt x="984513" y="340124"/>
                  </a:lnTo>
                  <a:lnTo>
                    <a:pt x="984513" y="340124"/>
                  </a:lnTo>
                  <a:lnTo>
                    <a:pt x="970140" y="340124"/>
                  </a:lnTo>
                  <a:lnTo>
                    <a:pt x="970140" y="340124"/>
                  </a:lnTo>
                  <a:lnTo>
                    <a:pt x="941395" y="340124"/>
                  </a:lnTo>
                  <a:lnTo>
                    <a:pt x="941395" y="340124"/>
                  </a:lnTo>
                  <a:lnTo>
                    <a:pt x="919837" y="340124"/>
                  </a:lnTo>
                  <a:lnTo>
                    <a:pt x="919837" y="340124"/>
                  </a:lnTo>
                  <a:lnTo>
                    <a:pt x="876719" y="340124"/>
                  </a:lnTo>
                  <a:lnTo>
                    <a:pt x="876719" y="340124"/>
                  </a:lnTo>
                  <a:lnTo>
                    <a:pt x="790485" y="340124"/>
                  </a:lnTo>
                  <a:lnTo>
                    <a:pt x="790485" y="340124"/>
                  </a:lnTo>
                  <a:lnTo>
                    <a:pt x="776112" y="340124"/>
                  </a:lnTo>
                  <a:lnTo>
                    <a:pt x="776112" y="340124"/>
                  </a:lnTo>
                  <a:lnTo>
                    <a:pt x="495849" y="340124"/>
                  </a:lnTo>
                  <a:lnTo>
                    <a:pt x="495849" y="340124"/>
                  </a:lnTo>
                  <a:lnTo>
                    <a:pt x="488663" y="340124"/>
                  </a:lnTo>
                  <a:lnTo>
                    <a:pt x="488663" y="340124"/>
                  </a:lnTo>
                  <a:lnTo>
                    <a:pt x="474291" y="340124"/>
                  </a:lnTo>
                  <a:lnTo>
                    <a:pt x="474291" y="340124"/>
                  </a:lnTo>
                  <a:lnTo>
                    <a:pt x="452732" y="340124"/>
                  </a:lnTo>
                  <a:lnTo>
                    <a:pt x="452732" y="312238"/>
                  </a:lnTo>
                  <a:lnTo>
                    <a:pt x="445546" y="312238"/>
                  </a:lnTo>
                  <a:lnTo>
                    <a:pt x="445546" y="312238"/>
                  </a:lnTo>
                  <a:lnTo>
                    <a:pt x="423987" y="312238"/>
                  </a:lnTo>
                  <a:lnTo>
                    <a:pt x="423987" y="312238"/>
                  </a:lnTo>
                  <a:lnTo>
                    <a:pt x="373683" y="312238"/>
                  </a:lnTo>
                  <a:lnTo>
                    <a:pt x="373683" y="284780"/>
                  </a:lnTo>
                  <a:lnTo>
                    <a:pt x="366497" y="284780"/>
                  </a:lnTo>
                  <a:lnTo>
                    <a:pt x="366497" y="284780"/>
                  </a:lnTo>
                  <a:lnTo>
                    <a:pt x="359311" y="284780"/>
                  </a:lnTo>
                  <a:lnTo>
                    <a:pt x="359311" y="284780"/>
                  </a:lnTo>
                  <a:lnTo>
                    <a:pt x="316194" y="284780"/>
                  </a:lnTo>
                  <a:lnTo>
                    <a:pt x="316194" y="257671"/>
                  </a:lnTo>
                  <a:lnTo>
                    <a:pt x="294635" y="257671"/>
                  </a:lnTo>
                  <a:lnTo>
                    <a:pt x="294635" y="257671"/>
                  </a:lnTo>
                  <a:lnTo>
                    <a:pt x="258704" y="257671"/>
                  </a:lnTo>
                  <a:lnTo>
                    <a:pt x="258704" y="257671"/>
                  </a:lnTo>
                  <a:lnTo>
                    <a:pt x="229959" y="257671"/>
                  </a:lnTo>
                  <a:lnTo>
                    <a:pt x="229959" y="257671"/>
                  </a:lnTo>
                  <a:lnTo>
                    <a:pt x="194028" y="257671"/>
                  </a:lnTo>
                  <a:lnTo>
                    <a:pt x="194028" y="257671"/>
                  </a:lnTo>
                  <a:lnTo>
                    <a:pt x="143724" y="257671"/>
                  </a:lnTo>
                  <a:lnTo>
                    <a:pt x="143724" y="257671"/>
                  </a:lnTo>
                  <a:lnTo>
                    <a:pt x="122165" y="257671"/>
                  </a:lnTo>
                  <a:lnTo>
                    <a:pt x="122165" y="232081"/>
                  </a:lnTo>
                  <a:lnTo>
                    <a:pt x="107793" y="232081"/>
                  </a:lnTo>
                  <a:lnTo>
                    <a:pt x="107793" y="205884"/>
                  </a:lnTo>
                  <a:lnTo>
                    <a:pt x="93420" y="205884"/>
                  </a:lnTo>
                  <a:lnTo>
                    <a:pt x="93420" y="178931"/>
                  </a:lnTo>
                  <a:lnTo>
                    <a:pt x="79048" y="178931"/>
                  </a:lnTo>
                  <a:lnTo>
                    <a:pt x="79048" y="178931"/>
                  </a:lnTo>
                  <a:lnTo>
                    <a:pt x="64676" y="178931"/>
                  </a:lnTo>
                  <a:lnTo>
                    <a:pt x="64676" y="91821"/>
                  </a:lnTo>
                  <a:lnTo>
                    <a:pt x="7186" y="91821"/>
                  </a:lnTo>
                  <a:lnTo>
                    <a:pt x="7186" y="0"/>
                  </a:lnTo>
                  <a:lnTo>
                    <a:pt x="0" y="0"/>
                  </a:lnTo>
                </a:path>
              </a:pathLst>
            </a:custGeom>
          </p:spPr>
          <p:txBody>
            <a:bodyPr/>
            <a:lstStyle/>
            <a:p>
              <a:endParaRPr sz="2400"/>
            </a:p>
          </p:txBody>
        </p:sp>
        <p:sp>
          <p:nvSpPr>
            <p:cNvPr id="74" name="pg12">
              <a:extLst>
                <a:ext uri="{FF2B5EF4-FFF2-40B4-BE49-F238E27FC236}">
                  <a16:creationId xmlns:a16="http://schemas.microsoft.com/office/drawing/2014/main" id="{119D5D72-58FE-4E7E-9F84-5AF7BCD17BBF}"/>
                </a:ext>
              </a:extLst>
            </p:cNvPr>
            <p:cNvSpPr/>
            <p:nvPr/>
          </p:nvSpPr>
          <p:spPr>
            <a:xfrm>
              <a:off x="3182864" y="2830706"/>
              <a:ext cx="4527323" cy="413681"/>
            </a:xfrm>
            <a:custGeom>
              <a:avLst/>
              <a:gdLst/>
              <a:ahLst/>
              <a:cxnLst/>
              <a:rect l="0" t="0" r="0" b="0"/>
              <a:pathLst>
                <a:path w="4527323" h="413681">
                  <a:moveTo>
                    <a:pt x="0" y="0"/>
                  </a:moveTo>
                  <a:lnTo>
                    <a:pt x="14372" y="0"/>
                  </a:lnTo>
                  <a:lnTo>
                    <a:pt x="35931" y="0"/>
                  </a:lnTo>
                  <a:lnTo>
                    <a:pt x="35931" y="526"/>
                  </a:lnTo>
                  <a:lnTo>
                    <a:pt x="57489" y="526"/>
                  </a:lnTo>
                  <a:lnTo>
                    <a:pt x="79048" y="526"/>
                  </a:lnTo>
                  <a:lnTo>
                    <a:pt x="79048" y="7924"/>
                  </a:lnTo>
                  <a:lnTo>
                    <a:pt x="114979" y="7924"/>
                  </a:lnTo>
                  <a:lnTo>
                    <a:pt x="122165" y="7924"/>
                  </a:lnTo>
                  <a:lnTo>
                    <a:pt x="122165" y="12014"/>
                  </a:lnTo>
                  <a:lnTo>
                    <a:pt x="136538" y="12014"/>
                  </a:lnTo>
                  <a:lnTo>
                    <a:pt x="143724" y="12014"/>
                  </a:lnTo>
                  <a:lnTo>
                    <a:pt x="172469" y="12014"/>
                  </a:lnTo>
                  <a:lnTo>
                    <a:pt x="179655" y="12014"/>
                  </a:lnTo>
                  <a:lnTo>
                    <a:pt x="215586" y="12014"/>
                  </a:lnTo>
                  <a:lnTo>
                    <a:pt x="237145" y="12014"/>
                  </a:lnTo>
                  <a:lnTo>
                    <a:pt x="237145" y="16336"/>
                  </a:lnTo>
                  <a:lnTo>
                    <a:pt x="244331" y="16336"/>
                  </a:lnTo>
                  <a:lnTo>
                    <a:pt x="251517" y="16336"/>
                  </a:lnTo>
                  <a:lnTo>
                    <a:pt x="258704" y="16336"/>
                  </a:lnTo>
                  <a:lnTo>
                    <a:pt x="273076" y="16336"/>
                  </a:lnTo>
                  <a:lnTo>
                    <a:pt x="280262" y="16336"/>
                  </a:lnTo>
                  <a:lnTo>
                    <a:pt x="294635" y="16336"/>
                  </a:lnTo>
                  <a:lnTo>
                    <a:pt x="316194" y="16336"/>
                  </a:lnTo>
                  <a:lnTo>
                    <a:pt x="323380" y="16336"/>
                  </a:lnTo>
                  <a:lnTo>
                    <a:pt x="330566" y="16336"/>
                  </a:lnTo>
                  <a:lnTo>
                    <a:pt x="330566" y="20911"/>
                  </a:lnTo>
                  <a:lnTo>
                    <a:pt x="344938" y="20911"/>
                  </a:lnTo>
                  <a:lnTo>
                    <a:pt x="352125" y="20911"/>
                  </a:lnTo>
                  <a:lnTo>
                    <a:pt x="402428" y="20911"/>
                  </a:lnTo>
                  <a:lnTo>
                    <a:pt x="402428" y="30560"/>
                  </a:lnTo>
                  <a:lnTo>
                    <a:pt x="431173" y="30560"/>
                  </a:lnTo>
                  <a:lnTo>
                    <a:pt x="438359" y="30560"/>
                  </a:lnTo>
                  <a:lnTo>
                    <a:pt x="467104" y="30560"/>
                  </a:lnTo>
                  <a:lnTo>
                    <a:pt x="495849" y="30560"/>
                  </a:lnTo>
                  <a:lnTo>
                    <a:pt x="531780" y="30560"/>
                  </a:lnTo>
                  <a:lnTo>
                    <a:pt x="546153" y="30560"/>
                  </a:lnTo>
                  <a:lnTo>
                    <a:pt x="567712" y="30560"/>
                  </a:lnTo>
                  <a:lnTo>
                    <a:pt x="574898" y="30560"/>
                  </a:lnTo>
                  <a:lnTo>
                    <a:pt x="582084" y="30560"/>
                  </a:lnTo>
                  <a:lnTo>
                    <a:pt x="596456" y="30560"/>
                  </a:lnTo>
                  <a:lnTo>
                    <a:pt x="618015" y="30560"/>
                  </a:lnTo>
                  <a:lnTo>
                    <a:pt x="632388" y="30560"/>
                  </a:lnTo>
                  <a:lnTo>
                    <a:pt x="668319" y="30560"/>
                  </a:lnTo>
                  <a:lnTo>
                    <a:pt x="675505" y="30560"/>
                  </a:lnTo>
                  <a:lnTo>
                    <a:pt x="754553" y="30560"/>
                  </a:lnTo>
                  <a:lnTo>
                    <a:pt x="754553" y="35765"/>
                  </a:lnTo>
                  <a:lnTo>
                    <a:pt x="761740" y="35765"/>
                  </a:lnTo>
                  <a:lnTo>
                    <a:pt x="776112" y="35765"/>
                  </a:lnTo>
                  <a:lnTo>
                    <a:pt x="797671" y="35765"/>
                  </a:lnTo>
                  <a:lnTo>
                    <a:pt x="812043" y="35765"/>
                  </a:lnTo>
                  <a:lnTo>
                    <a:pt x="819230" y="35765"/>
                  </a:lnTo>
                  <a:lnTo>
                    <a:pt x="833602" y="35765"/>
                  </a:lnTo>
                  <a:lnTo>
                    <a:pt x="876719" y="35765"/>
                  </a:lnTo>
                  <a:lnTo>
                    <a:pt x="883906" y="35765"/>
                  </a:lnTo>
                  <a:lnTo>
                    <a:pt x="898278" y="35765"/>
                  </a:lnTo>
                  <a:lnTo>
                    <a:pt x="919837" y="35765"/>
                  </a:lnTo>
                  <a:lnTo>
                    <a:pt x="927023" y="35765"/>
                  </a:lnTo>
                  <a:lnTo>
                    <a:pt x="934209" y="35765"/>
                  </a:lnTo>
                  <a:lnTo>
                    <a:pt x="934209" y="41335"/>
                  </a:lnTo>
                  <a:lnTo>
                    <a:pt x="970140" y="41335"/>
                  </a:lnTo>
                  <a:lnTo>
                    <a:pt x="977327" y="41335"/>
                  </a:lnTo>
                  <a:lnTo>
                    <a:pt x="984513" y="41335"/>
                  </a:lnTo>
                  <a:lnTo>
                    <a:pt x="998885" y="41335"/>
                  </a:lnTo>
                  <a:lnTo>
                    <a:pt x="1006071" y="41335"/>
                  </a:lnTo>
                  <a:lnTo>
                    <a:pt x="1042003" y="41335"/>
                  </a:lnTo>
                  <a:lnTo>
                    <a:pt x="1077934" y="41335"/>
                  </a:lnTo>
                  <a:lnTo>
                    <a:pt x="1085120" y="41335"/>
                  </a:lnTo>
                  <a:lnTo>
                    <a:pt x="1106679" y="41335"/>
                  </a:lnTo>
                  <a:lnTo>
                    <a:pt x="1106679" y="47228"/>
                  </a:lnTo>
                  <a:lnTo>
                    <a:pt x="1113865" y="47228"/>
                  </a:lnTo>
                  <a:lnTo>
                    <a:pt x="1128237" y="47228"/>
                  </a:lnTo>
                  <a:lnTo>
                    <a:pt x="1135424" y="47228"/>
                  </a:lnTo>
                  <a:lnTo>
                    <a:pt x="1164169" y="47228"/>
                  </a:lnTo>
                  <a:lnTo>
                    <a:pt x="1228845" y="47228"/>
                  </a:lnTo>
                  <a:lnTo>
                    <a:pt x="1264776" y="47228"/>
                  </a:lnTo>
                  <a:lnTo>
                    <a:pt x="1286334" y="47228"/>
                  </a:lnTo>
                  <a:lnTo>
                    <a:pt x="1300707" y="47228"/>
                  </a:lnTo>
                  <a:lnTo>
                    <a:pt x="1315079" y="47228"/>
                  </a:lnTo>
                  <a:lnTo>
                    <a:pt x="1336638" y="47228"/>
                  </a:lnTo>
                  <a:lnTo>
                    <a:pt x="1343824" y="47228"/>
                  </a:lnTo>
                  <a:lnTo>
                    <a:pt x="1365383" y="47228"/>
                  </a:lnTo>
                  <a:lnTo>
                    <a:pt x="1379755" y="47228"/>
                  </a:lnTo>
                  <a:lnTo>
                    <a:pt x="1415687" y="47228"/>
                  </a:lnTo>
                  <a:lnTo>
                    <a:pt x="1415687" y="53578"/>
                  </a:lnTo>
                  <a:lnTo>
                    <a:pt x="1422873" y="53578"/>
                  </a:lnTo>
                  <a:lnTo>
                    <a:pt x="1422873" y="60144"/>
                  </a:lnTo>
                  <a:lnTo>
                    <a:pt x="1444431" y="60144"/>
                  </a:lnTo>
                  <a:lnTo>
                    <a:pt x="1451618" y="60144"/>
                  </a:lnTo>
                  <a:lnTo>
                    <a:pt x="1501921" y="60144"/>
                  </a:lnTo>
                  <a:lnTo>
                    <a:pt x="1523480" y="60144"/>
                  </a:lnTo>
                  <a:lnTo>
                    <a:pt x="1552225" y="60144"/>
                  </a:lnTo>
                  <a:lnTo>
                    <a:pt x="1566597" y="60144"/>
                  </a:lnTo>
                  <a:lnTo>
                    <a:pt x="1573784" y="60144"/>
                  </a:lnTo>
                  <a:lnTo>
                    <a:pt x="1573784" y="67012"/>
                  </a:lnTo>
                  <a:lnTo>
                    <a:pt x="1580970" y="67012"/>
                  </a:lnTo>
                  <a:lnTo>
                    <a:pt x="1588156" y="67012"/>
                  </a:lnTo>
                  <a:lnTo>
                    <a:pt x="1609715" y="67012"/>
                  </a:lnTo>
                  <a:lnTo>
                    <a:pt x="1616901" y="67012"/>
                  </a:lnTo>
                  <a:lnTo>
                    <a:pt x="1645646" y="67012"/>
                  </a:lnTo>
                  <a:lnTo>
                    <a:pt x="1660018" y="67012"/>
                  </a:lnTo>
                  <a:lnTo>
                    <a:pt x="1674391" y="67012"/>
                  </a:lnTo>
                  <a:lnTo>
                    <a:pt x="1674391" y="74240"/>
                  </a:lnTo>
                  <a:lnTo>
                    <a:pt x="1681577" y="74240"/>
                  </a:lnTo>
                  <a:lnTo>
                    <a:pt x="1731881" y="74240"/>
                  </a:lnTo>
                  <a:lnTo>
                    <a:pt x="1746253" y="74240"/>
                  </a:lnTo>
                  <a:lnTo>
                    <a:pt x="1796557" y="74240"/>
                  </a:lnTo>
                  <a:lnTo>
                    <a:pt x="1803743" y="74240"/>
                  </a:lnTo>
                  <a:lnTo>
                    <a:pt x="1839674" y="74240"/>
                  </a:lnTo>
                  <a:lnTo>
                    <a:pt x="1854046" y="74240"/>
                  </a:lnTo>
                  <a:lnTo>
                    <a:pt x="1875605" y="74240"/>
                  </a:lnTo>
                  <a:lnTo>
                    <a:pt x="1882791" y="74240"/>
                  </a:lnTo>
                  <a:lnTo>
                    <a:pt x="1904350" y="74240"/>
                  </a:lnTo>
                  <a:lnTo>
                    <a:pt x="1911536" y="74240"/>
                  </a:lnTo>
                  <a:lnTo>
                    <a:pt x="1954654" y="74240"/>
                  </a:lnTo>
                  <a:lnTo>
                    <a:pt x="1969026" y="74240"/>
                  </a:lnTo>
                  <a:lnTo>
                    <a:pt x="2019330" y="74240"/>
                  </a:lnTo>
                  <a:lnTo>
                    <a:pt x="2026516" y="74240"/>
                  </a:lnTo>
                  <a:lnTo>
                    <a:pt x="2040888" y="74240"/>
                  </a:lnTo>
                  <a:lnTo>
                    <a:pt x="2040888" y="82133"/>
                  </a:lnTo>
                  <a:lnTo>
                    <a:pt x="2069633" y="82133"/>
                  </a:lnTo>
                  <a:lnTo>
                    <a:pt x="2112751" y="82133"/>
                  </a:lnTo>
                  <a:lnTo>
                    <a:pt x="2134309" y="82133"/>
                  </a:lnTo>
                  <a:lnTo>
                    <a:pt x="2155868" y="82133"/>
                  </a:lnTo>
                  <a:lnTo>
                    <a:pt x="2206172" y="82133"/>
                  </a:lnTo>
                  <a:lnTo>
                    <a:pt x="2220544" y="82133"/>
                  </a:lnTo>
                  <a:lnTo>
                    <a:pt x="2270848" y="82133"/>
                  </a:lnTo>
                  <a:lnTo>
                    <a:pt x="2270848" y="90513"/>
                  </a:lnTo>
                  <a:lnTo>
                    <a:pt x="2285220" y="90513"/>
                  </a:lnTo>
                  <a:lnTo>
                    <a:pt x="2357082" y="90513"/>
                  </a:lnTo>
                  <a:lnTo>
                    <a:pt x="2364269" y="90513"/>
                  </a:lnTo>
                  <a:lnTo>
                    <a:pt x="2371455" y="90513"/>
                  </a:lnTo>
                  <a:lnTo>
                    <a:pt x="2443317" y="90513"/>
                  </a:lnTo>
                  <a:lnTo>
                    <a:pt x="2443317" y="99326"/>
                  </a:lnTo>
                  <a:lnTo>
                    <a:pt x="2507993" y="99326"/>
                  </a:lnTo>
                  <a:lnTo>
                    <a:pt x="2536738" y="99326"/>
                  </a:lnTo>
                  <a:lnTo>
                    <a:pt x="2543924" y="99326"/>
                  </a:lnTo>
                  <a:lnTo>
                    <a:pt x="2558297" y="99326"/>
                  </a:lnTo>
                  <a:lnTo>
                    <a:pt x="2572669" y="99326"/>
                  </a:lnTo>
                  <a:lnTo>
                    <a:pt x="2644532" y="99326"/>
                  </a:lnTo>
                  <a:lnTo>
                    <a:pt x="2680463" y="99326"/>
                  </a:lnTo>
                  <a:lnTo>
                    <a:pt x="2716394" y="99326"/>
                  </a:lnTo>
                  <a:lnTo>
                    <a:pt x="2723580" y="99326"/>
                  </a:lnTo>
                  <a:lnTo>
                    <a:pt x="2752325" y="99326"/>
                  </a:lnTo>
                  <a:lnTo>
                    <a:pt x="2759511" y="99326"/>
                  </a:lnTo>
                  <a:lnTo>
                    <a:pt x="2773884" y="99326"/>
                  </a:lnTo>
                  <a:lnTo>
                    <a:pt x="2788256" y="99326"/>
                  </a:lnTo>
                  <a:lnTo>
                    <a:pt x="2817001" y="99326"/>
                  </a:lnTo>
                  <a:lnTo>
                    <a:pt x="2874491" y="99326"/>
                  </a:lnTo>
                  <a:lnTo>
                    <a:pt x="2881677" y="99326"/>
                  </a:lnTo>
                  <a:lnTo>
                    <a:pt x="2888863" y="99326"/>
                  </a:lnTo>
                  <a:lnTo>
                    <a:pt x="2896050" y="99326"/>
                  </a:lnTo>
                  <a:lnTo>
                    <a:pt x="2910422" y="99326"/>
                  </a:lnTo>
                  <a:lnTo>
                    <a:pt x="2910422" y="109220"/>
                  </a:lnTo>
                  <a:lnTo>
                    <a:pt x="2924795" y="109220"/>
                  </a:lnTo>
                  <a:lnTo>
                    <a:pt x="2939167" y="109220"/>
                  </a:lnTo>
                  <a:lnTo>
                    <a:pt x="2953539" y="109220"/>
                  </a:lnTo>
                  <a:lnTo>
                    <a:pt x="2982284" y="109220"/>
                  </a:lnTo>
                  <a:lnTo>
                    <a:pt x="2996657" y="109220"/>
                  </a:lnTo>
                  <a:lnTo>
                    <a:pt x="3003843" y="109220"/>
                  </a:lnTo>
                  <a:lnTo>
                    <a:pt x="3011029" y="109220"/>
                  </a:lnTo>
                  <a:lnTo>
                    <a:pt x="3018215" y="109220"/>
                  </a:lnTo>
                  <a:lnTo>
                    <a:pt x="3176313" y="109220"/>
                  </a:lnTo>
                  <a:lnTo>
                    <a:pt x="3219430" y="109220"/>
                  </a:lnTo>
                  <a:lnTo>
                    <a:pt x="3248175" y="109220"/>
                  </a:lnTo>
                  <a:lnTo>
                    <a:pt x="3248175" y="120044"/>
                  </a:lnTo>
                  <a:lnTo>
                    <a:pt x="3276920" y="120044"/>
                  </a:lnTo>
                  <a:lnTo>
                    <a:pt x="3305665" y="120044"/>
                  </a:lnTo>
                  <a:lnTo>
                    <a:pt x="3334410" y="120044"/>
                  </a:lnTo>
                  <a:lnTo>
                    <a:pt x="3363154" y="120044"/>
                  </a:lnTo>
                  <a:lnTo>
                    <a:pt x="3370341" y="120044"/>
                  </a:lnTo>
                  <a:lnTo>
                    <a:pt x="3377527" y="120044"/>
                  </a:lnTo>
                  <a:lnTo>
                    <a:pt x="3406272" y="120044"/>
                  </a:lnTo>
                  <a:lnTo>
                    <a:pt x="3427830" y="120044"/>
                  </a:lnTo>
                  <a:lnTo>
                    <a:pt x="3435017" y="120044"/>
                  </a:lnTo>
                  <a:lnTo>
                    <a:pt x="3463762" y="120044"/>
                  </a:lnTo>
                  <a:lnTo>
                    <a:pt x="3470948" y="120044"/>
                  </a:lnTo>
                  <a:lnTo>
                    <a:pt x="3478134" y="120044"/>
                  </a:lnTo>
                  <a:lnTo>
                    <a:pt x="3535624" y="120044"/>
                  </a:lnTo>
                  <a:lnTo>
                    <a:pt x="3564369" y="120044"/>
                  </a:lnTo>
                  <a:lnTo>
                    <a:pt x="3585928" y="120044"/>
                  </a:lnTo>
                  <a:lnTo>
                    <a:pt x="3607486" y="120044"/>
                  </a:lnTo>
                  <a:lnTo>
                    <a:pt x="3614672" y="120044"/>
                  </a:lnTo>
                  <a:lnTo>
                    <a:pt x="3621859" y="120044"/>
                  </a:lnTo>
                  <a:lnTo>
                    <a:pt x="3629045" y="120044"/>
                  </a:lnTo>
                  <a:lnTo>
                    <a:pt x="3643417" y="120044"/>
                  </a:lnTo>
                  <a:lnTo>
                    <a:pt x="3650604" y="120044"/>
                  </a:lnTo>
                  <a:lnTo>
                    <a:pt x="3664976" y="120044"/>
                  </a:lnTo>
                  <a:lnTo>
                    <a:pt x="3672162" y="120044"/>
                  </a:lnTo>
                  <a:lnTo>
                    <a:pt x="3751211" y="120044"/>
                  </a:lnTo>
                  <a:lnTo>
                    <a:pt x="3758397" y="120044"/>
                  </a:lnTo>
                  <a:lnTo>
                    <a:pt x="3772769" y="120044"/>
                  </a:lnTo>
                  <a:lnTo>
                    <a:pt x="3787142" y="120044"/>
                  </a:lnTo>
                  <a:lnTo>
                    <a:pt x="3801514" y="120044"/>
                  </a:lnTo>
                  <a:lnTo>
                    <a:pt x="3801514" y="132545"/>
                  </a:lnTo>
                  <a:lnTo>
                    <a:pt x="3815887" y="132545"/>
                  </a:lnTo>
                  <a:lnTo>
                    <a:pt x="3880563" y="132545"/>
                  </a:lnTo>
                  <a:lnTo>
                    <a:pt x="3945239" y="132545"/>
                  </a:lnTo>
                  <a:lnTo>
                    <a:pt x="3952425" y="132545"/>
                  </a:lnTo>
                  <a:lnTo>
                    <a:pt x="3973984" y="132545"/>
                  </a:lnTo>
                  <a:lnTo>
                    <a:pt x="3981170" y="132545"/>
                  </a:lnTo>
                  <a:lnTo>
                    <a:pt x="4053032" y="132545"/>
                  </a:lnTo>
                  <a:lnTo>
                    <a:pt x="4074591" y="132545"/>
                  </a:lnTo>
                  <a:lnTo>
                    <a:pt x="4074591" y="146981"/>
                  </a:lnTo>
                  <a:lnTo>
                    <a:pt x="4117708" y="146981"/>
                  </a:lnTo>
                  <a:lnTo>
                    <a:pt x="4132081" y="146981"/>
                  </a:lnTo>
                  <a:lnTo>
                    <a:pt x="4160826" y="146981"/>
                  </a:lnTo>
                  <a:lnTo>
                    <a:pt x="4168012" y="146981"/>
                  </a:lnTo>
                  <a:lnTo>
                    <a:pt x="4168012" y="163607"/>
                  </a:lnTo>
                  <a:lnTo>
                    <a:pt x="4203943" y="163607"/>
                  </a:lnTo>
                  <a:lnTo>
                    <a:pt x="4218316" y="163607"/>
                  </a:lnTo>
                  <a:lnTo>
                    <a:pt x="4268619" y="163607"/>
                  </a:lnTo>
                  <a:lnTo>
                    <a:pt x="4362040" y="163607"/>
                  </a:lnTo>
                  <a:lnTo>
                    <a:pt x="4383599" y="163607"/>
                  </a:lnTo>
                  <a:lnTo>
                    <a:pt x="4505765" y="163607"/>
                  </a:lnTo>
                  <a:lnTo>
                    <a:pt x="4527323" y="163607"/>
                  </a:lnTo>
                  <a:lnTo>
                    <a:pt x="4527323" y="413681"/>
                  </a:lnTo>
                  <a:lnTo>
                    <a:pt x="4505765" y="413681"/>
                  </a:lnTo>
                  <a:lnTo>
                    <a:pt x="4383599" y="413681"/>
                  </a:lnTo>
                  <a:lnTo>
                    <a:pt x="4362040" y="413681"/>
                  </a:lnTo>
                  <a:lnTo>
                    <a:pt x="4268619" y="413681"/>
                  </a:lnTo>
                  <a:lnTo>
                    <a:pt x="4218316" y="413681"/>
                  </a:lnTo>
                  <a:lnTo>
                    <a:pt x="4203943" y="413681"/>
                  </a:lnTo>
                  <a:lnTo>
                    <a:pt x="4168012" y="413681"/>
                  </a:lnTo>
                  <a:lnTo>
                    <a:pt x="4168012" y="369956"/>
                  </a:lnTo>
                  <a:lnTo>
                    <a:pt x="4160826" y="369956"/>
                  </a:lnTo>
                  <a:lnTo>
                    <a:pt x="4132081" y="369956"/>
                  </a:lnTo>
                  <a:lnTo>
                    <a:pt x="4117708" y="369956"/>
                  </a:lnTo>
                  <a:lnTo>
                    <a:pt x="4074591" y="369956"/>
                  </a:lnTo>
                  <a:lnTo>
                    <a:pt x="4074591" y="327388"/>
                  </a:lnTo>
                  <a:lnTo>
                    <a:pt x="4053032" y="327388"/>
                  </a:lnTo>
                  <a:lnTo>
                    <a:pt x="3981170" y="327388"/>
                  </a:lnTo>
                  <a:lnTo>
                    <a:pt x="3973984" y="327388"/>
                  </a:lnTo>
                  <a:lnTo>
                    <a:pt x="3952425" y="327388"/>
                  </a:lnTo>
                  <a:lnTo>
                    <a:pt x="3945239" y="327388"/>
                  </a:lnTo>
                  <a:lnTo>
                    <a:pt x="3880563" y="327388"/>
                  </a:lnTo>
                  <a:lnTo>
                    <a:pt x="3815887" y="327388"/>
                  </a:lnTo>
                  <a:lnTo>
                    <a:pt x="3801514" y="327388"/>
                  </a:lnTo>
                  <a:lnTo>
                    <a:pt x="3801514" y="290117"/>
                  </a:lnTo>
                  <a:lnTo>
                    <a:pt x="3787142" y="290117"/>
                  </a:lnTo>
                  <a:lnTo>
                    <a:pt x="3772769" y="290117"/>
                  </a:lnTo>
                  <a:lnTo>
                    <a:pt x="3758397" y="290117"/>
                  </a:lnTo>
                  <a:lnTo>
                    <a:pt x="3751211" y="290117"/>
                  </a:lnTo>
                  <a:lnTo>
                    <a:pt x="3672162" y="290117"/>
                  </a:lnTo>
                  <a:lnTo>
                    <a:pt x="3664976" y="290117"/>
                  </a:lnTo>
                  <a:lnTo>
                    <a:pt x="3650604" y="290117"/>
                  </a:lnTo>
                  <a:lnTo>
                    <a:pt x="3643417" y="290117"/>
                  </a:lnTo>
                  <a:lnTo>
                    <a:pt x="3629045" y="290117"/>
                  </a:lnTo>
                  <a:lnTo>
                    <a:pt x="3621859" y="290117"/>
                  </a:lnTo>
                  <a:lnTo>
                    <a:pt x="3614672" y="290117"/>
                  </a:lnTo>
                  <a:lnTo>
                    <a:pt x="3607486" y="290117"/>
                  </a:lnTo>
                  <a:lnTo>
                    <a:pt x="3585928" y="290117"/>
                  </a:lnTo>
                  <a:lnTo>
                    <a:pt x="3564369" y="290117"/>
                  </a:lnTo>
                  <a:lnTo>
                    <a:pt x="3535624" y="290117"/>
                  </a:lnTo>
                  <a:lnTo>
                    <a:pt x="3478134" y="290117"/>
                  </a:lnTo>
                  <a:lnTo>
                    <a:pt x="3470948" y="290117"/>
                  </a:lnTo>
                  <a:lnTo>
                    <a:pt x="3463762" y="290117"/>
                  </a:lnTo>
                  <a:lnTo>
                    <a:pt x="3435017" y="290117"/>
                  </a:lnTo>
                  <a:lnTo>
                    <a:pt x="3427830" y="290117"/>
                  </a:lnTo>
                  <a:lnTo>
                    <a:pt x="3406272" y="290117"/>
                  </a:lnTo>
                  <a:lnTo>
                    <a:pt x="3377527" y="290117"/>
                  </a:lnTo>
                  <a:lnTo>
                    <a:pt x="3370341" y="290117"/>
                  </a:lnTo>
                  <a:lnTo>
                    <a:pt x="3363154" y="290117"/>
                  </a:lnTo>
                  <a:lnTo>
                    <a:pt x="3334410" y="290117"/>
                  </a:lnTo>
                  <a:lnTo>
                    <a:pt x="3305665" y="290117"/>
                  </a:lnTo>
                  <a:lnTo>
                    <a:pt x="3276920" y="290117"/>
                  </a:lnTo>
                  <a:lnTo>
                    <a:pt x="3248175" y="290117"/>
                  </a:lnTo>
                  <a:lnTo>
                    <a:pt x="3248175" y="267049"/>
                  </a:lnTo>
                  <a:lnTo>
                    <a:pt x="3219430" y="267049"/>
                  </a:lnTo>
                  <a:lnTo>
                    <a:pt x="3176313" y="267049"/>
                  </a:lnTo>
                  <a:lnTo>
                    <a:pt x="3018215" y="267049"/>
                  </a:lnTo>
                  <a:lnTo>
                    <a:pt x="3011029" y="267049"/>
                  </a:lnTo>
                  <a:lnTo>
                    <a:pt x="3003843" y="267049"/>
                  </a:lnTo>
                  <a:lnTo>
                    <a:pt x="2996657" y="267049"/>
                  </a:lnTo>
                  <a:lnTo>
                    <a:pt x="2982284" y="267049"/>
                  </a:lnTo>
                  <a:lnTo>
                    <a:pt x="2953539" y="267049"/>
                  </a:lnTo>
                  <a:lnTo>
                    <a:pt x="2939167" y="267049"/>
                  </a:lnTo>
                  <a:lnTo>
                    <a:pt x="2924795" y="267049"/>
                  </a:lnTo>
                  <a:lnTo>
                    <a:pt x="2910422" y="267049"/>
                  </a:lnTo>
                  <a:lnTo>
                    <a:pt x="2910422" y="246570"/>
                  </a:lnTo>
                  <a:lnTo>
                    <a:pt x="2896050" y="246570"/>
                  </a:lnTo>
                  <a:lnTo>
                    <a:pt x="2888863" y="246570"/>
                  </a:lnTo>
                  <a:lnTo>
                    <a:pt x="2881677" y="246570"/>
                  </a:lnTo>
                  <a:lnTo>
                    <a:pt x="2874491" y="246570"/>
                  </a:lnTo>
                  <a:lnTo>
                    <a:pt x="2817001" y="246570"/>
                  </a:lnTo>
                  <a:lnTo>
                    <a:pt x="2788256" y="246570"/>
                  </a:lnTo>
                  <a:lnTo>
                    <a:pt x="2773884" y="246570"/>
                  </a:lnTo>
                  <a:lnTo>
                    <a:pt x="2759511" y="246570"/>
                  </a:lnTo>
                  <a:lnTo>
                    <a:pt x="2752325" y="246570"/>
                  </a:lnTo>
                  <a:lnTo>
                    <a:pt x="2723580" y="246570"/>
                  </a:lnTo>
                  <a:lnTo>
                    <a:pt x="2716394" y="246570"/>
                  </a:lnTo>
                  <a:lnTo>
                    <a:pt x="2680463" y="246570"/>
                  </a:lnTo>
                  <a:lnTo>
                    <a:pt x="2644532" y="246570"/>
                  </a:lnTo>
                  <a:lnTo>
                    <a:pt x="2572669" y="246570"/>
                  </a:lnTo>
                  <a:lnTo>
                    <a:pt x="2558297" y="246570"/>
                  </a:lnTo>
                  <a:lnTo>
                    <a:pt x="2543924" y="246570"/>
                  </a:lnTo>
                  <a:lnTo>
                    <a:pt x="2536738" y="246570"/>
                  </a:lnTo>
                  <a:lnTo>
                    <a:pt x="2507993" y="246570"/>
                  </a:lnTo>
                  <a:lnTo>
                    <a:pt x="2443317" y="246570"/>
                  </a:lnTo>
                  <a:lnTo>
                    <a:pt x="2443317" y="229992"/>
                  </a:lnTo>
                  <a:lnTo>
                    <a:pt x="2371455" y="229992"/>
                  </a:lnTo>
                  <a:lnTo>
                    <a:pt x="2364269" y="229992"/>
                  </a:lnTo>
                  <a:lnTo>
                    <a:pt x="2357082" y="229992"/>
                  </a:lnTo>
                  <a:lnTo>
                    <a:pt x="2285220" y="229992"/>
                  </a:lnTo>
                  <a:lnTo>
                    <a:pt x="2270848" y="229992"/>
                  </a:lnTo>
                  <a:lnTo>
                    <a:pt x="2270848" y="213930"/>
                  </a:lnTo>
                  <a:lnTo>
                    <a:pt x="2220544" y="213930"/>
                  </a:lnTo>
                  <a:lnTo>
                    <a:pt x="2206172" y="213930"/>
                  </a:lnTo>
                  <a:lnTo>
                    <a:pt x="2155868" y="213930"/>
                  </a:lnTo>
                  <a:lnTo>
                    <a:pt x="2134309" y="213930"/>
                  </a:lnTo>
                  <a:lnTo>
                    <a:pt x="2112751" y="213930"/>
                  </a:lnTo>
                  <a:lnTo>
                    <a:pt x="2069633" y="213930"/>
                  </a:lnTo>
                  <a:lnTo>
                    <a:pt x="2040888" y="213930"/>
                  </a:lnTo>
                  <a:lnTo>
                    <a:pt x="2040888" y="198746"/>
                  </a:lnTo>
                  <a:lnTo>
                    <a:pt x="2026516" y="198746"/>
                  </a:lnTo>
                  <a:lnTo>
                    <a:pt x="2019330" y="198746"/>
                  </a:lnTo>
                  <a:lnTo>
                    <a:pt x="1969026" y="198746"/>
                  </a:lnTo>
                  <a:lnTo>
                    <a:pt x="1954654" y="198746"/>
                  </a:lnTo>
                  <a:lnTo>
                    <a:pt x="1911536" y="198746"/>
                  </a:lnTo>
                  <a:lnTo>
                    <a:pt x="1904350" y="198746"/>
                  </a:lnTo>
                  <a:lnTo>
                    <a:pt x="1882791" y="198746"/>
                  </a:lnTo>
                  <a:lnTo>
                    <a:pt x="1875605" y="198746"/>
                  </a:lnTo>
                  <a:lnTo>
                    <a:pt x="1854046" y="198746"/>
                  </a:lnTo>
                  <a:lnTo>
                    <a:pt x="1839674" y="198746"/>
                  </a:lnTo>
                  <a:lnTo>
                    <a:pt x="1803743" y="198746"/>
                  </a:lnTo>
                  <a:lnTo>
                    <a:pt x="1796557" y="198746"/>
                  </a:lnTo>
                  <a:lnTo>
                    <a:pt x="1746253" y="198746"/>
                  </a:lnTo>
                  <a:lnTo>
                    <a:pt x="1731881" y="198746"/>
                  </a:lnTo>
                  <a:lnTo>
                    <a:pt x="1681577" y="198746"/>
                  </a:lnTo>
                  <a:lnTo>
                    <a:pt x="1674391" y="198746"/>
                  </a:lnTo>
                  <a:lnTo>
                    <a:pt x="1674391" y="185464"/>
                  </a:lnTo>
                  <a:lnTo>
                    <a:pt x="1660018" y="185464"/>
                  </a:lnTo>
                  <a:lnTo>
                    <a:pt x="1645646" y="185464"/>
                  </a:lnTo>
                  <a:lnTo>
                    <a:pt x="1616901" y="185464"/>
                  </a:lnTo>
                  <a:lnTo>
                    <a:pt x="1609715" y="185464"/>
                  </a:lnTo>
                  <a:lnTo>
                    <a:pt x="1588156" y="185464"/>
                  </a:lnTo>
                  <a:lnTo>
                    <a:pt x="1580970" y="185464"/>
                  </a:lnTo>
                  <a:lnTo>
                    <a:pt x="1573784" y="185464"/>
                  </a:lnTo>
                  <a:lnTo>
                    <a:pt x="1573784" y="172781"/>
                  </a:lnTo>
                  <a:lnTo>
                    <a:pt x="1566597" y="172781"/>
                  </a:lnTo>
                  <a:lnTo>
                    <a:pt x="1552225" y="172781"/>
                  </a:lnTo>
                  <a:lnTo>
                    <a:pt x="1523480" y="172781"/>
                  </a:lnTo>
                  <a:lnTo>
                    <a:pt x="1501921" y="172781"/>
                  </a:lnTo>
                  <a:lnTo>
                    <a:pt x="1451618" y="172781"/>
                  </a:lnTo>
                  <a:lnTo>
                    <a:pt x="1444431" y="172781"/>
                  </a:lnTo>
                  <a:lnTo>
                    <a:pt x="1422873" y="172781"/>
                  </a:lnTo>
                  <a:lnTo>
                    <a:pt x="1422873" y="160455"/>
                  </a:lnTo>
                  <a:lnTo>
                    <a:pt x="1415687" y="160455"/>
                  </a:lnTo>
                  <a:lnTo>
                    <a:pt x="1415687" y="148018"/>
                  </a:lnTo>
                  <a:lnTo>
                    <a:pt x="1379755" y="148018"/>
                  </a:lnTo>
                  <a:lnTo>
                    <a:pt x="1365383" y="148018"/>
                  </a:lnTo>
                  <a:lnTo>
                    <a:pt x="1343824" y="148018"/>
                  </a:lnTo>
                  <a:lnTo>
                    <a:pt x="1336638" y="148018"/>
                  </a:lnTo>
                  <a:lnTo>
                    <a:pt x="1315079" y="148018"/>
                  </a:lnTo>
                  <a:lnTo>
                    <a:pt x="1300707" y="148018"/>
                  </a:lnTo>
                  <a:lnTo>
                    <a:pt x="1286334" y="148018"/>
                  </a:lnTo>
                  <a:lnTo>
                    <a:pt x="1264776" y="148018"/>
                  </a:lnTo>
                  <a:lnTo>
                    <a:pt x="1228845" y="148018"/>
                  </a:lnTo>
                  <a:lnTo>
                    <a:pt x="1164169" y="148018"/>
                  </a:lnTo>
                  <a:lnTo>
                    <a:pt x="1135424" y="148018"/>
                  </a:lnTo>
                  <a:lnTo>
                    <a:pt x="1128237" y="148018"/>
                  </a:lnTo>
                  <a:lnTo>
                    <a:pt x="1113865" y="148018"/>
                  </a:lnTo>
                  <a:lnTo>
                    <a:pt x="1106679" y="148018"/>
                  </a:lnTo>
                  <a:lnTo>
                    <a:pt x="1106679" y="136737"/>
                  </a:lnTo>
                  <a:lnTo>
                    <a:pt x="1085120" y="136737"/>
                  </a:lnTo>
                  <a:lnTo>
                    <a:pt x="1077934" y="136737"/>
                  </a:lnTo>
                  <a:lnTo>
                    <a:pt x="1042003" y="136737"/>
                  </a:lnTo>
                  <a:lnTo>
                    <a:pt x="1006071" y="136737"/>
                  </a:lnTo>
                  <a:lnTo>
                    <a:pt x="998885" y="136737"/>
                  </a:lnTo>
                  <a:lnTo>
                    <a:pt x="984513" y="136737"/>
                  </a:lnTo>
                  <a:lnTo>
                    <a:pt x="977327" y="136737"/>
                  </a:lnTo>
                  <a:lnTo>
                    <a:pt x="970140" y="136737"/>
                  </a:lnTo>
                  <a:lnTo>
                    <a:pt x="934209" y="136737"/>
                  </a:lnTo>
                  <a:lnTo>
                    <a:pt x="934209" y="126033"/>
                  </a:lnTo>
                  <a:lnTo>
                    <a:pt x="927023" y="126033"/>
                  </a:lnTo>
                  <a:lnTo>
                    <a:pt x="919837" y="126033"/>
                  </a:lnTo>
                  <a:lnTo>
                    <a:pt x="898278" y="126033"/>
                  </a:lnTo>
                  <a:lnTo>
                    <a:pt x="883906" y="126033"/>
                  </a:lnTo>
                  <a:lnTo>
                    <a:pt x="876719" y="126033"/>
                  </a:lnTo>
                  <a:lnTo>
                    <a:pt x="833602" y="126033"/>
                  </a:lnTo>
                  <a:lnTo>
                    <a:pt x="819230" y="126033"/>
                  </a:lnTo>
                  <a:lnTo>
                    <a:pt x="812043" y="126033"/>
                  </a:lnTo>
                  <a:lnTo>
                    <a:pt x="797671" y="126033"/>
                  </a:lnTo>
                  <a:lnTo>
                    <a:pt x="776112" y="126033"/>
                  </a:lnTo>
                  <a:lnTo>
                    <a:pt x="761740" y="126033"/>
                  </a:lnTo>
                  <a:lnTo>
                    <a:pt x="754553" y="126033"/>
                  </a:lnTo>
                  <a:lnTo>
                    <a:pt x="754553" y="116178"/>
                  </a:lnTo>
                  <a:lnTo>
                    <a:pt x="675505" y="116178"/>
                  </a:lnTo>
                  <a:lnTo>
                    <a:pt x="668319" y="116178"/>
                  </a:lnTo>
                  <a:lnTo>
                    <a:pt x="632388" y="116178"/>
                  </a:lnTo>
                  <a:lnTo>
                    <a:pt x="618015" y="116178"/>
                  </a:lnTo>
                  <a:lnTo>
                    <a:pt x="596456" y="116178"/>
                  </a:lnTo>
                  <a:lnTo>
                    <a:pt x="582084" y="116178"/>
                  </a:lnTo>
                  <a:lnTo>
                    <a:pt x="574898" y="116178"/>
                  </a:lnTo>
                  <a:lnTo>
                    <a:pt x="567712" y="116178"/>
                  </a:lnTo>
                  <a:lnTo>
                    <a:pt x="546153" y="116178"/>
                  </a:lnTo>
                  <a:lnTo>
                    <a:pt x="531780" y="116178"/>
                  </a:lnTo>
                  <a:lnTo>
                    <a:pt x="495849" y="116178"/>
                  </a:lnTo>
                  <a:lnTo>
                    <a:pt x="467104" y="116178"/>
                  </a:lnTo>
                  <a:lnTo>
                    <a:pt x="438359" y="116178"/>
                  </a:lnTo>
                  <a:lnTo>
                    <a:pt x="431173" y="116178"/>
                  </a:lnTo>
                  <a:lnTo>
                    <a:pt x="402428" y="116178"/>
                  </a:lnTo>
                  <a:lnTo>
                    <a:pt x="402428" y="97674"/>
                  </a:lnTo>
                  <a:lnTo>
                    <a:pt x="352125" y="97674"/>
                  </a:lnTo>
                  <a:lnTo>
                    <a:pt x="344938" y="97674"/>
                  </a:lnTo>
                  <a:lnTo>
                    <a:pt x="330566" y="97674"/>
                  </a:lnTo>
                  <a:lnTo>
                    <a:pt x="330566" y="88285"/>
                  </a:lnTo>
                  <a:lnTo>
                    <a:pt x="323380" y="88285"/>
                  </a:lnTo>
                  <a:lnTo>
                    <a:pt x="316194" y="88285"/>
                  </a:lnTo>
                  <a:lnTo>
                    <a:pt x="294635" y="88285"/>
                  </a:lnTo>
                  <a:lnTo>
                    <a:pt x="280262" y="88285"/>
                  </a:lnTo>
                  <a:lnTo>
                    <a:pt x="273076" y="88285"/>
                  </a:lnTo>
                  <a:lnTo>
                    <a:pt x="258704" y="88285"/>
                  </a:lnTo>
                  <a:lnTo>
                    <a:pt x="251517" y="88285"/>
                  </a:lnTo>
                  <a:lnTo>
                    <a:pt x="244331" y="88285"/>
                  </a:lnTo>
                  <a:lnTo>
                    <a:pt x="237145" y="88285"/>
                  </a:lnTo>
                  <a:lnTo>
                    <a:pt x="237145" y="79181"/>
                  </a:lnTo>
                  <a:lnTo>
                    <a:pt x="215586" y="79181"/>
                  </a:lnTo>
                  <a:lnTo>
                    <a:pt x="179655" y="79181"/>
                  </a:lnTo>
                  <a:lnTo>
                    <a:pt x="172469" y="79181"/>
                  </a:lnTo>
                  <a:lnTo>
                    <a:pt x="143724" y="79181"/>
                  </a:lnTo>
                  <a:lnTo>
                    <a:pt x="136538" y="79181"/>
                  </a:lnTo>
                  <a:lnTo>
                    <a:pt x="122165" y="79181"/>
                  </a:lnTo>
                  <a:lnTo>
                    <a:pt x="122165" y="70146"/>
                  </a:lnTo>
                  <a:lnTo>
                    <a:pt x="114979" y="70146"/>
                  </a:lnTo>
                  <a:lnTo>
                    <a:pt x="79048" y="70146"/>
                  </a:lnTo>
                  <a:lnTo>
                    <a:pt x="79048" y="51392"/>
                  </a:lnTo>
                  <a:lnTo>
                    <a:pt x="57489" y="51392"/>
                  </a:lnTo>
                  <a:lnTo>
                    <a:pt x="35931" y="51392"/>
                  </a:lnTo>
                  <a:lnTo>
                    <a:pt x="35931" y="41535"/>
                  </a:lnTo>
                  <a:lnTo>
                    <a:pt x="14372" y="41535"/>
                  </a:lnTo>
                  <a:lnTo>
                    <a:pt x="14372" y="19276"/>
                  </a:lnTo>
                  <a:lnTo>
                    <a:pt x="0" y="19276"/>
                  </a:lnTo>
                  <a:close/>
                </a:path>
              </a:pathLst>
            </a:custGeom>
            <a:solidFill>
              <a:srgbClr val="00BFC4">
                <a:alpha val="29803"/>
              </a:srgbClr>
            </a:solidFill>
          </p:spPr>
          <p:txBody>
            <a:bodyPr/>
            <a:lstStyle/>
            <a:p>
              <a:endParaRPr sz="2400"/>
            </a:p>
          </p:txBody>
        </p:sp>
        <p:sp>
          <p:nvSpPr>
            <p:cNvPr id="75" name="pl13">
              <a:extLst>
                <a:ext uri="{FF2B5EF4-FFF2-40B4-BE49-F238E27FC236}">
                  <a16:creationId xmlns:a16="http://schemas.microsoft.com/office/drawing/2014/main" id="{FB30BA81-5E07-4885-8C80-A3AF6215B70D}"/>
                </a:ext>
              </a:extLst>
            </p:cNvPr>
            <p:cNvSpPr/>
            <p:nvPr/>
          </p:nvSpPr>
          <p:spPr>
            <a:xfrm>
              <a:off x="3182864" y="2830706"/>
              <a:ext cx="4527323" cy="163607"/>
            </a:xfrm>
            <a:custGeom>
              <a:avLst/>
              <a:gdLst/>
              <a:ahLst/>
              <a:cxnLst/>
              <a:rect l="0" t="0" r="0" b="0"/>
              <a:pathLst>
                <a:path w="4527323" h="163607">
                  <a:moveTo>
                    <a:pt x="0" y="0"/>
                  </a:moveTo>
                  <a:lnTo>
                    <a:pt x="0" y="0"/>
                  </a:lnTo>
                  <a:lnTo>
                    <a:pt x="0" y="0"/>
                  </a:lnTo>
                  <a:lnTo>
                    <a:pt x="14372" y="0"/>
                  </a:lnTo>
                  <a:lnTo>
                    <a:pt x="14372" y="0"/>
                  </a:lnTo>
                  <a:lnTo>
                    <a:pt x="35931" y="0"/>
                  </a:lnTo>
                  <a:lnTo>
                    <a:pt x="35931" y="526"/>
                  </a:lnTo>
                  <a:lnTo>
                    <a:pt x="57489" y="526"/>
                  </a:lnTo>
                  <a:lnTo>
                    <a:pt x="57489" y="526"/>
                  </a:lnTo>
                  <a:lnTo>
                    <a:pt x="79048" y="526"/>
                  </a:lnTo>
                  <a:lnTo>
                    <a:pt x="79048" y="7924"/>
                  </a:lnTo>
                  <a:lnTo>
                    <a:pt x="114979" y="7924"/>
                  </a:lnTo>
                  <a:lnTo>
                    <a:pt x="114979" y="7924"/>
                  </a:lnTo>
                  <a:lnTo>
                    <a:pt x="122165" y="7924"/>
                  </a:lnTo>
                  <a:lnTo>
                    <a:pt x="122165" y="12014"/>
                  </a:lnTo>
                  <a:lnTo>
                    <a:pt x="136538" y="12014"/>
                  </a:lnTo>
                  <a:lnTo>
                    <a:pt x="136538" y="12014"/>
                  </a:lnTo>
                  <a:lnTo>
                    <a:pt x="143724" y="12014"/>
                  </a:lnTo>
                  <a:lnTo>
                    <a:pt x="143724" y="12014"/>
                  </a:lnTo>
                  <a:lnTo>
                    <a:pt x="172469" y="12014"/>
                  </a:lnTo>
                  <a:lnTo>
                    <a:pt x="172469" y="12014"/>
                  </a:lnTo>
                  <a:lnTo>
                    <a:pt x="179655" y="12014"/>
                  </a:lnTo>
                  <a:lnTo>
                    <a:pt x="179655" y="12014"/>
                  </a:lnTo>
                  <a:lnTo>
                    <a:pt x="215586" y="12014"/>
                  </a:lnTo>
                  <a:lnTo>
                    <a:pt x="215586" y="12014"/>
                  </a:lnTo>
                  <a:lnTo>
                    <a:pt x="237145" y="12014"/>
                  </a:lnTo>
                  <a:lnTo>
                    <a:pt x="237145" y="16336"/>
                  </a:lnTo>
                  <a:lnTo>
                    <a:pt x="244331" y="16336"/>
                  </a:lnTo>
                  <a:lnTo>
                    <a:pt x="244331" y="16336"/>
                  </a:lnTo>
                  <a:lnTo>
                    <a:pt x="251517" y="16336"/>
                  </a:lnTo>
                  <a:lnTo>
                    <a:pt x="251517" y="16336"/>
                  </a:lnTo>
                  <a:lnTo>
                    <a:pt x="258704" y="16336"/>
                  </a:lnTo>
                  <a:lnTo>
                    <a:pt x="258704" y="16336"/>
                  </a:lnTo>
                  <a:lnTo>
                    <a:pt x="273076" y="16336"/>
                  </a:lnTo>
                  <a:lnTo>
                    <a:pt x="273076" y="16336"/>
                  </a:lnTo>
                  <a:lnTo>
                    <a:pt x="280262" y="16336"/>
                  </a:lnTo>
                  <a:lnTo>
                    <a:pt x="280262" y="16336"/>
                  </a:lnTo>
                  <a:lnTo>
                    <a:pt x="294635" y="16336"/>
                  </a:lnTo>
                  <a:lnTo>
                    <a:pt x="294635" y="16336"/>
                  </a:lnTo>
                  <a:lnTo>
                    <a:pt x="316194" y="16336"/>
                  </a:lnTo>
                  <a:lnTo>
                    <a:pt x="316194" y="16336"/>
                  </a:lnTo>
                  <a:lnTo>
                    <a:pt x="323380" y="16336"/>
                  </a:lnTo>
                  <a:lnTo>
                    <a:pt x="323380" y="16336"/>
                  </a:lnTo>
                  <a:lnTo>
                    <a:pt x="330566" y="16336"/>
                  </a:lnTo>
                  <a:lnTo>
                    <a:pt x="330566" y="20911"/>
                  </a:lnTo>
                  <a:lnTo>
                    <a:pt x="344938" y="20911"/>
                  </a:lnTo>
                  <a:lnTo>
                    <a:pt x="344938" y="20911"/>
                  </a:lnTo>
                  <a:lnTo>
                    <a:pt x="352125" y="20911"/>
                  </a:lnTo>
                  <a:lnTo>
                    <a:pt x="352125" y="20911"/>
                  </a:lnTo>
                  <a:lnTo>
                    <a:pt x="402428" y="20911"/>
                  </a:lnTo>
                  <a:lnTo>
                    <a:pt x="402428" y="30560"/>
                  </a:lnTo>
                  <a:lnTo>
                    <a:pt x="431173" y="30560"/>
                  </a:lnTo>
                  <a:lnTo>
                    <a:pt x="431173" y="30560"/>
                  </a:lnTo>
                  <a:lnTo>
                    <a:pt x="438359" y="30560"/>
                  </a:lnTo>
                  <a:lnTo>
                    <a:pt x="438359" y="30560"/>
                  </a:lnTo>
                  <a:lnTo>
                    <a:pt x="467104" y="30560"/>
                  </a:lnTo>
                  <a:lnTo>
                    <a:pt x="467104" y="30560"/>
                  </a:lnTo>
                  <a:lnTo>
                    <a:pt x="495849" y="30560"/>
                  </a:lnTo>
                  <a:lnTo>
                    <a:pt x="495849" y="30560"/>
                  </a:lnTo>
                  <a:lnTo>
                    <a:pt x="531780" y="30560"/>
                  </a:lnTo>
                  <a:lnTo>
                    <a:pt x="531780" y="30560"/>
                  </a:lnTo>
                  <a:lnTo>
                    <a:pt x="546153" y="30560"/>
                  </a:lnTo>
                  <a:lnTo>
                    <a:pt x="546153" y="30560"/>
                  </a:lnTo>
                  <a:lnTo>
                    <a:pt x="567712" y="30560"/>
                  </a:lnTo>
                  <a:lnTo>
                    <a:pt x="567712" y="30560"/>
                  </a:lnTo>
                  <a:lnTo>
                    <a:pt x="574898" y="30560"/>
                  </a:lnTo>
                  <a:lnTo>
                    <a:pt x="574898" y="30560"/>
                  </a:lnTo>
                  <a:lnTo>
                    <a:pt x="582084" y="30560"/>
                  </a:lnTo>
                  <a:lnTo>
                    <a:pt x="582084" y="30560"/>
                  </a:lnTo>
                  <a:lnTo>
                    <a:pt x="596456" y="30560"/>
                  </a:lnTo>
                  <a:lnTo>
                    <a:pt x="596456" y="30560"/>
                  </a:lnTo>
                  <a:lnTo>
                    <a:pt x="618015" y="30560"/>
                  </a:lnTo>
                  <a:lnTo>
                    <a:pt x="618015" y="30560"/>
                  </a:lnTo>
                  <a:lnTo>
                    <a:pt x="632388" y="30560"/>
                  </a:lnTo>
                  <a:lnTo>
                    <a:pt x="632388" y="30560"/>
                  </a:lnTo>
                  <a:lnTo>
                    <a:pt x="668319" y="30560"/>
                  </a:lnTo>
                  <a:lnTo>
                    <a:pt x="668319" y="30560"/>
                  </a:lnTo>
                  <a:lnTo>
                    <a:pt x="675505" y="30560"/>
                  </a:lnTo>
                  <a:lnTo>
                    <a:pt x="675505" y="30560"/>
                  </a:lnTo>
                  <a:lnTo>
                    <a:pt x="754553" y="30560"/>
                  </a:lnTo>
                  <a:lnTo>
                    <a:pt x="754553" y="35765"/>
                  </a:lnTo>
                  <a:lnTo>
                    <a:pt x="761740" y="35765"/>
                  </a:lnTo>
                  <a:lnTo>
                    <a:pt x="761740" y="35765"/>
                  </a:lnTo>
                  <a:lnTo>
                    <a:pt x="776112" y="35765"/>
                  </a:lnTo>
                  <a:lnTo>
                    <a:pt x="776112" y="35765"/>
                  </a:lnTo>
                  <a:lnTo>
                    <a:pt x="797671" y="35765"/>
                  </a:lnTo>
                  <a:lnTo>
                    <a:pt x="797671" y="35765"/>
                  </a:lnTo>
                  <a:lnTo>
                    <a:pt x="812043" y="35765"/>
                  </a:lnTo>
                  <a:lnTo>
                    <a:pt x="812043" y="35765"/>
                  </a:lnTo>
                  <a:lnTo>
                    <a:pt x="819230" y="35765"/>
                  </a:lnTo>
                  <a:lnTo>
                    <a:pt x="819230" y="35765"/>
                  </a:lnTo>
                  <a:lnTo>
                    <a:pt x="833602" y="35765"/>
                  </a:lnTo>
                  <a:lnTo>
                    <a:pt x="833602" y="35765"/>
                  </a:lnTo>
                  <a:lnTo>
                    <a:pt x="876719" y="35765"/>
                  </a:lnTo>
                  <a:lnTo>
                    <a:pt x="876719" y="35765"/>
                  </a:lnTo>
                  <a:lnTo>
                    <a:pt x="883906" y="35765"/>
                  </a:lnTo>
                  <a:lnTo>
                    <a:pt x="883906" y="35765"/>
                  </a:lnTo>
                  <a:lnTo>
                    <a:pt x="898278" y="35765"/>
                  </a:lnTo>
                  <a:lnTo>
                    <a:pt x="898278" y="35765"/>
                  </a:lnTo>
                  <a:lnTo>
                    <a:pt x="919837" y="35765"/>
                  </a:lnTo>
                  <a:lnTo>
                    <a:pt x="919837" y="35765"/>
                  </a:lnTo>
                  <a:lnTo>
                    <a:pt x="927023" y="35765"/>
                  </a:lnTo>
                  <a:lnTo>
                    <a:pt x="927023" y="35765"/>
                  </a:lnTo>
                  <a:lnTo>
                    <a:pt x="934209" y="35765"/>
                  </a:lnTo>
                  <a:lnTo>
                    <a:pt x="934209" y="41335"/>
                  </a:lnTo>
                  <a:lnTo>
                    <a:pt x="970140" y="41335"/>
                  </a:lnTo>
                  <a:lnTo>
                    <a:pt x="970140" y="41335"/>
                  </a:lnTo>
                  <a:lnTo>
                    <a:pt x="977327" y="41335"/>
                  </a:lnTo>
                  <a:lnTo>
                    <a:pt x="977327" y="41335"/>
                  </a:lnTo>
                  <a:lnTo>
                    <a:pt x="984513" y="41335"/>
                  </a:lnTo>
                  <a:lnTo>
                    <a:pt x="984513" y="41335"/>
                  </a:lnTo>
                  <a:lnTo>
                    <a:pt x="998885" y="41335"/>
                  </a:lnTo>
                  <a:lnTo>
                    <a:pt x="998885" y="41335"/>
                  </a:lnTo>
                  <a:lnTo>
                    <a:pt x="1006071" y="41335"/>
                  </a:lnTo>
                  <a:lnTo>
                    <a:pt x="1006071" y="41335"/>
                  </a:lnTo>
                  <a:lnTo>
                    <a:pt x="1042003" y="41335"/>
                  </a:lnTo>
                  <a:lnTo>
                    <a:pt x="1042003" y="41335"/>
                  </a:lnTo>
                  <a:lnTo>
                    <a:pt x="1077934" y="41335"/>
                  </a:lnTo>
                  <a:lnTo>
                    <a:pt x="1077934" y="41335"/>
                  </a:lnTo>
                  <a:lnTo>
                    <a:pt x="1085120" y="41335"/>
                  </a:lnTo>
                  <a:lnTo>
                    <a:pt x="1085120" y="41335"/>
                  </a:lnTo>
                  <a:lnTo>
                    <a:pt x="1106679" y="41335"/>
                  </a:lnTo>
                  <a:lnTo>
                    <a:pt x="1106679" y="47228"/>
                  </a:lnTo>
                  <a:lnTo>
                    <a:pt x="1113865" y="47228"/>
                  </a:lnTo>
                  <a:lnTo>
                    <a:pt x="1113865" y="47228"/>
                  </a:lnTo>
                  <a:lnTo>
                    <a:pt x="1128237" y="47228"/>
                  </a:lnTo>
                  <a:lnTo>
                    <a:pt x="1128237" y="47228"/>
                  </a:lnTo>
                  <a:lnTo>
                    <a:pt x="1135424" y="47228"/>
                  </a:lnTo>
                  <a:lnTo>
                    <a:pt x="1135424" y="47228"/>
                  </a:lnTo>
                  <a:lnTo>
                    <a:pt x="1164169" y="47228"/>
                  </a:lnTo>
                  <a:lnTo>
                    <a:pt x="1164169" y="47228"/>
                  </a:lnTo>
                  <a:lnTo>
                    <a:pt x="1228845" y="47228"/>
                  </a:lnTo>
                  <a:lnTo>
                    <a:pt x="1228845" y="47228"/>
                  </a:lnTo>
                  <a:lnTo>
                    <a:pt x="1264776" y="47228"/>
                  </a:lnTo>
                  <a:lnTo>
                    <a:pt x="1264776" y="47228"/>
                  </a:lnTo>
                  <a:lnTo>
                    <a:pt x="1286334" y="47228"/>
                  </a:lnTo>
                  <a:lnTo>
                    <a:pt x="1286334" y="47228"/>
                  </a:lnTo>
                  <a:lnTo>
                    <a:pt x="1300707" y="47228"/>
                  </a:lnTo>
                  <a:lnTo>
                    <a:pt x="1300707" y="47228"/>
                  </a:lnTo>
                  <a:lnTo>
                    <a:pt x="1315079" y="47228"/>
                  </a:lnTo>
                  <a:lnTo>
                    <a:pt x="1315079" y="47228"/>
                  </a:lnTo>
                  <a:lnTo>
                    <a:pt x="1336638" y="47228"/>
                  </a:lnTo>
                  <a:lnTo>
                    <a:pt x="1336638" y="47228"/>
                  </a:lnTo>
                  <a:lnTo>
                    <a:pt x="1343824" y="47228"/>
                  </a:lnTo>
                  <a:lnTo>
                    <a:pt x="1343824" y="47228"/>
                  </a:lnTo>
                  <a:lnTo>
                    <a:pt x="1365383" y="47228"/>
                  </a:lnTo>
                  <a:lnTo>
                    <a:pt x="1365383" y="47228"/>
                  </a:lnTo>
                  <a:lnTo>
                    <a:pt x="1379755" y="47228"/>
                  </a:lnTo>
                  <a:lnTo>
                    <a:pt x="1379755" y="47228"/>
                  </a:lnTo>
                  <a:lnTo>
                    <a:pt x="1415687" y="47228"/>
                  </a:lnTo>
                  <a:lnTo>
                    <a:pt x="1415687" y="53578"/>
                  </a:lnTo>
                  <a:lnTo>
                    <a:pt x="1422873" y="53578"/>
                  </a:lnTo>
                  <a:lnTo>
                    <a:pt x="1422873" y="60144"/>
                  </a:lnTo>
                  <a:lnTo>
                    <a:pt x="1444431" y="60144"/>
                  </a:lnTo>
                  <a:lnTo>
                    <a:pt x="1444431" y="60144"/>
                  </a:lnTo>
                  <a:lnTo>
                    <a:pt x="1451618" y="60144"/>
                  </a:lnTo>
                  <a:lnTo>
                    <a:pt x="1451618" y="60144"/>
                  </a:lnTo>
                  <a:lnTo>
                    <a:pt x="1501921" y="60144"/>
                  </a:lnTo>
                  <a:lnTo>
                    <a:pt x="1501921" y="60144"/>
                  </a:lnTo>
                  <a:lnTo>
                    <a:pt x="1523480" y="60144"/>
                  </a:lnTo>
                  <a:lnTo>
                    <a:pt x="1523480" y="60144"/>
                  </a:lnTo>
                  <a:lnTo>
                    <a:pt x="1552225" y="60144"/>
                  </a:lnTo>
                  <a:lnTo>
                    <a:pt x="1552225" y="60144"/>
                  </a:lnTo>
                  <a:lnTo>
                    <a:pt x="1566597" y="60144"/>
                  </a:lnTo>
                  <a:lnTo>
                    <a:pt x="1566597" y="60144"/>
                  </a:lnTo>
                  <a:lnTo>
                    <a:pt x="1573784" y="60144"/>
                  </a:lnTo>
                  <a:lnTo>
                    <a:pt x="1573784" y="67012"/>
                  </a:lnTo>
                  <a:lnTo>
                    <a:pt x="1580970" y="67012"/>
                  </a:lnTo>
                  <a:lnTo>
                    <a:pt x="1580970" y="67012"/>
                  </a:lnTo>
                  <a:lnTo>
                    <a:pt x="1588156" y="67012"/>
                  </a:lnTo>
                  <a:lnTo>
                    <a:pt x="1588156" y="67012"/>
                  </a:lnTo>
                  <a:lnTo>
                    <a:pt x="1609715" y="67012"/>
                  </a:lnTo>
                  <a:lnTo>
                    <a:pt x="1609715" y="67012"/>
                  </a:lnTo>
                  <a:lnTo>
                    <a:pt x="1616901" y="67012"/>
                  </a:lnTo>
                  <a:lnTo>
                    <a:pt x="1616901" y="67012"/>
                  </a:lnTo>
                  <a:lnTo>
                    <a:pt x="1645646" y="67012"/>
                  </a:lnTo>
                  <a:lnTo>
                    <a:pt x="1645646" y="67012"/>
                  </a:lnTo>
                  <a:lnTo>
                    <a:pt x="1660018" y="67012"/>
                  </a:lnTo>
                  <a:lnTo>
                    <a:pt x="1660018" y="67012"/>
                  </a:lnTo>
                  <a:lnTo>
                    <a:pt x="1674391" y="67012"/>
                  </a:lnTo>
                  <a:lnTo>
                    <a:pt x="1674391" y="74240"/>
                  </a:lnTo>
                  <a:lnTo>
                    <a:pt x="1681577" y="74240"/>
                  </a:lnTo>
                  <a:lnTo>
                    <a:pt x="1681577" y="74240"/>
                  </a:lnTo>
                  <a:lnTo>
                    <a:pt x="1731881" y="74240"/>
                  </a:lnTo>
                  <a:lnTo>
                    <a:pt x="1731881" y="74240"/>
                  </a:lnTo>
                  <a:lnTo>
                    <a:pt x="1746253" y="74240"/>
                  </a:lnTo>
                  <a:lnTo>
                    <a:pt x="1746253" y="74240"/>
                  </a:lnTo>
                  <a:lnTo>
                    <a:pt x="1796557" y="74240"/>
                  </a:lnTo>
                  <a:lnTo>
                    <a:pt x="1796557" y="74240"/>
                  </a:lnTo>
                  <a:lnTo>
                    <a:pt x="1803743" y="74240"/>
                  </a:lnTo>
                  <a:lnTo>
                    <a:pt x="1803743" y="74240"/>
                  </a:lnTo>
                  <a:lnTo>
                    <a:pt x="1839674" y="74240"/>
                  </a:lnTo>
                  <a:lnTo>
                    <a:pt x="1839674" y="74240"/>
                  </a:lnTo>
                  <a:lnTo>
                    <a:pt x="1854046" y="74240"/>
                  </a:lnTo>
                  <a:lnTo>
                    <a:pt x="1854046" y="74240"/>
                  </a:lnTo>
                  <a:lnTo>
                    <a:pt x="1875605" y="74240"/>
                  </a:lnTo>
                  <a:lnTo>
                    <a:pt x="1875605" y="74240"/>
                  </a:lnTo>
                  <a:lnTo>
                    <a:pt x="1882791" y="74240"/>
                  </a:lnTo>
                  <a:lnTo>
                    <a:pt x="1882791" y="74240"/>
                  </a:lnTo>
                  <a:lnTo>
                    <a:pt x="1904350" y="74240"/>
                  </a:lnTo>
                  <a:lnTo>
                    <a:pt x="1904350" y="74240"/>
                  </a:lnTo>
                  <a:lnTo>
                    <a:pt x="1911536" y="74240"/>
                  </a:lnTo>
                  <a:lnTo>
                    <a:pt x="1911536" y="74240"/>
                  </a:lnTo>
                  <a:lnTo>
                    <a:pt x="1954654" y="74240"/>
                  </a:lnTo>
                  <a:lnTo>
                    <a:pt x="1954654" y="74240"/>
                  </a:lnTo>
                  <a:lnTo>
                    <a:pt x="1969026" y="74240"/>
                  </a:lnTo>
                  <a:lnTo>
                    <a:pt x="1969026" y="74240"/>
                  </a:lnTo>
                  <a:lnTo>
                    <a:pt x="2019330" y="74240"/>
                  </a:lnTo>
                  <a:lnTo>
                    <a:pt x="2019330" y="74240"/>
                  </a:lnTo>
                  <a:lnTo>
                    <a:pt x="2026516" y="74240"/>
                  </a:lnTo>
                  <a:lnTo>
                    <a:pt x="2026516" y="74240"/>
                  </a:lnTo>
                  <a:lnTo>
                    <a:pt x="2040888" y="74240"/>
                  </a:lnTo>
                  <a:lnTo>
                    <a:pt x="2040888" y="82133"/>
                  </a:lnTo>
                  <a:lnTo>
                    <a:pt x="2069633" y="82133"/>
                  </a:lnTo>
                  <a:lnTo>
                    <a:pt x="2069633" y="82133"/>
                  </a:lnTo>
                  <a:lnTo>
                    <a:pt x="2112751" y="82133"/>
                  </a:lnTo>
                  <a:lnTo>
                    <a:pt x="2112751" y="82133"/>
                  </a:lnTo>
                  <a:lnTo>
                    <a:pt x="2134309" y="82133"/>
                  </a:lnTo>
                  <a:lnTo>
                    <a:pt x="2134309" y="82133"/>
                  </a:lnTo>
                  <a:lnTo>
                    <a:pt x="2155868" y="82133"/>
                  </a:lnTo>
                  <a:lnTo>
                    <a:pt x="2155868" y="82133"/>
                  </a:lnTo>
                  <a:lnTo>
                    <a:pt x="2206172" y="82133"/>
                  </a:lnTo>
                  <a:lnTo>
                    <a:pt x="2206172" y="82133"/>
                  </a:lnTo>
                  <a:lnTo>
                    <a:pt x="2220544" y="82133"/>
                  </a:lnTo>
                  <a:lnTo>
                    <a:pt x="2220544" y="82133"/>
                  </a:lnTo>
                  <a:lnTo>
                    <a:pt x="2270848" y="82133"/>
                  </a:lnTo>
                  <a:lnTo>
                    <a:pt x="2270848" y="90513"/>
                  </a:lnTo>
                  <a:lnTo>
                    <a:pt x="2285220" y="90513"/>
                  </a:lnTo>
                  <a:lnTo>
                    <a:pt x="2285220" y="90513"/>
                  </a:lnTo>
                  <a:lnTo>
                    <a:pt x="2357082" y="90513"/>
                  </a:lnTo>
                  <a:lnTo>
                    <a:pt x="2357082" y="90513"/>
                  </a:lnTo>
                  <a:lnTo>
                    <a:pt x="2364269" y="90513"/>
                  </a:lnTo>
                  <a:lnTo>
                    <a:pt x="2364269" y="90513"/>
                  </a:lnTo>
                  <a:lnTo>
                    <a:pt x="2371455" y="90513"/>
                  </a:lnTo>
                  <a:lnTo>
                    <a:pt x="2371455" y="90513"/>
                  </a:lnTo>
                  <a:lnTo>
                    <a:pt x="2443317" y="90513"/>
                  </a:lnTo>
                  <a:lnTo>
                    <a:pt x="2443317" y="99326"/>
                  </a:lnTo>
                  <a:lnTo>
                    <a:pt x="2507993" y="99326"/>
                  </a:lnTo>
                  <a:lnTo>
                    <a:pt x="2507993" y="99326"/>
                  </a:lnTo>
                  <a:lnTo>
                    <a:pt x="2536738" y="99326"/>
                  </a:lnTo>
                  <a:lnTo>
                    <a:pt x="2536738" y="99326"/>
                  </a:lnTo>
                  <a:lnTo>
                    <a:pt x="2543924" y="99326"/>
                  </a:lnTo>
                  <a:lnTo>
                    <a:pt x="2543924" y="99326"/>
                  </a:lnTo>
                  <a:lnTo>
                    <a:pt x="2558297" y="99326"/>
                  </a:lnTo>
                  <a:lnTo>
                    <a:pt x="2558297" y="99326"/>
                  </a:lnTo>
                  <a:lnTo>
                    <a:pt x="2572669" y="99326"/>
                  </a:lnTo>
                  <a:lnTo>
                    <a:pt x="2572669" y="99326"/>
                  </a:lnTo>
                  <a:lnTo>
                    <a:pt x="2644532" y="99326"/>
                  </a:lnTo>
                  <a:lnTo>
                    <a:pt x="2644532" y="99326"/>
                  </a:lnTo>
                  <a:lnTo>
                    <a:pt x="2680463" y="99326"/>
                  </a:lnTo>
                  <a:lnTo>
                    <a:pt x="2680463" y="99326"/>
                  </a:lnTo>
                  <a:lnTo>
                    <a:pt x="2716394" y="99326"/>
                  </a:lnTo>
                  <a:lnTo>
                    <a:pt x="2716394" y="99326"/>
                  </a:lnTo>
                  <a:lnTo>
                    <a:pt x="2723580" y="99326"/>
                  </a:lnTo>
                  <a:lnTo>
                    <a:pt x="2723580" y="99326"/>
                  </a:lnTo>
                  <a:lnTo>
                    <a:pt x="2752325" y="99326"/>
                  </a:lnTo>
                  <a:lnTo>
                    <a:pt x="2752325" y="99326"/>
                  </a:lnTo>
                  <a:lnTo>
                    <a:pt x="2759511" y="99326"/>
                  </a:lnTo>
                  <a:lnTo>
                    <a:pt x="2759511" y="99326"/>
                  </a:lnTo>
                  <a:lnTo>
                    <a:pt x="2773884" y="99326"/>
                  </a:lnTo>
                  <a:lnTo>
                    <a:pt x="2773884" y="99326"/>
                  </a:lnTo>
                  <a:lnTo>
                    <a:pt x="2788256" y="99326"/>
                  </a:lnTo>
                  <a:lnTo>
                    <a:pt x="2788256" y="99326"/>
                  </a:lnTo>
                  <a:lnTo>
                    <a:pt x="2817001" y="99326"/>
                  </a:lnTo>
                  <a:lnTo>
                    <a:pt x="2817001" y="99326"/>
                  </a:lnTo>
                  <a:lnTo>
                    <a:pt x="2874491" y="99326"/>
                  </a:lnTo>
                  <a:lnTo>
                    <a:pt x="2874491" y="99326"/>
                  </a:lnTo>
                  <a:lnTo>
                    <a:pt x="2881677" y="99326"/>
                  </a:lnTo>
                  <a:lnTo>
                    <a:pt x="2881677" y="99326"/>
                  </a:lnTo>
                  <a:lnTo>
                    <a:pt x="2888863" y="99326"/>
                  </a:lnTo>
                  <a:lnTo>
                    <a:pt x="2888863" y="99326"/>
                  </a:lnTo>
                  <a:lnTo>
                    <a:pt x="2896050" y="99326"/>
                  </a:lnTo>
                  <a:lnTo>
                    <a:pt x="2896050" y="99326"/>
                  </a:lnTo>
                  <a:lnTo>
                    <a:pt x="2910422" y="99326"/>
                  </a:lnTo>
                  <a:lnTo>
                    <a:pt x="2910422" y="109220"/>
                  </a:lnTo>
                  <a:lnTo>
                    <a:pt x="2924795" y="109220"/>
                  </a:lnTo>
                  <a:lnTo>
                    <a:pt x="2924795" y="109220"/>
                  </a:lnTo>
                  <a:lnTo>
                    <a:pt x="2939167" y="109220"/>
                  </a:lnTo>
                  <a:lnTo>
                    <a:pt x="2939167" y="109220"/>
                  </a:lnTo>
                  <a:lnTo>
                    <a:pt x="2953539" y="109220"/>
                  </a:lnTo>
                  <a:lnTo>
                    <a:pt x="2953539" y="109220"/>
                  </a:lnTo>
                  <a:lnTo>
                    <a:pt x="2982284" y="109220"/>
                  </a:lnTo>
                  <a:lnTo>
                    <a:pt x="2982284" y="109220"/>
                  </a:lnTo>
                  <a:lnTo>
                    <a:pt x="2996657" y="109220"/>
                  </a:lnTo>
                  <a:lnTo>
                    <a:pt x="2996657" y="109220"/>
                  </a:lnTo>
                  <a:lnTo>
                    <a:pt x="3003843" y="109220"/>
                  </a:lnTo>
                  <a:lnTo>
                    <a:pt x="3003843" y="109220"/>
                  </a:lnTo>
                  <a:lnTo>
                    <a:pt x="3011029" y="109220"/>
                  </a:lnTo>
                  <a:lnTo>
                    <a:pt x="3011029" y="109220"/>
                  </a:lnTo>
                  <a:lnTo>
                    <a:pt x="3018215" y="109220"/>
                  </a:lnTo>
                  <a:lnTo>
                    <a:pt x="3018215" y="109220"/>
                  </a:lnTo>
                  <a:lnTo>
                    <a:pt x="3176313" y="109220"/>
                  </a:lnTo>
                  <a:lnTo>
                    <a:pt x="3176313" y="109220"/>
                  </a:lnTo>
                  <a:lnTo>
                    <a:pt x="3219430" y="109220"/>
                  </a:lnTo>
                  <a:lnTo>
                    <a:pt x="3219430" y="109220"/>
                  </a:lnTo>
                  <a:lnTo>
                    <a:pt x="3248175" y="109220"/>
                  </a:lnTo>
                  <a:lnTo>
                    <a:pt x="3248175" y="120044"/>
                  </a:lnTo>
                  <a:lnTo>
                    <a:pt x="3276920" y="120044"/>
                  </a:lnTo>
                  <a:lnTo>
                    <a:pt x="3276920" y="120044"/>
                  </a:lnTo>
                  <a:lnTo>
                    <a:pt x="3305665" y="120044"/>
                  </a:lnTo>
                  <a:lnTo>
                    <a:pt x="3305665" y="120044"/>
                  </a:lnTo>
                  <a:lnTo>
                    <a:pt x="3334410" y="120044"/>
                  </a:lnTo>
                  <a:lnTo>
                    <a:pt x="3334410" y="120044"/>
                  </a:lnTo>
                  <a:lnTo>
                    <a:pt x="3363154" y="120044"/>
                  </a:lnTo>
                  <a:lnTo>
                    <a:pt x="3363154" y="120044"/>
                  </a:lnTo>
                  <a:lnTo>
                    <a:pt x="3370341" y="120044"/>
                  </a:lnTo>
                  <a:lnTo>
                    <a:pt x="3370341" y="120044"/>
                  </a:lnTo>
                  <a:lnTo>
                    <a:pt x="3377527" y="120044"/>
                  </a:lnTo>
                  <a:lnTo>
                    <a:pt x="3377527" y="120044"/>
                  </a:lnTo>
                  <a:lnTo>
                    <a:pt x="3406272" y="120044"/>
                  </a:lnTo>
                  <a:lnTo>
                    <a:pt x="3406272" y="120044"/>
                  </a:lnTo>
                  <a:lnTo>
                    <a:pt x="3427830" y="120044"/>
                  </a:lnTo>
                  <a:lnTo>
                    <a:pt x="3427830" y="120044"/>
                  </a:lnTo>
                  <a:lnTo>
                    <a:pt x="3435017" y="120044"/>
                  </a:lnTo>
                  <a:lnTo>
                    <a:pt x="3435017" y="120044"/>
                  </a:lnTo>
                  <a:lnTo>
                    <a:pt x="3463762" y="120044"/>
                  </a:lnTo>
                  <a:lnTo>
                    <a:pt x="3463762" y="120044"/>
                  </a:lnTo>
                  <a:lnTo>
                    <a:pt x="3470948" y="120044"/>
                  </a:lnTo>
                  <a:lnTo>
                    <a:pt x="3470948" y="120044"/>
                  </a:lnTo>
                  <a:lnTo>
                    <a:pt x="3478134" y="120044"/>
                  </a:lnTo>
                  <a:lnTo>
                    <a:pt x="3478134" y="120044"/>
                  </a:lnTo>
                  <a:lnTo>
                    <a:pt x="3535624" y="120044"/>
                  </a:lnTo>
                  <a:lnTo>
                    <a:pt x="3535624" y="120044"/>
                  </a:lnTo>
                  <a:lnTo>
                    <a:pt x="3564369" y="120044"/>
                  </a:lnTo>
                  <a:lnTo>
                    <a:pt x="3564369" y="120044"/>
                  </a:lnTo>
                  <a:lnTo>
                    <a:pt x="3585928" y="120044"/>
                  </a:lnTo>
                  <a:lnTo>
                    <a:pt x="3585928" y="120044"/>
                  </a:lnTo>
                  <a:lnTo>
                    <a:pt x="3607486" y="120044"/>
                  </a:lnTo>
                  <a:lnTo>
                    <a:pt x="3607486" y="120044"/>
                  </a:lnTo>
                  <a:lnTo>
                    <a:pt x="3614672" y="120044"/>
                  </a:lnTo>
                  <a:lnTo>
                    <a:pt x="3614672" y="120044"/>
                  </a:lnTo>
                  <a:lnTo>
                    <a:pt x="3621859" y="120044"/>
                  </a:lnTo>
                  <a:lnTo>
                    <a:pt x="3621859" y="120044"/>
                  </a:lnTo>
                  <a:lnTo>
                    <a:pt x="3629045" y="120044"/>
                  </a:lnTo>
                  <a:lnTo>
                    <a:pt x="3629045" y="120044"/>
                  </a:lnTo>
                  <a:lnTo>
                    <a:pt x="3643417" y="120044"/>
                  </a:lnTo>
                  <a:lnTo>
                    <a:pt x="3643417" y="120044"/>
                  </a:lnTo>
                  <a:lnTo>
                    <a:pt x="3650604" y="120044"/>
                  </a:lnTo>
                  <a:lnTo>
                    <a:pt x="3650604" y="120044"/>
                  </a:lnTo>
                  <a:lnTo>
                    <a:pt x="3664976" y="120044"/>
                  </a:lnTo>
                  <a:lnTo>
                    <a:pt x="3664976" y="120044"/>
                  </a:lnTo>
                  <a:lnTo>
                    <a:pt x="3672162" y="120044"/>
                  </a:lnTo>
                  <a:lnTo>
                    <a:pt x="3672162" y="120044"/>
                  </a:lnTo>
                  <a:lnTo>
                    <a:pt x="3751211" y="120044"/>
                  </a:lnTo>
                  <a:lnTo>
                    <a:pt x="3751211" y="120044"/>
                  </a:lnTo>
                  <a:lnTo>
                    <a:pt x="3758397" y="120044"/>
                  </a:lnTo>
                  <a:lnTo>
                    <a:pt x="3758397" y="120044"/>
                  </a:lnTo>
                  <a:lnTo>
                    <a:pt x="3772769" y="120044"/>
                  </a:lnTo>
                  <a:lnTo>
                    <a:pt x="3772769" y="120044"/>
                  </a:lnTo>
                  <a:lnTo>
                    <a:pt x="3787142" y="120044"/>
                  </a:lnTo>
                  <a:lnTo>
                    <a:pt x="3787142" y="120044"/>
                  </a:lnTo>
                  <a:lnTo>
                    <a:pt x="3801514" y="120044"/>
                  </a:lnTo>
                  <a:lnTo>
                    <a:pt x="3801514" y="132545"/>
                  </a:lnTo>
                  <a:lnTo>
                    <a:pt x="3815887" y="132545"/>
                  </a:lnTo>
                  <a:lnTo>
                    <a:pt x="3815887" y="132545"/>
                  </a:lnTo>
                  <a:lnTo>
                    <a:pt x="3880563" y="132545"/>
                  </a:lnTo>
                  <a:lnTo>
                    <a:pt x="3880563" y="132545"/>
                  </a:lnTo>
                  <a:lnTo>
                    <a:pt x="3945239" y="132545"/>
                  </a:lnTo>
                  <a:lnTo>
                    <a:pt x="3945239" y="132545"/>
                  </a:lnTo>
                  <a:lnTo>
                    <a:pt x="3952425" y="132545"/>
                  </a:lnTo>
                  <a:lnTo>
                    <a:pt x="3952425" y="132545"/>
                  </a:lnTo>
                  <a:lnTo>
                    <a:pt x="3973984" y="132545"/>
                  </a:lnTo>
                  <a:lnTo>
                    <a:pt x="3973984" y="132545"/>
                  </a:lnTo>
                  <a:lnTo>
                    <a:pt x="3981170" y="132545"/>
                  </a:lnTo>
                  <a:lnTo>
                    <a:pt x="3981170" y="132545"/>
                  </a:lnTo>
                  <a:lnTo>
                    <a:pt x="4053032" y="132545"/>
                  </a:lnTo>
                  <a:lnTo>
                    <a:pt x="4053032" y="132545"/>
                  </a:lnTo>
                  <a:lnTo>
                    <a:pt x="4074591" y="132545"/>
                  </a:lnTo>
                  <a:lnTo>
                    <a:pt x="4074591" y="146981"/>
                  </a:lnTo>
                  <a:lnTo>
                    <a:pt x="4117708" y="146981"/>
                  </a:lnTo>
                  <a:lnTo>
                    <a:pt x="4117708" y="146981"/>
                  </a:lnTo>
                  <a:lnTo>
                    <a:pt x="4132081" y="146981"/>
                  </a:lnTo>
                  <a:lnTo>
                    <a:pt x="4132081" y="146981"/>
                  </a:lnTo>
                  <a:lnTo>
                    <a:pt x="4160826" y="146981"/>
                  </a:lnTo>
                  <a:lnTo>
                    <a:pt x="4160826" y="146981"/>
                  </a:lnTo>
                  <a:lnTo>
                    <a:pt x="4168012" y="146981"/>
                  </a:lnTo>
                  <a:lnTo>
                    <a:pt x="4168012" y="163607"/>
                  </a:lnTo>
                  <a:lnTo>
                    <a:pt x="4203943" y="163607"/>
                  </a:lnTo>
                  <a:lnTo>
                    <a:pt x="4203943" y="163607"/>
                  </a:lnTo>
                  <a:lnTo>
                    <a:pt x="4218316" y="163607"/>
                  </a:lnTo>
                  <a:lnTo>
                    <a:pt x="4218316" y="163607"/>
                  </a:lnTo>
                  <a:lnTo>
                    <a:pt x="4268619" y="163607"/>
                  </a:lnTo>
                  <a:lnTo>
                    <a:pt x="4268619" y="163607"/>
                  </a:lnTo>
                  <a:lnTo>
                    <a:pt x="4362040" y="163607"/>
                  </a:lnTo>
                  <a:lnTo>
                    <a:pt x="4362040" y="163607"/>
                  </a:lnTo>
                  <a:lnTo>
                    <a:pt x="4383599" y="163607"/>
                  </a:lnTo>
                  <a:lnTo>
                    <a:pt x="4383599" y="163607"/>
                  </a:lnTo>
                  <a:lnTo>
                    <a:pt x="4505765" y="163607"/>
                  </a:lnTo>
                  <a:lnTo>
                    <a:pt x="4505765" y="163607"/>
                  </a:lnTo>
                  <a:lnTo>
                    <a:pt x="4527323" y="163607"/>
                  </a:lnTo>
                </a:path>
              </a:pathLst>
            </a:custGeom>
          </p:spPr>
          <p:txBody>
            <a:bodyPr/>
            <a:lstStyle/>
            <a:p>
              <a:endParaRPr sz="2400"/>
            </a:p>
          </p:txBody>
        </p:sp>
        <p:sp>
          <p:nvSpPr>
            <p:cNvPr id="76" name="pl14">
              <a:extLst>
                <a:ext uri="{FF2B5EF4-FFF2-40B4-BE49-F238E27FC236}">
                  <a16:creationId xmlns:a16="http://schemas.microsoft.com/office/drawing/2014/main" id="{B120436D-6803-49E3-B364-B2F1B2DF463E}"/>
                </a:ext>
              </a:extLst>
            </p:cNvPr>
            <p:cNvSpPr/>
            <p:nvPr/>
          </p:nvSpPr>
          <p:spPr>
            <a:xfrm>
              <a:off x="3182864" y="2830706"/>
              <a:ext cx="4527323" cy="413681"/>
            </a:xfrm>
            <a:custGeom>
              <a:avLst/>
              <a:gdLst/>
              <a:ahLst/>
              <a:cxnLst/>
              <a:rect l="0" t="0" r="0" b="0"/>
              <a:pathLst>
                <a:path w="4527323" h="413681">
                  <a:moveTo>
                    <a:pt x="4527323" y="413681"/>
                  </a:moveTo>
                  <a:lnTo>
                    <a:pt x="4505765" y="413681"/>
                  </a:lnTo>
                  <a:lnTo>
                    <a:pt x="4505765" y="413681"/>
                  </a:lnTo>
                  <a:lnTo>
                    <a:pt x="4383599" y="413681"/>
                  </a:lnTo>
                  <a:lnTo>
                    <a:pt x="4383599" y="413681"/>
                  </a:lnTo>
                  <a:lnTo>
                    <a:pt x="4362040" y="413681"/>
                  </a:lnTo>
                  <a:lnTo>
                    <a:pt x="4362040" y="413681"/>
                  </a:lnTo>
                  <a:lnTo>
                    <a:pt x="4268619" y="413681"/>
                  </a:lnTo>
                  <a:lnTo>
                    <a:pt x="4268619" y="413681"/>
                  </a:lnTo>
                  <a:lnTo>
                    <a:pt x="4218316" y="413681"/>
                  </a:lnTo>
                  <a:lnTo>
                    <a:pt x="4218316" y="413681"/>
                  </a:lnTo>
                  <a:lnTo>
                    <a:pt x="4203943" y="413681"/>
                  </a:lnTo>
                  <a:lnTo>
                    <a:pt x="4203943" y="413681"/>
                  </a:lnTo>
                  <a:lnTo>
                    <a:pt x="4168012" y="413681"/>
                  </a:lnTo>
                  <a:lnTo>
                    <a:pt x="4168012" y="369956"/>
                  </a:lnTo>
                  <a:lnTo>
                    <a:pt x="4160826" y="369956"/>
                  </a:lnTo>
                  <a:lnTo>
                    <a:pt x="4160826" y="369956"/>
                  </a:lnTo>
                  <a:lnTo>
                    <a:pt x="4132081" y="369956"/>
                  </a:lnTo>
                  <a:lnTo>
                    <a:pt x="4132081" y="369956"/>
                  </a:lnTo>
                  <a:lnTo>
                    <a:pt x="4117708" y="369956"/>
                  </a:lnTo>
                  <a:lnTo>
                    <a:pt x="4117708" y="369956"/>
                  </a:lnTo>
                  <a:lnTo>
                    <a:pt x="4074591" y="369956"/>
                  </a:lnTo>
                  <a:lnTo>
                    <a:pt x="4074591" y="327388"/>
                  </a:lnTo>
                  <a:lnTo>
                    <a:pt x="4053032" y="327388"/>
                  </a:lnTo>
                  <a:lnTo>
                    <a:pt x="4053032" y="327388"/>
                  </a:lnTo>
                  <a:lnTo>
                    <a:pt x="3981170" y="327388"/>
                  </a:lnTo>
                  <a:lnTo>
                    <a:pt x="3981170" y="327388"/>
                  </a:lnTo>
                  <a:lnTo>
                    <a:pt x="3973984" y="327388"/>
                  </a:lnTo>
                  <a:lnTo>
                    <a:pt x="3973984" y="327388"/>
                  </a:lnTo>
                  <a:lnTo>
                    <a:pt x="3952425" y="327388"/>
                  </a:lnTo>
                  <a:lnTo>
                    <a:pt x="3952425" y="327388"/>
                  </a:lnTo>
                  <a:lnTo>
                    <a:pt x="3945239" y="327388"/>
                  </a:lnTo>
                  <a:lnTo>
                    <a:pt x="3945239" y="327388"/>
                  </a:lnTo>
                  <a:lnTo>
                    <a:pt x="3880563" y="327388"/>
                  </a:lnTo>
                  <a:lnTo>
                    <a:pt x="3880563" y="327388"/>
                  </a:lnTo>
                  <a:lnTo>
                    <a:pt x="3815887" y="327388"/>
                  </a:lnTo>
                  <a:lnTo>
                    <a:pt x="3815887" y="327388"/>
                  </a:lnTo>
                  <a:lnTo>
                    <a:pt x="3801514" y="327388"/>
                  </a:lnTo>
                  <a:lnTo>
                    <a:pt x="3801514" y="290117"/>
                  </a:lnTo>
                  <a:lnTo>
                    <a:pt x="3787142" y="290117"/>
                  </a:lnTo>
                  <a:lnTo>
                    <a:pt x="3787142" y="290117"/>
                  </a:lnTo>
                  <a:lnTo>
                    <a:pt x="3772769" y="290117"/>
                  </a:lnTo>
                  <a:lnTo>
                    <a:pt x="3772769" y="290117"/>
                  </a:lnTo>
                  <a:lnTo>
                    <a:pt x="3758397" y="290117"/>
                  </a:lnTo>
                  <a:lnTo>
                    <a:pt x="3758397" y="290117"/>
                  </a:lnTo>
                  <a:lnTo>
                    <a:pt x="3751211" y="290117"/>
                  </a:lnTo>
                  <a:lnTo>
                    <a:pt x="3751211" y="290117"/>
                  </a:lnTo>
                  <a:lnTo>
                    <a:pt x="3672162" y="290117"/>
                  </a:lnTo>
                  <a:lnTo>
                    <a:pt x="3672162" y="290117"/>
                  </a:lnTo>
                  <a:lnTo>
                    <a:pt x="3664976" y="290117"/>
                  </a:lnTo>
                  <a:lnTo>
                    <a:pt x="3664976" y="290117"/>
                  </a:lnTo>
                  <a:lnTo>
                    <a:pt x="3650604" y="290117"/>
                  </a:lnTo>
                  <a:lnTo>
                    <a:pt x="3650604" y="290117"/>
                  </a:lnTo>
                  <a:lnTo>
                    <a:pt x="3643417" y="290117"/>
                  </a:lnTo>
                  <a:lnTo>
                    <a:pt x="3643417" y="290117"/>
                  </a:lnTo>
                  <a:lnTo>
                    <a:pt x="3629045" y="290117"/>
                  </a:lnTo>
                  <a:lnTo>
                    <a:pt x="3629045" y="290117"/>
                  </a:lnTo>
                  <a:lnTo>
                    <a:pt x="3621859" y="290117"/>
                  </a:lnTo>
                  <a:lnTo>
                    <a:pt x="3621859" y="290117"/>
                  </a:lnTo>
                  <a:lnTo>
                    <a:pt x="3614672" y="290117"/>
                  </a:lnTo>
                  <a:lnTo>
                    <a:pt x="3614672" y="290117"/>
                  </a:lnTo>
                  <a:lnTo>
                    <a:pt x="3607486" y="290117"/>
                  </a:lnTo>
                  <a:lnTo>
                    <a:pt x="3607486" y="290117"/>
                  </a:lnTo>
                  <a:lnTo>
                    <a:pt x="3585928" y="290117"/>
                  </a:lnTo>
                  <a:lnTo>
                    <a:pt x="3585928" y="290117"/>
                  </a:lnTo>
                  <a:lnTo>
                    <a:pt x="3564369" y="290117"/>
                  </a:lnTo>
                  <a:lnTo>
                    <a:pt x="3564369" y="290117"/>
                  </a:lnTo>
                  <a:lnTo>
                    <a:pt x="3535624" y="290117"/>
                  </a:lnTo>
                  <a:lnTo>
                    <a:pt x="3535624" y="290117"/>
                  </a:lnTo>
                  <a:lnTo>
                    <a:pt x="3478134" y="290117"/>
                  </a:lnTo>
                  <a:lnTo>
                    <a:pt x="3478134" y="290117"/>
                  </a:lnTo>
                  <a:lnTo>
                    <a:pt x="3470948" y="290117"/>
                  </a:lnTo>
                  <a:lnTo>
                    <a:pt x="3470948" y="290117"/>
                  </a:lnTo>
                  <a:lnTo>
                    <a:pt x="3463762" y="290117"/>
                  </a:lnTo>
                  <a:lnTo>
                    <a:pt x="3463762" y="290117"/>
                  </a:lnTo>
                  <a:lnTo>
                    <a:pt x="3435017" y="290117"/>
                  </a:lnTo>
                  <a:lnTo>
                    <a:pt x="3435017" y="290117"/>
                  </a:lnTo>
                  <a:lnTo>
                    <a:pt x="3427830" y="290117"/>
                  </a:lnTo>
                  <a:lnTo>
                    <a:pt x="3427830" y="290117"/>
                  </a:lnTo>
                  <a:lnTo>
                    <a:pt x="3406272" y="290117"/>
                  </a:lnTo>
                  <a:lnTo>
                    <a:pt x="3406272" y="290117"/>
                  </a:lnTo>
                  <a:lnTo>
                    <a:pt x="3377527" y="290117"/>
                  </a:lnTo>
                  <a:lnTo>
                    <a:pt x="3377527" y="290117"/>
                  </a:lnTo>
                  <a:lnTo>
                    <a:pt x="3370341" y="290117"/>
                  </a:lnTo>
                  <a:lnTo>
                    <a:pt x="3370341" y="290117"/>
                  </a:lnTo>
                  <a:lnTo>
                    <a:pt x="3363154" y="290117"/>
                  </a:lnTo>
                  <a:lnTo>
                    <a:pt x="3363154" y="290117"/>
                  </a:lnTo>
                  <a:lnTo>
                    <a:pt x="3334410" y="290117"/>
                  </a:lnTo>
                  <a:lnTo>
                    <a:pt x="3334410" y="290117"/>
                  </a:lnTo>
                  <a:lnTo>
                    <a:pt x="3305665" y="290117"/>
                  </a:lnTo>
                  <a:lnTo>
                    <a:pt x="3305665" y="290117"/>
                  </a:lnTo>
                  <a:lnTo>
                    <a:pt x="3276920" y="290117"/>
                  </a:lnTo>
                  <a:lnTo>
                    <a:pt x="3276920" y="290117"/>
                  </a:lnTo>
                  <a:lnTo>
                    <a:pt x="3248175" y="290117"/>
                  </a:lnTo>
                  <a:lnTo>
                    <a:pt x="3248175" y="267049"/>
                  </a:lnTo>
                  <a:lnTo>
                    <a:pt x="3219430" y="267049"/>
                  </a:lnTo>
                  <a:lnTo>
                    <a:pt x="3219430" y="267049"/>
                  </a:lnTo>
                  <a:lnTo>
                    <a:pt x="3176313" y="267049"/>
                  </a:lnTo>
                  <a:lnTo>
                    <a:pt x="3176313" y="267049"/>
                  </a:lnTo>
                  <a:lnTo>
                    <a:pt x="3018215" y="267049"/>
                  </a:lnTo>
                  <a:lnTo>
                    <a:pt x="3018215" y="267049"/>
                  </a:lnTo>
                  <a:lnTo>
                    <a:pt x="3011029" y="267049"/>
                  </a:lnTo>
                  <a:lnTo>
                    <a:pt x="3011029" y="267049"/>
                  </a:lnTo>
                  <a:lnTo>
                    <a:pt x="3003843" y="267049"/>
                  </a:lnTo>
                  <a:lnTo>
                    <a:pt x="3003843" y="267049"/>
                  </a:lnTo>
                  <a:lnTo>
                    <a:pt x="2996657" y="267049"/>
                  </a:lnTo>
                  <a:lnTo>
                    <a:pt x="2996657" y="267049"/>
                  </a:lnTo>
                  <a:lnTo>
                    <a:pt x="2982284" y="267049"/>
                  </a:lnTo>
                  <a:lnTo>
                    <a:pt x="2982284" y="267049"/>
                  </a:lnTo>
                  <a:lnTo>
                    <a:pt x="2953539" y="267049"/>
                  </a:lnTo>
                  <a:lnTo>
                    <a:pt x="2953539" y="267049"/>
                  </a:lnTo>
                  <a:lnTo>
                    <a:pt x="2939167" y="267049"/>
                  </a:lnTo>
                  <a:lnTo>
                    <a:pt x="2939167" y="267049"/>
                  </a:lnTo>
                  <a:lnTo>
                    <a:pt x="2924795" y="267049"/>
                  </a:lnTo>
                  <a:lnTo>
                    <a:pt x="2924795" y="267049"/>
                  </a:lnTo>
                  <a:lnTo>
                    <a:pt x="2910422" y="267049"/>
                  </a:lnTo>
                  <a:lnTo>
                    <a:pt x="2910422" y="246570"/>
                  </a:lnTo>
                  <a:lnTo>
                    <a:pt x="2896050" y="246570"/>
                  </a:lnTo>
                  <a:lnTo>
                    <a:pt x="2896050" y="246570"/>
                  </a:lnTo>
                  <a:lnTo>
                    <a:pt x="2888863" y="246570"/>
                  </a:lnTo>
                  <a:lnTo>
                    <a:pt x="2888863" y="246570"/>
                  </a:lnTo>
                  <a:lnTo>
                    <a:pt x="2881677" y="246570"/>
                  </a:lnTo>
                  <a:lnTo>
                    <a:pt x="2881677" y="246570"/>
                  </a:lnTo>
                  <a:lnTo>
                    <a:pt x="2874491" y="246570"/>
                  </a:lnTo>
                  <a:lnTo>
                    <a:pt x="2874491" y="246570"/>
                  </a:lnTo>
                  <a:lnTo>
                    <a:pt x="2817001" y="246570"/>
                  </a:lnTo>
                  <a:lnTo>
                    <a:pt x="2817001" y="246570"/>
                  </a:lnTo>
                  <a:lnTo>
                    <a:pt x="2788256" y="246570"/>
                  </a:lnTo>
                  <a:lnTo>
                    <a:pt x="2788256" y="246570"/>
                  </a:lnTo>
                  <a:lnTo>
                    <a:pt x="2773884" y="246570"/>
                  </a:lnTo>
                  <a:lnTo>
                    <a:pt x="2773884" y="246570"/>
                  </a:lnTo>
                  <a:lnTo>
                    <a:pt x="2759511" y="246570"/>
                  </a:lnTo>
                  <a:lnTo>
                    <a:pt x="2759511" y="246570"/>
                  </a:lnTo>
                  <a:lnTo>
                    <a:pt x="2752325" y="246570"/>
                  </a:lnTo>
                  <a:lnTo>
                    <a:pt x="2752325" y="246570"/>
                  </a:lnTo>
                  <a:lnTo>
                    <a:pt x="2723580" y="246570"/>
                  </a:lnTo>
                  <a:lnTo>
                    <a:pt x="2723580" y="246570"/>
                  </a:lnTo>
                  <a:lnTo>
                    <a:pt x="2716394" y="246570"/>
                  </a:lnTo>
                  <a:lnTo>
                    <a:pt x="2716394" y="246570"/>
                  </a:lnTo>
                  <a:lnTo>
                    <a:pt x="2680463" y="246570"/>
                  </a:lnTo>
                  <a:lnTo>
                    <a:pt x="2680463" y="246570"/>
                  </a:lnTo>
                  <a:lnTo>
                    <a:pt x="2644532" y="246570"/>
                  </a:lnTo>
                  <a:lnTo>
                    <a:pt x="2644532" y="246570"/>
                  </a:lnTo>
                  <a:lnTo>
                    <a:pt x="2572669" y="246570"/>
                  </a:lnTo>
                  <a:lnTo>
                    <a:pt x="2572669" y="246570"/>
                  </a:lnTo>
                  <a:lnTo>
                    <a:pt x="2558297" y="246570"/>
                  </a:lnTo>
                  <a:lnTo>
                    <a:pt x="2558297" y="246570"/>
                  </a:lnTo>
                  <a:lnTo>
                    <a:pt x="2543924" y="246570"/>
                  </a:lnTo>
                  <a:lnTo>
                    <a:pt x="2543924" y="246570"/>
                  </a:lnTo>
                  <a:lnTo>
                    <a:pt x="2536738" y="246570"/>
                  </a:lnTo>
                  <a:lnTo>
                    <a:pt x="2536738" y="246570"/>
                  </a:lnTo>
                  <a:lnTo>
                    <a:pt x="2507993" y="246570"/>
                  </a:lnTo>
                  <a:lnTo>
                    <a:pt x="2507993" y="246570"/>
                  </a:lnTo>
                  <a:lnTo>
                    <a:pt x="2443317" y="246570"/>
                  </a:lnTo>
                  <a:lnTo>
                    <a:pt x="2443317" y="229992"/>
                  </a:lnTo>
                  <a:lnTo>
                    <a:pt x="2371455" y="229992"/>
                  </a:lnTo>
                  <a:lnTo>
                    <a:pt x="2371455" y="229992"/>
                  </a:lnTo>
                  <a:lnTo>
                    <a:pt x="2364269" y="229992"/>
                  </a:lnTo>
                  <a:lnTo>
                    <a:pt x="2364269" y="229992"/>
                  </a:lnTo>
                  <a:lnTo>
                    <a:pt x="2357082" y="229992"/>
                  </a:lnTo>
                  <a:lnTo>
                    <a:pt x="2357082" y="229992"/>
                  </a:lnTo>
                  <a:lnTo>
                    <a:pt x="2285220" y="229992"/>
                  </a:lnTo>
                  <a:lnTo>
                    <a:pt x="2285220" y="229992"/>
                  </a:lnTo>
                  <a:lnTo>
                    <a:pt x="2270848" y="229992"/>
                  </a:lnTo>
                  <a:lnTo>
                    <a:pt x="2270848" y="213930"/>
                  </a:lnTo>
                  <a:lnTo>
                    <a:pt x="2220544" y="213930"/>
                  </a:lnTo>
                  <a:lnTo>
                    <a:pt x="2220544" y="213930"/>
                  </a:lnTo>
                  <a:lnTo>
                    <a:pt x="2206172" y="213930"/>
                  </a:lnTo>
                  <a:lnTo>
                    <a:pt x="2206172" y="213930"/>
                  </a:lnTo>
                  <a:lnTo>
                    <a:pt x="2155868" y="213930"/>
                  </a:lnTo>
                  <a:lnTo>
                    <a:pt x="2155868" y="213930"/>
                  </a:lnTo>
                  <a:lnTo>
                    <a:pt x="2134309" y="213930"/>
                  </a:lnTo>
                  <a:lnTo>
                    <a:pt x="2134309" y="213930"/>
                  </a:lnTo>
                  <a:lnTo>
                    <a:pt x="2112751" y="213930"/>
                  </a:lnTo>
                  <a:lnTo>
                    <a:pt x="2112751" y="213930"/>
                  </a:lnTo>
                  <a:lnTo>
                    <a:pt x="2069633" y="213930"/>
                  </a:lnTo>
                  <a:lnTo>
                    <a:pt x="2069633" y="213930"/>
                  </a:lnTo>
                  <a:lnTo>
                    <a:pt x="2040888" y="213930"/>
                  </a:lnTo>
                  <a:lnTo>
                    <a:pt x="2040888" y="198746"/>
                  </a:lnTo>
                  <a:lnTo>
                    <a:pt x="2026516" y="198746"/>
                  </a:lnTo>
                  <a:lnTo>
                    <a:pt x="2026516" y="198746"/>
                  </a:lnTo>
                  <a:lnTo>
                    <a:pt x="2019330" y="198746"/>
                  </a:lnTo>
                  <a:lnTo>
                    <a:pt x="2019330" y="198746"/>
                  </a:lnTo>
                  <a:lnTo>
                    <a:pt x="1969026" y="198746"/>
                  </a:lnTo>
                  <a:lnTo>
                    <a:pt x="1969026" y="198746"/>
                  </a:lnTo>
                  <a:lnTo>
                    <a:pt x="1954654" y="198746"/>
                  </a:lnTo>
                  <a:lnTo>
                    <a:pt x="1954654" y="198746"/>
                  </a:lnTo>
                  <a:lnTo>
                    <a:pt x="1911536" y="198746"/>
                  </a:lnTo>
                  <a:lnTo>
                    <a:pt x="1911536" y="198746"/>
                  </a:lnTo>
                  <a:lnTo>
                    <a:pt x="1904350" y="198746"/>
                  </a:lnTo>
                  <a:lnTo>
                    <a:pt x="1904350" y="198746"/>
                  </a:lnTo>
                  <a:lnTo>
                    <a:pt x="1882791" y="198746"/>
                  </a:lnTo>
                  <a:lnTo>
                    <a:pt x="1882791" y="198746"/>
                  </a:lnTo>
                  <a:lnTo>
                    <a:pt x="1875605" y="198746"/>
                  </a:lnTo>
                  <a:lnTo>
                    <a:pt x="1875605" y="198746"/>
                  </a:lnTo>
                  <a:lnTo>
                    <a:pt x="1854046" y="198746"/>
                  </a:lnTo>
                  <a:lnTo>
                    <a:pt x="1854046" y="198746"/>
                  </a:lnTo>
                  <a:lnTo>
                    <a:pt x="1839674" y="198746"/>
                  </a:lnTo>
                  <a:lnTo>
                    <a:pt x="1839674" y="198746"/>
                  </a:lnTo>
                  <a:lnTo>
                    <a:pt x="1803743" y="198746"/>
                  </a:lnTo>
                  <a:lnTo>
                    <a:pt x="1803743" y="198746"/>
                  </a:lnTo>
                  <a:lnTo>
                    <a:pt x="1796557" y="198746"/>
                  </a:lnTo>
                  <a:lnTo>
                    <a:pt x="1796557" y="198746"/>
                  </a:lnTo>
                  <a:lnTo>
                    <a:pt x="1746253" y="198746"/>
                  </a:lnTo>
                  <a:lnTo>
                    <a:pt x="1746253" y="198746"/>
                  </a:lnTo>
                  <a:lnTo>
                    <a:pt x="1731881" y="198746"/>
                  </a:lnTo>
                  <a:lnTo>
                    <a:pt x="1731881" y="198746"/>
                  </a:lnTo>
                  <a:lnTo>
                    <a:pt x="1681577" y="198746"/>
                  </a:lnTo>
                  <a:lnTo>
                    <a:pt x="1681577" y="198746"/>
                  </a:lnTo>
                  <a:lnTo>
                    <a:pt x="1674391" y="198746"/>
                  </a:lnTo>
                  <a:lnTo>
                    <a:pt x="1674391" y="185464"/>
                  </a:lnTo>
                  <a:lnTo>
                    <a:pt x="1660018" y="185464"/>
                  </a:lnTo>
                  <a:lnTo>
                    <a:pt x="1660018" y="185464"/>
                  </a:lnTo>
                  <a:lnTo>
                    <a:pt x="1645646" y="185464"/>
                  </a:lnTo>
                  <a:lnTo>
                    <a:pt x="1645646" y="185464"/>
                  </a:lnTo>
                  <a:lnTo>
                    <a:pt x="1616901" y="185464"/>
                  </a:lnTo>
                  <a:lnTo>
                    <a:pt x="1616901" y="185464"/>
                  </a:lnTo>
                  <a:lnTo>
                    <a:pt x="1609715" y="185464"/>
                  </a:lnTo>
                  <a:lnTo>
                    <a:pt x="1609715" y="185464"/>
                  </a:lnTo>
                  <a:lnTo>
                    <a:pt x="1588156" y="185464"/>
                  </a:lnTo>
                  <a:lnTo>
                    <a:pt x="1588156" y="185464"/>
                  </a:lnTo>
                  <a:lnTo>
                    <a:pt x="1580970" y="185464"/>
                  </a:lnTo>
                  <a:lnTo>
                    <a:pt x="1580970" y="185464"/>
                  </a:lnTo>
                  <a:lnTo>
                    <a:pt x="1573784" y="185464"/>
                  </a:lnTo>
                  <a:lnTo>
                    <a:pt x="1573784" y="172781"/>
                  </a:lnTo>
                  <a:lnTo>
                    <a:pt x="1566597" y="172781"/>
                  </a:lnTo>
                  <a:lnTo>
                    <a:pt x="1566597" y="172781"/>
                  </a:lnTo>
                  <a:lnTo>
                    <a:pt x="1552225" y="172781"/>
                  </a:lnTo>
                  <a:lnTo>
                    <a:pt x="1552225" y="172781"/>
                  </a:lnTo>
                  <a:lnTo>
                    <a:pt x="1523480" y="172781"/>
                  </a:lnTo>
                  <a:lnTo>
                    <a:pt x="1523480" y="172781"/>
                  </a:lnTo>
                  <a:lnTo>
                    <a:pt x="1501921" y="172781"/>
                  </a:lnTo>
                  <a:lnTo>
                    <a:pt x="1501921" y="172781"/>
                  </a:lnTo>
                  <a:lnTo>
                    <a:pt x="1451618" y="172781"/>
                  </a:lnTo>
                  <a:lnTo>
                    <a:pt x="1451618" y="172781"/>
                  </a:lnTo>
                  <a:lnTo>
                    <a:pt x="1444431" y="172781"/>
                  </a:lnTo>
                  <a:lnTo>
                    <a:pt x="1444431" y="172781"/>
                  </a:lnTo>
                  <a:lnTo>
                    <a:pt x="1422873" y="172781"/>
                  </a:lnTo>
                  <a:lnTo>
                    <a:pt x="1422873" y="160455"/>
                  </a:lnTo>
                  <a:lnTo>
                    <a:pt x="1415687" y="160455"/>
                  </a:lnTo>
                  <a:lnTo>
                    <a:pt x="1415687" y="148018"/>
                  </a:lnTo>
                  <a:lnTo>
                    <a:pt x="1379755" y="148018"/>
                  </a:lnTo>
                  <a:lnTo>
                    <a:pt x="1379755" y="148018"/>
                  </a:lnTo>
                  <a:lnTo>
                    <a:pt x="1365383" y="148018"/>
                  </a:lnTo>
                  <a:lnTo>
                    <a:pt x="1365383" y="148018"/>
                  </a:lnTo>
                  <a:lnTo>
                    <a:pt x="1343824" y="148018"/>
                  </a:lnTo>
                  <a:lnTo>
                    <a:pt x="1343824" y="148018"/>
                  </a:lnTo>
                  <a:lnTo>
                    <a:pt x="1336638" y="148018"/>
                  </a:lnTo>
                  <a:lnTo>
                    <a:pt x="1336638" y="148018"/>
                  </a:lnTo>
                  <a:lnTo>
                    <a:pt x="1315079" y="148018"/>
                  </a:lnTo>
                  <a:lnTo>
                    <a:pt x="1315079" y="148018"/>
                  </a:lnTo>
                  <a:lnTo>
                    <a:pt x="1300707" y="148018"/>
                  </a:lnTo>
                  <a:lnTo>
                    <a:pt x="1300707" y="148018"/>
                  </a:lnTo>
                  <a:lnTo>
                    <a:pt x="1286334" y="148018"/>
                  </a:lnTo>
                  <a:lnTo>
                    <a:pt x="1286334" y="148018"/>
                  </a:lnTo>
                  <a:lnTo>
                    <a:pt x="1264776" y="148018"/>
                  </a:lnTo>
                  <a:lnTo>
                    <a:pt x="1264776" y="148018"/>
                  </a:lnTo>
                  <a:lnTo>
                    <a:pt x="1228845" y="148018"/>
                  </a:lnTo>
                  <a:lnTo>
                    <a:pt x="1228845" y="148018"/>
                  </a:lnTo>
                  <a:lnTo>
                    <a:pt x="1164169" y="148018"/>
                  </a:lnTo>
                  <a:lnTo>
                    <a:pt x="1164169" y="148018"/>
                  </a:lnTo>
                  <a:lnTo>
                    <a:pt x="1135424" y="148018"/>
                  </a:lnTo>
                  <a:lnTo>
                    <a:pt x="1135424" y="148018"/>
                  </a:lnTo>
                  <a:lnTo>
                    <a:pt x="1128237" y="148018"/>
                  </a:lnTo>
                  <a:lnTo>
                    <a:pt x="1128237" y="148018"/>
                  </a:lnTo>
                  <a:lnTo>
                    <a:pt x="1113865" y="148018"/>
                  </a:lnTo>
                  <a:lnTo>
                    <a:pt x="1113865" y="148018"/>
                  </a:lnTo>
                  <a:lnTo>
                    <a:pt x="1106679" y="148018"/>
                  </a:lnTo>
                  <a:lnTo>
                    <a:pt x="1106679" y="136737"/>
                  </a:lnTo>
                  <a:lnTo>
                    <a:pt x="1085120" y="136737"/>
                  </a:lnTo>
                  <a:lnTo>
                    <a:pt x="1085120" y="136737"/>
                  </a:lnTo>
                  <a:lnTo>
                    <a:pt x="1077934" y="136737"/>
                  </a:lnTo>
                  <a:lnTo>
                    <a:pt x="1077934" y="136737"/>
                  </a:lnTo>
                  <a:lnTo>
                    <a:pt x="1042003" y="136737"/>
                  </a:lnTo>
                  <a:lnTo>
                    <a:pt x="1042003" y="136737"/>
                  </a:lnTo>
                  <a:lnTo>
                    <a:pt x="1006071" y="136737"/>
                  </a:lnTo>
                  <a:lnTo>
                    <a:pt x="1006071" y="136737"/>
                  </a:lnTo>
                  <a:lnTo>
                    <a:pt x="998885" y="136737"/>
                  </a:lnTo>
                  <a:lnTo>
                    <a:pt x="998885" y="136737"/>
                  </a:lnTo>
                  <a:lnTo>
                    <a:pt x="984513" y="136737"/>
                  </a:lnTo>
                  <a:lnTo>
                    <a:pt x="984513" y="136737"/>
                  </a:lnTo>
                  <a:lnTo>
                    <a:pt x="977327" y="136737"/>
                  </a:lnTo>
                  <a:lnTo>
                    <a:pt x="977327" y="136737"/>
                  </a:lnTo>
                  <a:lnTo>
                    <a:pt x="970140" y="136737"/>
                  </a:lnTo>
                  <a:lnTo>
                    <a:pt x="970140" y="136737"/>
                  </a:lnTo>
                  <a:lnTo>
                    <a:pt x="934209" y="136737"/>
                  </a:lnTo>
                  <a:lnTo>
                    <a:pt x="934209" y="126033"/>
                  </a:lnTo>
                  <a:lnTo>
                    <a:pt x="927023" y="126033"/>
                  </a:lnTo>
                  <a:lnTo>
                    <a:pt x="927023" y="126033"/>
                  </a:lnTo>
                  <a:lnTo>
                    <a:pt x="919837" y="126033"/>
                  </a:lnTo>
                  <a:lnTo>
                    <a:pt x="919837" y="126033"/>
                  </a:lnTo>
                  <a:lnTo>
                    <a:pt x="898278" y="126033"/>
                  </a:lnTo>
                  <a:lnTo>
                    <a:pt x="898278" y="126033"/>
                  </a:lnTo>
                  <a:lnTo>
                    <a:pt x="883906" y="126033"/>
                  </a:lnTo>
                  <a:lnTo>
                    <a:pt x="883906" y="126033"/>
                  </a:lnTo>
                  <a:lnTo>
                    <a:pt x="876719" y="126033"/>
                  </a:lnTo>
                  <a:lnTo>
                    <a:pt x="876719" y="126033"/>
                  </a:lnTo>
                  <a:lnTo>
                    <a:pt x="833602" y="126033"/>
                  </a:lnTo>
                  <a:lnTo>
                    <a:pt x="833602" y="126033"/>
                  </a:lnTo>
                  <a:lnTo>
                    <a:pt x="819230" y="126033"/>
                  </a:lnTo>
                  <a:lnTo>
                    <a:pt x="819230" y="126033"/>
                  </a:lnTo>
                  <a:lnTo>
                    <a:pt x="812043" y="126033"/>
                  </a:lnTo>
                  <a:lnTo>
                    <a:pt x="812043" y="126033"/>
                  </a:lnTo>
                  <a:lnTo>
                    <a:pt x="797671" y="126033"/>
                  </a:lnTo>
                  <a:lnTo>
                    <a:pt x="797671" y="126033"/>
                  </a:lnTo>
                  <a:lnTo>
                    <a:pt x="776112" y="126033"/>
                  </a:lnTo>
                  <a:lnTo>
                    <a:pt x="776112" y="126033"/>
                  </a:lnTo>
                  <a:lnTo>
                    <a:pt x="761740" y="126033"/>
                  </a:lnTo>
                  <a:lnTo>
                    <a:pt x="761740" y="126033"/>
                  </a:lnTo>
                  <a:lnTo>
                    <a:pt x="754553" y="126033"/>
                  </a:lnTo>
                  <a:lnTo>
                    <a:pt x="754553" y="116178"/>
                  </a:lnTo>
                  <a:lnTo>
                    <a:pt x="675505" y="116178"/>
                  </a:lnTo>
                  <a:lnTo>
                    <a:pt x="675505" y="116178"/>
                  </a:lnTo>
                  <a:lnTo>
                    <a:pt x="668319" y="116178"/>
                  </a:lnTo>
                  <a:lnTo>
                    <a:pt x="668319" y="116178"/>
                  </a:lnTo>
                  <a:lnTo>
                    <a:pt x="632388" y="116178"/>
                  </a:lnTo>
                  <a:lnTo>
                    <a:pt x="632388" y="116178"/>
                  </a:lnTo>
                  <a:lnTo>
                    <a:pt x="618015" y="116178"/>
                  </a:lnTo>
                  <a:lnTo>
                    <a:pt x="618015" y="116178"/>
                  </a:lnTo>
                  <a:lnTo>
                    <a:pt x="596456" y="116178"/>
                  </a:lnTo>
                  <a:lnTo>
                    <a:pt x="596456" y="116178"/>
                  </a:lnTo>
                  <a:lnTo>
                    <a:pt x="582084" y="116178"/>
                  </a:lnTo>
                  <a:lnTo>
                    <a:pt x="582084" y="116178"/>
                  </a:lnTo>
                  <a:lnTo>
                    <a:pt x="574898" y="116178"/>
                  </a:lnTo>
                  <a:lnTo>
                    <a:pt x="574898" y="116178"/>
                  </a:lnTo>
                  <a:lnTo>
                    <a:pt x="567712" y="116178"/>
                  </a:lnTo>
                  <a:lnTo>
                    <a:pt x="567712" y="116178"/>
                  </a:lnTo>
                  <a:lnTo>
                    <a:pt x="546153" y="116178"/>
                  </a:lnTo>
                  <a:lnTo>
                    <a:pt x="546153" y="116178"/>
                  </a:lnTo>
                  <a:lnTo>
                    <a:pt x="531780" y="116178"/>
                  </a:lnTo>
                  <a:lnTo>
                    <a:pt x="531780" y="116178"/>
                  </a:lnTo>
                  <a:lnTo>
                    <a:pt x="495849" y="116178"/>
                  </a:lnTo>
                  <a:lnTo>
                    <a:pt x="495849" y="116178"/>
                  </a:lnTo>
                  <a:lnTo>
                    <a:pt x="467104" y="116178"/>
                  </a:lnTo>
                  <a:lnTo>
                    <a:pt x="467104" y="116178"/>
                  </a:lnTo>
                  <a:lnTo>
                    <a:pt x="438359" y="116178"/>
                  </a:lnTo>
                  <a:lnTo>
                    <a:pt x="438359" y="116178"/>
                  </a:lnTo>
                  <a:lnTo>
                    <a:pt x="431173" y="116178"/>
                  </a:lnTo>
                  <a:lnTo>
                    <a:pt x="431173" y="116178"/>
                  </a:lnTo>
                  <a:lnTo>
                    <a:pt x="402428" y="116178"/>
                  </a:lnTo>
                  <a:lnTo>
                    <a:pt x="402428" y="97674"/>
                  </a:lnTo>
                  <a:lnTo>
                    <a:pt x="352125" y="97674"/>
                  </a:lnTo>
                  <a:lnTo>
                    <a:pt x="352125" y="97674"/>
                  </a:lnTo>
                  <a:lnTo>
                    <a:pt x="344938" y="97674"/>
                  </a:lnTo>
                  <a:lnTo>
                    <a:pt x="344938" y="97674"/>
                  </a:lnTo>
                  <a:lnTo>
                    <a:pt x="330566" y="97674"/>
                  </a:lnTo>
                  <a:lnTo>
                    <a:pt x="330566" y="88285"/>
                  </a:lnTo>
                  <a:lnTo>
                    <a:pt x="323380" y="88285"/>
                  </a:lnTo>
                  <a:lnTo>
                    <a:pt x="323380" y="88285"/>
                  </a:lnTo>
                  <a:lnTo>
                    <a:pt x="316194" y="88285"/>
                  </a:lnTo>
                  <a:lnTo>
                    <a:pt x="316194" y="88285"/>
                  </a:lnTo>
                  <a:lnTo>
                    <a:pt x="294635" y="88285"/>
                  </a:lnTo>
                  <a:lnTo>
                    <a:pt x="294635" y="88285"/>
                  </a:lnTo>
                  <a:lnTo>
                    <a:pt x="280262" y="88285"/>
                  </a:lnTo>
                  <a:lnTo>
                    <a:pt x="280262" y="88285"/>
                  </a:lnTo>
                  <a:lnTo>
                    <a:pt x="273076" y="88285"/>
                  </a:lnTo>
                  <a:lnTo>
                    <a:pt x="273076" y="88285"/>
                  </a:lnTo>
                  <a:lnTo>
                    <a:pt x="258704" y="88285"/>
                  </a:lnTo>
                  <a:lnTo>
                    <a:pt x="258704" y="88285"/>
                  </a:lnTo>
                  <a:lnTo>
                    <a:pt x="251517" y="88285"/>
                  </a:lnTo>
                  <a:lnTo>
                    <a:pt x="251517" y="88285"/>
                  </a:lnTo>
                  <a:lnTo>
                    <a:pt x="244331" y="88285"/>
                  </a:lnTo>
                  <a:lnTo>
                    <a:pt x="244331" y="88285"/>
                  </a:lnTo>
                  <a:lnTo>
                    <a:pt x="237145" y="88285"/>
                  </a:lnTo>
                  <a:lnTo>
                    <a:pt x="237145" y="79181"/>
                  </a:lnTo>
                  <a:lnTo>
                    <a:pt x="215586" y="79181"/>
                  </a:lnTo>
                  <a:lnTo>
                    <a:pt x="215586" y="79181"/>
                  </a:lnTo>
                  <a:lnTo>
                    <a:pt x="179655" y="79181"/>
                  </a:lnTo>
                  <a:lnTo>
                    <a:pt x="179655" y="79181"/>
                  </a:lnTo>
                  <a:lnTo>
                    <a:pt x="172469" y="79181"/>
                  </a:lnTo>
                  <a:lnTo>
                    <a:pt x="172469" y="79181"/>
                  </a:lnTo>
                  <a:lnTo>
                    <a:pt x="143724" y="79181"/>
                  </a:lnTo>
                  <a:lnTo>
                    <a:pt x="143724" y="79181"/>
                  </a:lnTo>
                  <a:lnTo>
                    <a:pt x="136538" y="79181"/>
                  </a:lnTo>
                  <a:lnTo>
                    <a:pt x="136538" y="79181"/>
                  </a:lnTo>
                  <a:lnTo>
                    <a:pt x="122165" y="79181"/>
                  </a:lnTo>
                  <a:lnTo>
                    <a:pt x="122165" y="70146"/>
                  </a:lnTo>
                  <a:lnTo>
                    <a:pt x="114979" y="70146"/>
                  </a:lnTo>
                  <a:lnTo>
                    <a:pt x="114979" y="70146"/>
                  </a:lnTo>
                  <a:lnTo>
                    <a:pt x="79048" y="70146"/>
                  </a:lnTo>
                  <a:lnTo>
                    <a:pt x="79048" y="51392"/>
                  </a:lnTo>
                  <a:lnTo>
                    <a:pt x="57489" y="51392"/>
                  </a:lnTo>
                  <a:lnTo>
                    <a:pt x="57489" y="51392"/>
                  </a:lnTo>
                  <a:lnTo>
                    <a:pt x="35931" y="51392"/>
                  </a:lnTo>
                  <a:lnTo>
                    <a:pt x="35931" y="41535"/>
                  </a:lnTo>
                  <a:lnTo>
                    <a:pt x="14372" y="41535"/>
                  </a:lnTo>
                  <a:lnTo>
                    <a:pt x="14372" y="19276"/>
                  </a:lnTo>
                  <a:lnTo>
                    <a:pt x="0" y="19276"/>
                  </a:lnTo>
                  <a:lnTo>
                    <a:pt x="0" y="0"/>
                  </a:lnTo>
                  <a:lnTo>
                    <a:pt x="0" y="0"/>
                  </a:lnTo>
                </a:path>
              </a:pathLst>
            </a:custGeom>
          </p:spPr>
          <p:txBody>
            <a:bodyPr/>
            <a:lstStyle/>
            <a:p>
              <a:endParaRPr sz="2400"/>
            </a:p>
          </p:txBody>
        </p:sp>
        <p:sp>
          <p:nvSpPr>
            <p:cNvPr id="77" name="tx15">
              <a:extLst>
                <a:ext uri="{FF2B5EF4-FFF2-40B4-BE49-F238E27FC236}">
                  <a16:creationId xmlns:a16="http://schemas.microsoft.com/office/drawing/2014/main" id="{A3E4E910-F4F5-4834-BB3A-7C2C257E0A2C}"/>
                </a:ext>
              </a:extLst>
            </p:cNvPr>
            <p:cNvSpPr/>
            <p:nvPr/>
          </p:nvSpPr>
          <p:spPr>
            <a:xfrm>
              <a:off x="3356483" y="3481548"/>
              <a:ext cx="996999" cy="168870"/>
            </a:xfrm>
            <a:prstGeom prst="rect">
              <a:avLst/>
            </a:prstGeom>
            <a:noFill/>
          </p:spPr>
          <p:txBody>
            <a:bodyPr wrap="none" lIns="0" tIns="0" rIns="0" bIns="0" anchor="ctr" anchorCtr="1"/>
            <a:lstStyle/>
            <a:p>
              <a:pPr>
                <a:lnSpc>
                  <a:spcPts val="1896"/>
                </a:lnSpc>
              </a:pPr>
              <a:r>
                <a:rPr sz="2400" b="1" dirty="0">
                  <a:solidFill>
                    <a:srgbClr val="000000">
                      <a:alpha val="100000"/>
                    </a:srgbClr>
                  </a:solidFill>
                  <a:latin typeface="DejaVu Sans"/>
                  <a:cs typeface="DejaVu Sans"/>
                </a:rPr>
                <a:t>p = </a:t>
              </a:r>
              <a:r>
                <a:rPr sz="2133" b="1" dirty="0">
                  <a:solidFill>
                    <a:srgbClr val="000000">
                      <a:alpha val="100000"/>
                    </a:srgbClr>
                  </a:solidFill>
                  <a:latin typeface="DejaVu Sans"/>
                  <a:cs typeface="DejaVu Sans"/>
                </a:rPr>
                <a:t>0.0068</a:t>
              </a:r>
              <a:endParaRPr sz="2400" b="1" dirty="0">
                <a:solidFill>
                  <a:srgbClr val="000000">
                    <a:alpha val="100000"/>
                  </a:srgbClr>
                </a:solidFill>
                <a:latin typeface="DejaVu Sans"/>
                <a:cs typeface="DejaVu Sans"/>
              </a:endParaRPr>
            </a:p>
          </p:txBody>
        </p:sp>
        <p:sp>
          <p:nvSpPr>
            <p:cNvPr id="78" name="pl16">
              <a:extLst>
                <a:ext uri="{FF2B5EF4-FFF2-40B4-BE49-F238E27FC236}">
                  <a16:creationId xmlns:a16="http://schemas.microsoft.com/office/drawing/2014/main" id="{292C7F64-A406-4EBC-965C-3335658D9B34}"/>
                </a:ext>
              </a:extLst>
            </p:cNvPr>
            <p:cNvSpPr/>
            <p:nvPr/>
          </p:nvSpPr>
          <p:spPr>
            <a:xfrm>
              <a:off x="2967277" y="2740841"/>
              <a:ext cx="0" cy="1977024"/>
            </a:xfrm>
            <a:custGeom>
              <a:avLst/>
              <a:gdLst/>
              <a:ahLst/>
              <a:cxnLst/>
              <a:rect l="0" t="0" r="0" b="0"/>
              <a:pathLst>
                <a:path h="1977024">
                  <a:moveTo>
                    <a:pt x="0" y="1977024"/>
                  </a:moveTo>
                  <a:lnTo>
                    <a:pt x="0" y="0"/>
                  </a:lnTo>
                </a:path>
              </a:pathLst>
            </a:custGeom>
            <a:ln w="14782" cap="flat">
              <a:solidFill>
                <a:srgbClr val="000000">
                  <a:alpha val="100000"/>
                </a:srgbClr>
              </a:solidFill>
              <a:prstDash val="solid"/>
              <a:round/>
            </a:ln>
          </p:spPr>
          <p:txBody>
            <a:bodyPr/>
            <a:lstStyle/>
            <a:p>
              <a:endParaRPr sz="1333"/>
            </a:p>
          </p:txBody>
        </p:sp>
        <p:sp>
          <p:nvSpPr>
            <p:cNvPr id="79" name="tx17">
              <a:extLst>
                <a:ext uri="{FF2B5EF4-FFF2-40B4-BE49-F238E27FC236}">
                  <a16:creationId xmlns:a16="http://schemas.microsoft.com/office/drawing/2014/main" id="{E675CC51-A3B4-4F13-A14A-CB241C25D98D}"/>
                </a:ext>
              </a:extLst>
            </p:cNvPr>
            <p:cNvSpPr/>
            <p:nvPr/>
          </p:nvSpPr>
          <p:spPr>
            <a:xfrm>
              <a:off x="2559625" y="4568271"/>
              <a:ext cx="339328" cy="115292"/>
            </a:xfrm>
            <a:prstGeom prst="rect">
              <a:avLst/>
            </a:prstGeom>
            <a:noFill/>
          </p:spPr>
          <p:txBody>
            <a:bodyPr wrap="none" lIns="0" tIns="0" rIns="0" bIns="0" anchor="ctr" anchorCtr="1"/>
            <a:lstStyle/>
            <a:p>
              <a:pPr>
                <a:lnSpc>
                  <a:spcPts val="1600"/>
                </a:lnSpc>
              </a:pPr>
              <a:r>
                <a:rPr sz="1333">
                  <a:solidFill>
                    <a:srgbClr val="000000">
                      <a:alpha val="100000"/>
                    </a:srgbClr>
                  </a:solidFill>
                  <a:latin typeface="DejaVu Sans"/>
                  <a:cs typeface="DejaVu Sans"/>
                </a:rPr>
                <a:t>0.00</a:t>
              </a:r>
            </a:p>
          </p:txBody>
        </p:sp>
        <p:sp>
          <p:nvSpPr>
            <p:cNvPr id="80" name="tx18">
              <a:extLst>
                <a:ext uri="{FF2B5EF4-FFF2-40B4-BE49-F238E27FC236}">
                  <a16:creationId xmlns:a16="http://schemas.microsoft.com/office/drawing/2014/main" id="{75BAEF9F-8BC6-42D4-BC5B-347C6594FCE4}"/>
                </a:ext>
              </a:extLst>
            </p:cNvPr>
            <p:cNvSpPr/>
            <p:nvPr/>
          </p:nvSpPr>
          <p:spPr>
            <a:xfrm>
              <a:off x="2559625" y="4118948"/>
              <a:ext cx="339328" cy="115292"/>
            </a:xfrm>
            <a:prstGeom prst="rect">
              <a:avLst/>
            </a:prstGeom>
            <a:noFill/>
          </p:spPr>
          <p:txBody>
            <a:bodyPr wrap="none" lIns="0" tIns="0" rIns="0" bIns="0" anchor="ctr" anchorCtr="1"/>
            <a:lstStyle/>
            <a:p>
              <a:pPr>
                <a:lnSpc>
                  <a:spcPts val="1600"/>
                </a:lnSpc>
              </a:pPr>
              <a:r>
                <a:rPr sz="1333">
                  <a:solidFill>
                    <a:srgbClr val="000000">
                      <a:alpha val="100000"/>
                    </a:srgbClr>
                  </a:solidFill>
                  <a:latin typeface="DejaVu Sans"/>
                  <a:cs typeface="DejaVu Sans"/>
                </a:rPr>
                <a:t>0.25</a:t>
              </a:r>
            </a:p>
          </p:txBody>
        </p:sp>
        <p:sp>
          <p:nvSpPr>
            <p:cNvPr id="81" name="tx19">
              <a:extLst>
                <a:ext uri="{FF2B5EF4-FFF2-40B4-BE49-F238E27FC236}">
                  <a16:creationId xmlns:a16="http://schemas.microsoft.com/office/drawing/2014/main" id="{55DA2C53-0CA3-412F-8573-956D36F0EFE0}"/>
                </a:ext>
              </a:extLst>
            </p:cNvPr>
            <p:cNvSpPr/>
            <p:nvPr/>
          </p:nvSpPr>
          <p:spPr>
            <a:xfrm>
              <a:off x="2559625" y="3669624"/>
              <a:ext cx="339328" cy="115292"/>
            </a:xfrm>
            <a:prstGeom prst="rect">
              <a:avLst/>
            </a:prstGeom>
            <a:noFill/>
          </p:spPr>
          <p:txBody>
            <a:bodyPr wrap="none" lIns="0" tIns="0" rIns="0" bIns="0" anchor="ctr" anchorCtr="1"/>
            <a:lstStyle/>
            <a:p>
              <a:pPr>
                <a:lnSpc>
                  <a:spcPts val="1600"/>
                </a:lnSpc>
              </a:pPr>
              <a:r>
                <a:rPr sz="1333">
                  <a:solidFill>
                    <a:srgbClr val="000000">
                      <a:alpha val="100000"/>
                    </a:srgbClr>
                  </a:solidFill>
                  <a:latin typeface="DejaVu Sans"/>
                  <a:cs typeface="DejaVu Sans"/>
                </a:rPr>
                <a:t>0.50</a:t>
              </a:r>
            </a:p>
          </p:txBody>
        </p:sp>
        <p:sp>
          <p:nvSpPr>
            <p:cNvPr id="82" name="tx20">
              <a:extLst>
                <a:ext uri="{FF2B5EF4-FFF2-40B4-BE49-F238E27FC236}">
                  <a16:creationId xmlns:a16="http://schemas.microsoft.com/office/drawing/2014/main" id="{EDA96B2E-F5F9-4BBA-BFF8-3933D81B407D}"/>
                </a:ext>
              </a:extLst>
            </p:cNvPr>
            <p:cNvSpPr/>
            <p:nvPr/>
          </p:nvSpPr>
          <p:spPr>
            <a:xfrm>
              <a:off x="2559625" y="3220300"/>
              <a:ext cx="339328" cy="115292"/>
            </a:xfrm>
            <a:prstGeom prst="rect">
              <a:avLst/>
            </a:prstGeom>
            <a:noFill/>
          </p:spPr>
          <p:txBody>
            <a:bodyPr wrap="none" lIns="0" tIns="0" rIns="0" bIns="0" anchor="ctr" anchorCtr="1"/>
            <a:lstStyle/>
            <a:p>
              <a:pPr>
                <a:lnSpc>
                  <a:spcPts val="1600"/>
                </a:lnSpc>
              </a:pPr>
              <a:r>
                <a:rPr sz="1333">
                  <a:solidFill>
                    <a:srgbClr val="000000">
                      <a:alpha val="100000"/>
                    </a:srgbClr>
                  </a:solidFill>
                  <a:latin typeface="DejaVu Sans"/>
                  <a:cs typeface="DejaVu Sans"/>
                </a:rPr>
                <a:t>0.75</a:t>
              </a:r>
            </a:p>
          </p:txBody>
        </p:sp>
        <p:sp>
          <p:nvSpPr>
            <p:cNvPr id="83" name="tx21">
              <a:extLst>
                <a:ext uri="{FF2B5EF4-FFF2-40B4-BE49-F238E27FC236}">
                  <a16:creationId xmlns:a16="http://schemas.microsoft.com/office/drawing/2014/main" id="{DD813934-F54F-436E-922A-86D346F37C15}"/>
                </a:ext>
              </a:extLst>
            </p:cNvPr>
            <p:cNvSpPr/>
            <p:nvPr/>
          </p:nvSpPr>
          <p:spPr>
            <a:xfrm>
              <a:off x="2559625" y="2770976"/>
              <a:ext cx="339328" cy="115292"/>
            </a:xfrm>
            <a:prstGeom prst="rect">
              <a:avLst/>
            </a:prstGeom>
            <a:noFill/>
          </p:spPr>
          <p:txBody>
            <a:bodyPr wrap="none" lIns="0" tIns="0" rIns="0" bIns="0" anchor="ctr" anchorCtr="1"/>
            <a:lstStyle/>
            <a:p>
              <a:pPr>
                <a:lnSpc>
                  <a:spcPts val="1600"/>
                </a:lnSpc>
              </a:pPr>
              <a:r>
                <a:rPr sz="1333">
                  <a:solidFill>
                    <a:srgbClr val="000000">
                      <a:alpha val="100000"/>
                    </a:srgbClr>
                  </a:solidFill>
                  <a:latin typeface="DejaVu Sans"/>
                  <a:cs typeface="DejaVu Sans"/>
                </a:rPr>
                <a:t>1.00</a:t>
              </a:r>
            </a:p>
          </p:txBody>
        </p:sp>
        <p:sp>
          <p:nvSpPr>
            <p:cNvPr id="84" name="pl22">
              <a:extLst>
                <a:ext uri="{FF2B5EF4-FFF2-40B4-BE49-F238E27FC236}">
                  <a16:creationId xmlns:a16="http://schemas.microsoft.com/office/drawing/2014/main" id="{F3594652-1CC8-4DD7-8F4E-96D4883FBADF}"/>
                </a:ext>
              </a:extLst>
            </p:cNvPr>
            <p:cNvSpPr/>
            <p:nvPr/>
          </p:nvSpPr>
          <p:spPr>
            <a:xfrm>
              <a:off x="2929320" y="4628001"/>
              <a:ext cx="37957" cy="0"/>
            </a:xfrm>
            <a:custGeom>
              <a:avLst/>
              <a:gdLst/>
              <a:ahLst/>
              <a:cxnLst/>
              <a:rect l="0" t="0" r="0" b="0"/>
              <a:pathLst>
                <a:path w="37957">
                  <a:moveTo>
                    <a:pt x="0" y="0"/>
                  </a:moveTo>
                  <a:lnTo>
                    <a:pt x="37957" y="0"/>
                  </a:lnTo>
                </a:path>
              </a:pathLst>
            </a:custGeom>
            <a:ln w="14782" cap="flat">
              <a:solidFill>
                <a:srgbClr val="000000">
                  <a:alpha val="100000"/>
                </a:srgbClr>
              </a:solidFill>
              <a:prstDash val="solid"/>
              <a:round/>
            </a:ln>
          </p:spPr>
          <p:txBody>
            <a:bodyPr/>
            <a:lstStyle/>
            <a:p>
              <a:endParaRPr sz="1333"/>
            </a:p>
          </p:txBody>
        </p:sp>
        <p:sp>
          <p:nvSpPr>
            <p:cNvPr id="85" name="pl23">
              <a:extLst>
                <a:ext uri="{FF2B5EF4-FFF2-40B4-BE49-F238E27FC236}">
                  <a16:creationId xmlns:a16="http://schemas.microsoft.com/office/drawing/2014/main" id="{C8A6C3DF-B77C-4DF1-8671-4CB6E6ACAF56}"/>
                </a:ext>
              </a:extLst>
            </p:cNvPr>
            <p:cNvSpPr/>
            <p:nvPr/>
          </p:nvSpPr>
          <p:spPr>
            <a:xfrm>
              <a:off x="2929320" y="4178677"/>
              <a:ext cx="37957" cy="0"/>
            </a:xfrm>
            <a:custGeom>
              <a:avLst/>
              <a:gdLst/>
              <a:ahLst/>
              <a:cxnLst/>
              <a:rect l="0" t="0" r="0" b="0"/>
              <a:pathLst>
                <a:path w="37957">
                  <a:moveTo>
                    <a:pt x="0" y="0"/>
                  </a:moveTo>
                  <a:lnTo>
                    <a:pt x="37957" y="0"/>
                  </a:lnTo>
                </a:path>
              </a:pathLst>
            </a:custGeom>
            <a:ln w="14782" cap="flat">
              <a:solidFill>
                <a:srgbClr val="000000">
                  <a:alpha val="100000"/>
                </a:srgbClr>
              </a:solidFill>
              <a:prstDash val="solid"/>
              <a:round/>
            </a:ln>
          </p:spPr>
          <p:txBody>
            <a:bodyPr/>
            <a:lstStyle/>
            <a:p>
              <a:endParaRPr sz="1333"/>
            </a:p>
          </p:txBody>
        </p:sp>
        <p:sp>
          <p:nvSpPr>
            <p:cNvPr id="86" name="pl24">
              <a:extLst>
                <a:ext uri="{FF2B5EF4-FFF2-40B4-BE49-F238E27FC236}">
                  <a16:creationId xmlns:a16="http://schemas.microsoft.com/office/drawing/2014/main" id="{38A6F17B-61D7-41FD-AC55-28206F45025B}"/>
                </a:ext>
              </a:extLst>
            </p:cNvPr>
            <p:cNvSpPr/>
            <p:nvPr/>
          </p:nvSpPr>
          <p:spPr>
            <a:xfrm>
              <a:off x="2929320" y="3729353"/>
              <a:ext cx="37957" cy="0"/>
            </a:xfrm>
            <a:custGeom>
              <a:avLst/>
              <a:gdLst/>
              <a:ahLst/>
              <a:cxnLst/>
              <a:rect l="0" t="0" r="0" b="0"/>
              <a:pathLst>
                <a:path w="37957">
                  <a:moveTo>
                    <a:pt x="0" y="0"/>
                  </a:moveTo>
                  <a:lnTo>
                    <a:pt x="37957" y="0"/>
                  </a:lnTo>
                </a:path>
              </a:pathLst>
            </a:custGeom>
            <a:ln w="14782" cap="flat">
              <a:solidFill>
                <a:srgbClr val="000000">
                  <a:alpha val="100000"/>
                </a:srgbClr>
              </a:solidFill>
              <a:prstDash val="solid"/>
              <a:round/>
            </a:ln>
          </p:spPr>
          <p:txBody>
            <a:bodyPr/>
            <a:lstStyle/>
            <a:p>
              <a:endParaRPr sz="1333"/>
            </a:p>
          </p:txBody>
        </p:sp>
        <p:sp>
          <p:nvSpPr>
            <p:cNvPr id="87" name="pl25">
              <a:extLst>
                <a:ext uri="{FF2B5EF4-FFF2-40B4-BE49-F238E27FC236}">
                  <a16:creationId xmlns:a16="http://schemas.microsoft.com/office/drawing/2014/main" id="{4908EE9F-5FF0-4E56-B9E0-759FDC6AA687}"/>
                </a:ext>
              </a:extLst>
            </p:cNvPr>
            <p:cNvSpPr/>
            <p:nvPr/>
          </p:nvSpPr>
          <p:spPr>
            <a:xfrm>
              <a:off x="2929320" y="3280030"/>
              <a:ext cx="37957" cy="0"/>
            </a:xfrm>
            <a:custGeom>
              <a:avLst/>
              <a:gdLst/>
              <a:ahLst/>
              <a:cxnLst/>
              <a:rect l="0" t="0" r="0" b="0"/>
              <a:pathLst>
                <a:path w="37957">
                  <a:moveTo>
                    <a:pt x="0" y="0"/>
                  </a:moveTo>
                  <a:lnTo>
                    <a:pt x="37957" y="0"/>
                  </a:lnTo>
                </a:path>
              </a:pathLst>
            </a:custGeom>
            <a:ln w="14782" cap="flat">
              <a:solidFill>
                <a:srgbClr val="000000">
                  <a:alpha val="100000"/>
                </a:srgbClr>
              </a:solidFill>
              <a:prstDash val="solid"/>
              <a:round/>
            </a:ln>
          </p:spPr>
          <p:txBody>
            <a:bodyPr/>
            <a:lstStyle/>
            <a:p>
              <a:endParaRPr sz="1333"/>
            </a:p>
          </p:txBody>
        </p:sp>
        <p:sp>
          <p:nvSpPr>
            <p:cNvPr id="88" name="pl26">
              <a:extLst>
                <a:ext uri="{FF2B5EF4-FFF2-40B4-BE49-F238E27FC236}">
                  <a16:creationId xmlns:a16="http://schemas.microsoft.com/office/drawing/2014/main" id="{EF3747E1-EF7F-4C21-B4F5-DBEE2209E2D2}"/>
                </a:ext>
              </a:extLst>
            </p:cNvPr>
            <p:cNvSpPr/>
            <p:nvPr/>
          </p:nvSpPr>
          <p:spPr>
            <a:xfrm>
              <a:off x="2929320" y="2830706"/>
              <a:ext cx="37957" cy="0"/>
            </a:xfrm>
            <a:custGeom>
              <a:avLst/>
              <a:gdLst/>
              <a:ahLst/>
              <a:cxnLst/>
              <a:rect l="0" t="0" r="0" b="0"/>
              <a:pathLst>
                <a:path w="37957">
                  <a:moveTo>
                    <a:pt x="0" y="0"/>
                  </a:moveTo>
                  <a:lnTo>
                    <a:pt x="37957" y="0"/>
                  </a:lnTo>
                </a:path>
              </a:pathLst>
            </a:custGeom>
            <a:ln w="14782" cap="flat">
              <a:solidFill>
                <a:srgbClr val="000000">
                  <a:alpha val="100000"/>
                </a:srgbClr>
              </a:solidFill>
              <a:prstDash val="solid"/>
              <a:round/>
            </a:ln>
          </p:spPr>
          <p:txBody>
            <a:bodyPr/>
            <a:lstStyle/>
            <a:p>
              <a:endParaRPr sz="1333"/>
            </a:p>
          </p:txBody>
        </p:sp>
        <p:sp>
          <p:nvSpPr>
            <p:cNvPr id="89" name="pl27">
              <a:extLst>
                <a:ext uri="{FF2B5EF4-FFF2-40B4-BE49-F238E27FC236}">
                  <a16:creationId xmlns:a16="http://schemas.microsoft.com/office/drawing/2014/main" id="{7316A3D9-62BA-4132-9A98-0040C896031C}"/>
                </a:ext>
              </a:extLst>
            </p:cNvPr>
            <p:cNvSpPr/>
            <p:nvPr/>
          </p:nvSpPr>
          <p:spPr>
            <a:xfrm>
              <a:off x="2967277" y="4717866"/>
              <a:ext cx="4742910" cy="0"/>
            </a:xfrm>
            <a:custGeom>
              <a:avLst/>
              <a:gdLst/>
              <a:ahLst/>
              <a:cxnLst/>
              <a:rect l="0" t="0" r="0" b="0"/>
              <a:pathLst>
                <a:path w="4742910">
                  <a:moveTo>
                    <a:pt x="0" y="0"/>
                  </a:moveTo>
                  <a:lnTo>
                    <a:pt x="4742910" y="0"/>
                  </a:lnTo>
                </a:path>
              </a:pathLst>
            </a:custGeom>
            <a:ln w="14782" cap="flat">
              <a:solidFill>
                <a:srgbClr val="000000">
                  <a:alpha val="100000"/>
                </a:srgbClr>
              </a:solidFill>
              <a:prstDash val="solid"/>
              <a:round/>
            </a:ln>
          </p:spPr>
          <p:txBody>
            <a:bodyPr/>
            <a:lstStyle/>
            <a:p>
              <a:endParaRPr sz="2400"/>
            </a:p>
          </p:txBody>
        </p:sp>
        <p:sp>
          <p:nvSpPr>
            <p:cNvPr id="90" name="pl28">
              <a:extLst>
                <a:ext uri="{FF2B5EF4-FFF2-40B4-BE49-F238E27FC236}">
                  <a16:creationId xmlns:a16="http://schemas.microsoft.com/office/drawing/2014/main" id="{7457C95C-FC74-4CA3-9BF7-E9F5671F6E73}"/>
                </a:ext>
              </a:extLst>
            </p:cNvPr>
            <p:cNvSpPr/>
            <p:nvPr/>
          </p:nvSpPr>
          <p:spPr>
            <a:xfrm>
              <a:off x="3182864" y="4717866"/>
              <a:ext cx="0" cy="37957"/>
            </a:xfrm>
            <a:custGeom>
              <a:avLst/>
              <a:gdLst/>
              <a:ahLst/>
              <a:cxnLst/>
              <a:rect l="0" t="0" r="0" b="0"/>
              <a:pathLst>
                <a:path h="37957">
                  <a:moveTo>
                    <a:pt x="0" y="37957"/>
                  </a:moveTo>
                  <a:lnTo>
                    <a:pt x="0" y="0"/>
                  </a:lnTo>
                </a:path>
              </a:pathLst>
            </a:custGeom>
            <a:ln w="14782" cap="flat">
              <a:solidFill>
                <a:srgbClr val="000000">
                  <a:alpha val="100000"/>
                </a:srgbClr>
              </a:solidFill>
              <a:prstDash val="solid"/>
              <a:round/>
            </a:ln>
          </p:spPr>
          <p:txBody>
            <a:bodyPr/>
            <a:lstStyle/>
            <a:p>
              <a:endParaRPr sz="1333"/>
            </a:p>
          </p:txBody>
        </p:sp>
        <p:sp>
          <p:nvSpPr>
            <p:cNvPr id="91" name="pl29">
              <a:extLst>
                <a:ext uri="{FF2B5EF4-FFF2-40B4-BE49-F238E27FC236}">
                  <a16:creationId xmlns:a16="http://schemas.microsoft.com/office/drawing/2014/main" id="{562D3D12-B663-4132-9888-E7CA3F5CA126}"/>
                </a:ext>
              </a:extLst>
            </p:cNvPr>
            <p:cNvSpPr/>
            <p:nvPr/>
          </p:nvSpPr>
          <p:spPr>
            <a:xfrm>
              <a:off x="4045212" y="4717866"/>
              <a:ext cx="0" cy="37957"/>
            </a:xfrm>
            <a:custGeom>
              <a:avLst/>
              <a:gdLst/>
              <a:ahLst/>
              <a:cxnLst/>
              <a:rect l="0" t="0" r="0" b="0"/>
              <a:pathLst>
                <a:path h="37957">
                  <a:moveTo>
                    <a:pt x="0" y="37957"/>
                  </a:moveTo>
                  <a:lnTo>
                    <a:pt x="0" y="0"/>
                  </a:lnTo>
                </a:path>
              </a:pathLst>
            </a:custGeom>
            <a:ln w="14782" cap="flat">
              <a:solidFill>
                <a:srgbClr val="000000">
                  <a:alpha val="100000"/>
                </a:srgbClr>
              </a:solidFill>
              <a:prstDash val="solid"/>
              <a:round/>
            </a:ln>
          </p:spPr>
          <p:txBody>
            <a:bodyPr/>
            <a:lstStyle/>
            <a:p>
              <a:endParaRPr sz="1333"/>
            </a:p>
          </p:txBody>
        </p:sp>
        <p:sp>
          <p:nvSpPr>
            <p:cNvPr id="92" name="pl30">
              <a:extLst>
                <a:ext uri="{FF2B5EF4-FFF2-40B4-BE49-F238E27FC236}">
                  <a16:creationId xmlns:a16="http://schemas.microsoft.com/office/drawing/2014/main" id="{55BD4A19-8B2F-4336-A811-B98E8D527C21}"/>
                </a:ext>
              </a:extLst>
            </p:cNvPr>
            <p:cNvSpPr/>
            <p:nvPr/>
          </p:nvSpPr>
          <p:spPr>
            <a:xfrm>
              <a:off x="4907559" y="4717866"/>
              <a:ext cx="0" cy="37957"/>
            </a:xfrm>
            <a:custGeom>
              <a:avLst/>
              <a:gdLst/>
              <a:ahLst/>
              <a:cxnLst/>
              <a:rect l="0" t="0" r="0" b="0"/>
              <a:pathLst>
                <a:path h="37957">
                  <a:moveTo>
                    <a:pt x="0" y="37957"/>
                  </a:moveTo>
                  <a:lnTo>
                    <a:pt x="0" y="0"/>
                  </a:lnTo>
                </a:path>
              </a:pathLst>
            </a:custGeom>
            <a:ln w="14782" cap="flat">
              <a:solidFill>
                <a:srgbClr val="000000">
                  <a:alpha val="100000"/>
                </a:srgbClr>
              </a:solidFill>
              <a:prstDash val="solid"/>
              <a:round/>
            </a:ln>
          </p:spPr>
          <p:txBody>
            <a:bodyPr/>
            <a:lstStyle/>
            <a:p>
              <a:endParaRPr sz="1333"/>
            </a:p>
          </p:txBody>
        </p:sp>
        <p:sp>
          <p:nvSpPr>
            <p:cNvPr id="93" name="pl31">
              <a:extLst>
                <a:ext uri="{FF2B5EF4-FFF2-40B4-BE49-F238E27FC236}">
                  <a16:creationId xmlns:a16="http://schemas.microsoft.com/office/drawing/2014/main" id="{44E22898-861F-437B-910A-FE9060888506}"/>
                </a:ext>
              </a:extLst>
            </p:cNvPr>
            <p:cNvSpPr/>
            <p:nvPr/>
          </p:nvSpPr>
          <p:spPr>
            <a:xfrm>
              <a:off x="5769906" y="4717866"/>
              <a:ext cx="0" cy="37957"/>
            </a:xfrm>
            <a:custGeom>
              <a:avLst/>
              <a:gdLst/>
              <a:ahLst/>
              <a:cxnLst/>
              <a:rect l="0" t="0" r="0" b="0"/>
              <a:pathLst>
                <a:path h="37957">
                  <a:moveTo>
                    <a:pt x="0" y="37957"/>
                  </a:moveTo>
                  <a:lnTo>
                    <a:pt x="0" y="0"/>
                  </a:lnTo>
                </a:path>
              </a:pathLst>
            </a:custGeom>
            <a:ln w="14782" cap="flat">
              <a:solidFill>
                <a:srgbClr val="000000">
                  <a:alpha val="100000"/>
                </a:srgbClr>
              </a:solidFill>
              <a:prstDash val="solid"/>
              <a:round/>
            </a:ln>
          </p:spPr>
          <p:txBody>
            <a:bodyPr/>
            <a:lstStyle/>
            <a:p>
              <a:endParaRPr sz="1333"/>
            </a:p>
          </p:txBody>
        </p:sp>
        <p:sp>
          <p:nvSpPr>
            <p:cNvPr id="94" name="pl32">
              <a:extLst>
                <a:ext uri="{FF2B5EF4-FFF2-40B4-BE49-F238E27FC236}">
                  <a16:creationId xmlns:a16="http://schemas.microsoft.com/office/drawing/2014/main" id="{E17C82C4-1F3F-4748-BFD6-4F533C43425E}"/>
                </a:ext>
              </a:extLst>
            </p:cNvPr>
            <p:cNvSpPr/>
            <p:nvPr/>
          </p:nvSpPr>
          <p:spPr>
            <a:xfrm>
              <a:off x="6632254" y="4717866"/>
              <a:ext cx="0" cy="37957"/>
            </a:xfrm>
            <a:custGeom>
              <a:avLst/>
              <a:gdLst/>
              <a:ahLst/>
              <a:cxnLst/>
              <a:rect l="0" t="0" r="0" b="0"/>
              <a:pathLst>
                <a:path h="37957">
                  <a:moveTo>
                    <a:pt x="0" y="37957"/>
                  </a:moveTo>
                  <a:lnTo>
                    <a:pt x="0" y="0"/>
                  </a:lnTo>
                </a:path>
              </a:pathLst>
            </a:custGeom>
            <a:ln w="14782" cap="flat">
              <a:solidFill>
                <a:srgbClr val="000000">
                  <a:alpha val="100000"/>
                </a:srgbClr>
              </a:solidFill>
              <a:prstDash val="solid"/>
              <a:round/>
            </a:ln>
          </p:spPr>
          <p:txBody>
            <a:bodyPr/>
            <a:lstStyle/>
            <a:p>
              <a:endParaRPr sz="1333"/>
            </a:p>
          </p:txBody>
        </p:sp>
        <p:sp>
          <p:nvSpPr>
            <p:cNvPr id="95" name="pl33">
              <a:extLst>
                <a:ext uri="{FF2B5EF4-FFF2-40B4-BE49-F238E27FC236}">
                  <a16:creationId xmlns:a16="http://schemas.microsoft.com/office/drawing/2014/main" id="{23B14263-53F8-4284-AD47-53D61A41D3D1}"/>
                </a:ext>
              </a:extLst>
            </p:cNvPr>
            <p:cNvSpPr/>
            <p:nvPr/>
          </p:nvSpPr>
          <p:spPr>
            <a:xfrm>
              <a:off x="7494601" y="4717866"/>
              <a:ext cx="0" cy="37957"/>
            </a:xfrm>
            <a:custGeom>
              <a:avLst/>
              <a:gdLst/>
              <a:ahLst/>
              <a:cxnLst/>
              <a:rect l="0" t="0" r="0" b="0"/>
              <a:pathLst>
                <a:path h="37957">
                  <a:moveTo>
                    <a:pt x="0" y="37957"/>
                  </a:moveTo>
                  <a:lnTo>
                    <a:pt x="0" y="0"/>
                  </a:lnTo>
                </a:path>
              </a:pathLst>
            </a:custGeom>
            <a:ln w="14782" cap="flat">
              <a:solidFill>
                <a:srgbClr val="000000">
                  <a:alpha val="100000"/>
                </a:srgbClr>
              </a:solidFill>
              <a:prstDash val="solid"/>
              <a:round/>
            </a:ln>
          </p:spPr>
          <p:txBody>
            <a:bodyPr/>
            <a:lstStyle/>
            <a:p>
              <a:endParaRPr sz="1333"/>
            </a:p>
          </p:txBody>
        </p:sp>
        <p:sp>
          <p:nvSpPr>
            <p:cNvPr id="96" name="tx34">
              <a:extLst>
                <a:ext uri="{FF2B5EF4-FFF2-40B4-BE49-F238E27FC236}">
                  <a16:creationId xmlns:a16="http://schemas.microsoft.com/office/drawing/2014/main" id="{AEBBFF21-9970-4650-B3C4-8514661CF207}"/>
                </a:ext>
              </a:extLst>
            </p:cNvPr>
            <p:cNvSpPr/>
            <p:nvPr/>
          </p:nvSpPr>
          <p:spPr>
            <a:xfrm>
              <a:off x="3134383" y="4782022"/>
              <a:ext cx="96961" cy="115292"/>
            </a:xfrm>
            <a:prstGeom prst="rect">
              <a:avLst/>
            </a:prstGeom>
            <a:noFill/>
          </p:spPr>
          <p:txBody>
            <a:bodyPr wrap="none" lIns="0" tIns="0" rIns="0" bIns="0" anchor="ctr" anchorCtr="1"/>
            <a:lstStyle/>
            <a:p>
              <a:pPr>
                <a:lnSpc>
                  <a:spcPts val="1600"/>
                </a:lnSpc>
              </a:pPr>
              <a:r>
                <a:rPr sz="1333">
                  <a:solidFill>
                    <a:srgbClr val="000000">
                      <a:alpha val="100000"/>
                    </a:srgbClr>
                  </a:solidFill>
                  <a:latin typeface="DejaVu Sans"/>
                  <a:cs typeface="DejaVu Sans"/>
                </a:rPr>
                <a:t>0</a:t>
              </a:r>
            </a:p>
          </p:txBody>
        </p:sp>
        <p:sp>
          <p:nvSpPr>
            <p:cNvPr id="97" name="tx35">
              <a:extLst>
                <a:ext uri="{FF2B5EF4-FFF2-40B4-BE49-F238E27FC236}">
                  <a16:creationId xmlns:a16="http://schemas.microsoft.com/office/drawing/2014/main" id="{FA405AEC-F712-4FD8-883A-FB0CB57C6812}"/>
                </a:ext>
              </a:extLst>
            </p:cNvPr>
            <p:cNvSpPr/>
            <p:nvPr/>
          </p:nvSpPr>
          <p:spPr>
            <a:xfrm>
              <a:off x="3948250" y="4784205"/>
              <a:ext cx="193923" cy="113109"/>
            </a:xfrm>
            <a:prstGeom prst="rect">
              <a:avLst/>
            </a:prstGeom>
            <a:noFill/>
          </p:spPr>
          <p:txBody>
            <a:bodyPr wrap="none" lIns="0" tIns="0" rIns="0" bIns="0" anchor="ctr" anchorCtr="1"/>
            <a:lstStyle/>
            <a:p>
              <a:pPr>
                <a:lnSpc>
                  <a:spcPts val="1600"/>
                </a:lnSpc>
              </a:pPr>
              <a:r>
                <a:rPr sz="1333" dirty="0">
                  <a:solidFill>
                    <a:srgbClr val="000000">
                      <a:alpha val="100000"/>
                    </a:srgbClr>
                  </a:solidFill>
                  <a:latin typeface="DejaVu Sans"/>
                  <a:cs typeface="DejaVu Sans"/>
                </a:rPr>
                <a:t>12</a:t>
              </a:r>
            </a:p>
          </p:txBody>
        </p:sp>
        <p:sp>
          <p:nvSpPr>
            <p:cNvPr id="98" name="tx36">
              <a:extLst>
                <a:ext uri="{FF2B5EF4-FFF2-40B4-BE49-F238E27FC236}">
                  <a16:creationId xmlns:a16="http://schemas.microsoft.com/office/drawing/2014/main" id="{48D2349B-1890-4D2E-99C2-235FCC325B8F}"/>
                </a:ext>
              </a:extLst>
            </p:cNvPr>
            <p:cNvSpPr/>
            <p:nvPr/>
          </p:nvSpPr>
          <p:spPr>
            <a:xfrm>
              <a:off x="4810598" y="4784205"/>
              <a:ext cx="193923" cy="113109"/>
            </a:xfrm>
            <a:prstGeom prst="rect">
              <a:avLst/>
            </a:prstGeom>
            <a:noFill/>
          </p:spPr>
          <p:txBody>
            <a:bodyPr wrap="none" lIns="0" tIns="0" rIns="0" bIns="0" anchor="ctr" anchorCtr="1"/>
            <a:lstStyle/>
            <a:p>
              <a:pPr>
                <a:lnSpc>
                  <a:spcPts val="1600"/>
                </a:lnSpc>
              </a:pPr>
              <a:r>
                <a:rPr sz="1333">
                  <a:solidFill>
                    <a:srgbClr val="000000">
                      <a:alpha val="100000"/>
                    </a:srgbClr>
                  </a:solidFill>
                  <a:latin typeface="DejaVu Sans"/>
                  <a:cs typeface="DejaVu Sans"/>
                </a:rPr>
                <a:t>24</a:t>
              </a:r>
            </a:p>
          </p:txBody>
        </p:sp>
        <p:sp>
          <p:nvSpPr>
            <p:cNvPr id="99" name="tx37">
              <a:extLst>
                <a:ext uri="{FF2B5EF4-FFF2-40B4-BE49-F238E27FC236}">
                  <a16:creationId xmlns:a16="http://schemas.microsoft.com/office/drawing/2014/main" id="{237E084F-0169-4899-9C2E-FB9BB412A9C5}"/>
                </a:ext>
              </a:extLst>
            </p:cNvPr>
            <p:cNvSpPr/>
            <p:nvPr/>
          </p:nvSpPr>
          <p:spPr>
            <a:xfrm>
              <a:off x="5672945" y="4782022"/>
              <a:ext cx="193923" cy="115292"/>
            </a:xfrm>
            <a:prstGeom prst="rect">
              <a:avLst/>
            </a:prstGeom>
            <a:noFill/>
          </p:spPr>
          <p:txBody>
            <a:bodyPr wrap="none" lIns="0" tIns="0" rIns="0" bIns="0" anchor="ctr" anchorCtr="1"/>
            <a:lstStyle/>
            <a:p>
              <a:pPr>
                <a:lnSpc>
                  <a:spcPts val="1600"/>
                </a:lnSpc>
              </a:pPr>
              <a:r>
                <a:rPr sz="1333">
                  <a:solidFill>
                    <a:srgbClr val="000000">
                      <a:alpha val="100000"/>
                    </a:srgbClr>
                  </a:solidFill>
                  <a:latin typeface="DejaVu Sans"/>
                  <a:cs typeface="DejaVu Sans"/>
                </a:rPr>
                <a:t>36</a:t>
              </a:r>
            </a:p>
          </p:txBody>
        </p:sp>
        <p:sp>
          <p:nvSpPr>
            <p:cNvPr id="100" name="tx38">
              <a:extLst>
                <a:ext uri="{FF2B5EF4-FFF2-40B4-BE49-F238E27FC236}">
                  <a16:creationId xmlns:a16="http://schemas.microsoft.com/office/drawing/2014/main" id="{52DA0D16-4CBC-4DBF-BBF6-A941FA083B65}"/>
                </a:ext>
              </a:extLst>
            </p:cNvPr>
            <p:cNvSpPr/>
            <p:nvPr/>
          </p:nvSpPr>
          <p:spPr>
            <a:xfrm>
              <a:off x="6535292" y="4782022"/>
              <a:ext cx="193923" cy="115292"/>
            </a:xfrm>
            <a:prstGeom prst="rect">
              <a:avLst/>
            </a:prstGeom>
            <a:noFill/>
          </p:spPr>
          <p:txBody>
            <a:bodyPr wrap="none" lIns="0" tIns="0" rIns="0" bIns="0" anchor="ctr" anchorCtr="1"/>
            <a:lstStyle/>
            <a:p>
              <a:pPr>
                <a:lnSpc>
                  <a:spcPts val="1600"/>
                </a:lnSpc>
              </a:pPr>
              <a:r>
                <a:rPr sz="1333">
                  <a:solidFill>
                    <a:srgbClr val="000000">
                      <a:alpha val="100000"/>
                    </a:srgbClr>
                  </a:solidFill>
                  <a:latin typeface="DejaVu Sans"/>
                  <a:cs typeface="DejaVu Sans"/>
                </a:rPr>
                <a:t>48</a:t>
              </a:r>
            </a:p>
          </p:txBody>
        </p:sp>
        <p:sp>
          <p:nvSpPr>
            <p:cNvPr id="101" name="tx39">
              <a:extLst>
                <a:ext uri="{FF2B5EF4-FFF2-40B4-BE49-F238E27FC236}">
                  <a16:creationId xmlns:a16="http://schemas.microsoft.com/office/drawing/2014/main" id="{0E73ABCA-FE94-429D-A906-C08D5E352FAC}"/>
                </a:ext>
              </a:extLst>
            </p:cNvPr>
            <p:cNvSpPr/>
            <p:nvPr/>
          </p:nvSpPr>
          <p:spPr>
            <a:xfrm>
              <a:off x="7397640" y="4782022"/>
              <a:ext cx="193923" cy="115292"/>
            </a:xfrm>
            <a:prstGeom prst="rect">
              <a:avLst/>
            </a:prstGeom>
            <a:noFill/>
          </p:spPr>
          <p:txBody>
            <a:bodyPr wrap="none" lIns="0" tIns="0" rIns="0" bIns="0" anchor="ctr" anchorCtr="1"/>
            <a:lstStyle/>
            <a:p>
              <a:pPr>
                <a:lnSpc>
                  <a:spcPts val="1600"/>
                </a:lnSpc>
              </a:pPr>
              <a:r>
                <a:rPr sz="1333">
                  <a:solidFill>
                    <a:srgbClr val="000000">
                      <a:alpha val="100000"/>
                    </a:srgbClr>
                  </a:solidFill>
                  <a:latin typeface="DejaVu Sans"/>
                  <a:cs typeface="DejaVu Sans"/>
                </a:rPr>
                <a:t>60</a:t>
              </a:r>
            </a:p>
          </p:txBody>
        </p:sp>
        <p:sp>
          <p:nvSpPr>
            <p:cNvPr id="102" name="tx40">
              <a:extLst>
                <a:ext uri="{FF2B5EF4-FFF2-40B4-BE49-F238E27FC236}">
                  <a16:creationId xmlns:a16="http://schemas.microsoft.com/office/drawing/2014/main" id="{28ED1490-EA7E-4919-9E73-382EDD757376}"/>
                </a:ext>
              </a:extLst>
            </p:cNvPr>
            <p:cNvSpPr/>
            <p:nvPr/>
          </p:nvSpPr>
          <p:spPr>
            <a:xfrm>
              <a:off x="5118436" y="4958886"/>
              <a:ext cx="440593" cy="137715"/>
            </a:xfrm>
            <a:prstGeom prst="rect">
              <a:avLst/>
            </a:prstGeom>
            <a:noFill/>
          </p:spPr>
          <p:txBody>
            <a:bodyPr wrap="none" lIns="0" tIns="0" rIns="0" bIns="0" anchor="ctr" anchorCtr="1"/>
            <a:lstStyle/>
            <a:p>
              <a:pPr>
                <a:lnSpc>
                  <a:spcPts val="1867"/>
                </a:lnSpc>
              </a:pPr>
              <a:r>
                <a:rPr sz="1600" dirty="0">
                  <a:solidFill>
                    <a:srgbClr val="000000">
                      <a:alpha val="100000"/>
                    </a:srgbClr>
                  </a:solidFill>
                  <a:latin typeface="DejaVu Sans"/>
                  <a:cs typeface="DejaVu Sans"/>
                </a:rPr>
                <a:t>Time</a:t>
              </a:r>
            </a:p>
          </p:txBody>
        </p:sp>
        <p:sp>
          <p:nvSpPr>
            <p:cNvPr id="103" name="tx41">
              <a:extLst>
                <a:ext uri="{FF2B5EF4-FFF2-40B4-BE49-F238E27FC236}">
                  <a16:creationId xmlns:a16="http://schemas.microsoft.com/office/drawing/2014/main" id="{37B57C50-9378-4641-BB76-D89C914F485C}"/>
                </a:ext>
              </a:extLst>
            </p:cNvPr>
            <p:cNvSpPr/>
            <p:nvPr/>
          </p:nvSpPr>
          <p:spPr>
            <a:xfrm rot="16200000">
              <a:off x="1520923" y="3643331"/>
              <a:ext cx="1725910" cy="172045"/>
            </a:xfrm>
            <a:prstGeom prst="rect">
              <a:avLst/>
            </a:prstGeom>
            <a:noFill/>
          </p:spPr>
          <p:txBody>
            <a:bodyPr wrap="none" lIns="0" tIns="0" rIns="0" bIns="0" anchor="ctr" anchorCtr="1"/>
            <a:lstStyle/>
            <a:p>
              <a:pPr>
                <a:lnSpc>
                  <a:spcPts val="1867"/>
                </a:lnSpc>
              </a:pPr>
              <a:r>
                <a:rPr sz="1600" dirty="0">
                  <a:solidFill>
                    <a:srgbClr val="000000">
                      <a:alpha val="100000"/>
                    </a:srgbClr>
                  </a:solidFill>
                  <a:latin typeface="DejaVu Sans"/>
                  <a:cs typeface="DejaVu Sans"/>
                </a:rPr>
                <a:t>Survival probability</a:t>
              </a:r>
            </a:p>
          </p:txBody>
        </p:sp>
        <p:sp>
          <p:nvSpPr>
            <p:cNvPr id="104" name="rc42">
              <a:extLst>
                <a:ext uri="{FF2B5EF4-FFF2-40B4-BE49-F238E27FC236}">
                  <a16:creationId xmlns:a16="http://schemas.microsoft.com/office/drawing/2014/main" id="{E58F1609-0A8C-460F-B5FE-2D98B92D1778}"/>
                </a:ext>
              </a:extLst>
            </p:cNvPr>
            <p:cNvSpPr/>
            <p:nvPr/>
          </p:nvSpPr>
          <p:spPr>
            <a:xfrm>
              <a:off x="3243078" y="2217724"/>
              <a:ext cx="4191310" cy="371286"/>
            </a:xfrm>
            <a:prstGeom prst="rect">
              <a:avLst/>
            </a:prstGeom>
            <a:solidFill>
              <a:srgbClr val="FFFFFF">
                <a:alpha val="100000"/>
              </a:srgbClr>
            </a:solidFill>
          </p:spPr>
          <p:txBody>
            <a:bodyPr/>
            <a:lstStyle/>
            <a:p>
              <a:endParaRPr sz="2400"/>
            </a:p>
          </p:txBody>
        </p:sp>
        <p:sp>
          <p:nvSpPr>
            <p:cNvPr id="105" name="pl43">
              <a:extLst>
                <a:ext uri="{FF2B5EF4-FFF2-40B4-BE49-F238E27FC236}">
                  <a16:creationId xmlns:a16="http://schemas.microsoft.com/office/drawing/2014/main" id="{6DA45B4A-D562-4BF9-AC8B-1FC666DE38B6}"/>
                </a:ext>
              </a:extLst>
            </p:cNvPr>
            <p:cNvSpPr/>
            <p:nvPr/>
          </p:nvSpPr>
          <p:spPr>
            <a:xfrm>
              <a:off x="3404201" y="2403367"/>
              <a:ext cx="175564" cy="0"/>
            </a:xfrm>
            <a:custGeom>
              <a:avLst/>
              <a:gdLst/>
              <a:ahLst/>
              <a:cxnLst/>
              <a:rect l="0" t="0" r="0" b="0"/>
              <a:pathLst>
                <a:path w="175564">
                  <a:moveTo>
                    <a:pt x="0" y="0"/>
                  </a:moveTo>
                  <a:lnTo>
                    <a:pt x="175564" y="0"/>
                  </a:lnTo>
                </a:path>
              </a:pathLst>
            </a:custGeom>
            <a:ln w="27101" cap="flat">
              <a:solidFill>
                <a:srgbClr val="F8766D">
                  <a:alpha val="100000"/>
                </a:srgbClr>
              </a:solidFill>
              <a:prstDash val="solid"/>
              <a:round/>
            </a:ln>
          </p:spPr>
          <p:txBody>
            <a:bodyPr/>
            <a:lstStyle/>
            <a:p>
              <a:endParaRPr sz="2400"/>
            </a:p>
          </p:txBody>
        </p:sp>
        <p:sp>
          <p:nvSpPr>
            <p:cNvPr id="106" name="rc44">
              <a:extLst>
                <a:ext uri="{FF2B5EF4-FFF2-40B4-BE49-F238E27FC236}">
                  <a16:creationId xmlns:a16="http://schemas.microsoft.com/office/drawing/2014/main" id="{2DFCA612-521C-4FE7-9C82-AA18799AB304}"/>
                </a:ext>
              </a:extLst>
            </p:cNvPr>
            <p:cNvSpPr/>
            <p:nvPr/>
          </p:nvSpPr>
          <p:spPr>
            <a:xfrm>
              <a:off x="3391256" y="2302639"/>
              <a:ext cx="201456" cy="201455"/>
            </a:xfrm>
            <a:prstGeom prst="rect">
              <a:avLst/>
            </a:prstGeom>
            <a:solidFill>
              <a:srgbClr val="F8766D">
                <a:alpha val="29803"/>
              </a:srgbClr>
            </a:solidFill>
          </p:spPr>
          <p:txBody>
            <a:bodyPr/>
            <a:lstStyle/>
            <a:p>
              <a:endParaRPr sz="2400"/>
            </a:p>
          </p:txBody>
        </p:sp>
        <p:sp>
          <p:nvSpPr>
            <p:cNvPr id="107" name="pl45">
              <a:extLst>
                <a:ext uri="{FF2B5EF4-FFF2-40B4-BE49-F238E27FC236}">
                  <a16:creationId xmlns:a16="http://schemas.microsoft.com/office/drawing/2014/main" id="{BCD971B0-B3C2-4B23-B662-6FBECECD4AA9}"/>
                </a:ext>
              </a:extLst>
            </p:cNvPr>
            <p:cNvSpPr/>
            <p:nvPr/>
          </p:nvSpPr>
          <p:spPr>
            <a:xfrm>
              <a:off x="5423941" y="2403367"/>
              <a:ext cx="175564" cy="0"/>
            </a:xfrm>
            <a:custGeom>
              <a:avLst/>
              <a:gdLst/>
              <a:ahLst/>
              <a:cxnLst/>
              <a:rect l="0" t="0" r="0" b="0"/>
              <a:pathLst>
                <a:path w="175564">
                  <a:moveTo>
                    <a:pt x="0" y="0"/>
                  </a:moveTo>
                  <a:lnTo>
                    <a:pt x="175564" y="0"/>
                  </a:lnTo>
                </a:path>
              </a:pathLst>
            </a:custGeom>
            <a:ln w="27101" cap="flat">
              <a:solidFill>
                <a:srgbClr val="00BFC4">
                  <a:alpha val="100000"/>
                </a:srgbClr>
              </a:solidFill>
              <a:custDash>
                <a:ds d="400000" sp="400000"/>
              </a:custDash>
              <a:round/>
            </a:ln>
          </p:spPr>
          <p:txBody>
            <a:bodyPr/>
            <a:lstStyle/>
            <a:p>
              <a:endParaRPr sz="2400"/>
            </a:p>
          </p:txBody>
        </p:sp>
        <p:sp>
          <p:nvSpPr>
            <p:cNvPr id="108" name="rc46">
              <a:extLst>
                <a:ext uri="{FF2B5EF4-FFF2-40B4-BE49-F238E27FC236}">
                  <a16:creationId xmlns:a16="http://schemas.microsoft.com/office/drawing/2014/main" id="{DF5EED0E-A2BE-4FB5-B571-8B0E4EA71D65}"/>
                </a:ext>
              </a:extLst>
            </p:cNvPr>
            <p:cNvSpPr/>
            <p:nvPr/>
          </p:nvSpPr>
          <p:spPr>
            <a:xfrm>
              <a:off x="5410995" y="2302639"/>
              <a:ext cx="201456" cy="201455"/>
            </a:xfrm>
            <a:prstGeom prst="rect">
              <a:avLst/>
            </a:prstGeom>
            <a:solidFill>
              <a:srgbClr val="00BFC4">
                <a:alpha val="29803"/>
              </a:srgbClr>
            </a:solidFill>
          </p:spPr>
          <p:txBody>
            <a:bodyPr/>
            <a:lstStyle/>
            <a:p>
              <a:endParaRPr sz="2400"/>
            </a:p>
          </p:txBody>
        </p:sp>
        <p:sp>
          <p:nvSpPr>
            <p:cNvPr id="109" name="tx47">
              <a:extLst>
                <a:ext uri="{FF2B5EF4-FFF2-40B4-BE49-F238E27FC236}">
                  <a16:creationId xmlns:a16="http://schemas.microsoft.com/office/drawing/2014/main" id="{355C2734-B136-41E2-879A-D8264170081A}"/>
                </a:ext>
              </a:extLst>
            </p:cNvPr>
            <p:cNvSpPr/>
            <p:nvPr/>
          </p:nvSpPr>
          <p:spPr>
            <a:xfrm>
              <a:off x="3117973" y="2323298"/>
              <a:ext cx="1673758" cy="126404"/>
            </a:xfrm>
            <a:prstGeom prst="rect">
              <a:avLst/>
            </a:prstGeom>
            <a:noFill/>
          </p:spPr>
          <p:txBody>
            <a:bodyPr wrap="none" lIns="0" tIns="0" rIns="0" bIns="0" anchor="ctr" anchorCtr="1"/>
            <a:lstStyle/>
            <a:p>
              <a:pPr>
                <a:lnSpc>
                  <a:spcPts val="1333"/>
                </a:lnSpc>
              </a:pPr>
              <a:r>
                <a:rPr sz="1600" b="1" dirty="0" err="1">
                  <a:solidFill>
                    <a:srgbClr val="000000">
                      <a:alpha val="100000"/>
                    </a:srgbClr>
                  </a:solidFill>
                  <a:latin typeface="DejaVu Sans"/>
                  <a:cs typeface="DejaVu Sans"/>
                </a:rPr>
                <a:t>Group_</a:t>
              </a:r>
              <a:r>
                <a:rPr lang="en-US" sz="1600" b="1" dirty="0" err="1">
                  <a:solidFill>
                    <a:srgbClr val="000000">
                      <a:alpha val="100000"/>
                    </a:srgbClr>
                  </a:solidFill>
                  <a:latin typeface="DejaVu Sans"/>
                  <a:cs typeface="DejaVu Sans"/>
                </a:rPr>
                <a:t>S</a:t>
              </a:r>
              <a:endParaRPr sz="1600" b="1" dirty="0">
                <a:solidFill>
                  <a:srgbClr val="000000">
                    <a:alpha val="100000"/>
                  </a:srgbClr>
                </a:solidFill>
                <a:latin typeface="DejaVu Sans"/>
                <a:cs typeface="DejaVu Sans"/>
              </a:endParaRPr>
            </a:p>
          </p:txBody>
        </p:sp>
        <p:sp>
          <p:nvSpPr>
            <p:cNvPr id="110" name="tx48">
              <a:extLst>
                <a:ext uri="{FF2B5EF4-FFF2-40B4-BE49-F238E27FC236}">
                  <a16:creationId xmlns:a16="http://schemas.microsoft.com/office/drawing/2014/main" id="{C429336D-FD6D-44D9-B4BC-B1A5E0D08B7F}"/>
                </a:ext>
              </a:extLst>
            </p:cNvPr>
            <p:cNvSpPr/>
            <p:nvPr/>
          </p:nvSpPr>
          <p:spPr>
            <a:xfrm>
              <a:off x="5188631" y="2323298"/>
              <a:ext cx="1673758" cy="126404"/>
            </a:xfrm>
            <a:prstGeom prst="rect">
              <a:avLst/>
            </a:prstGeom>
            <a:noFill/>
          </p:spPr>
          <p:txBody>
            <a:bodyPr wrap="none" lIns="0" tIns="0" rIns="0" bIns="0" anchor="ctr" anchorCtr="1"/>
            <a:lstStyle/>
            <a:p>
              <a:pPr>
                <a:lnSpc>
                  <a:spcPts val="1333"/>
                </a:lnSpc>
              </a:pPr>
              <a:r>
                <a:rPr sz="1600" b="1" dirty="0" err="1">
                  <a:solidFill>
                    <a:srgbClr val="000000">
                      <a:alpha val="100000"/>
                    </a:srgbClr>
                  </a:solidFill>
                  <a:latin typeface="DejaVu Sans"/>
                  <a:cs typeface="DejaVu Sans"/>
                </a:rPr>
                <a:t>Group_</a:t>
              </a:r>
              <a:r>
                <a:rPr lang="en-US" sz="1600" b="1" dirty="0" err="1">
                  <a:solidFill>
                    <a:srgbClr val="000000">
                      <a:alpha val="100000"/>
                    </a:srgbClr>
                  </a:solidFill>
                  <a:latin typeface="DejaVu Sans"/>
                  <a:cs typeface="DejaVu Sans"/>
                </a:rPr>
                <a:t>NS</a:t>
              </a:r>
              <a:endParaRPr sz="1600" b="1" dirty="0">
                <a:solidFill>
                  <a:srgbClr val="000000">
                    <a:alpha val="100000"/>
                  </a:srgbClr>
                </a:solidFill>
                <a:latin typeface="DejaVu Sans"/>
                <a:cs typeface="DejaVu Sans"/>
              </a:endParaRPr>
            </a:p>
          </p:txBody>
        </p:sp>
        <p:sp>
          <p:nvSpPr>
            <p:cNvPr id="111" name="tx51">
              <a:extLst>
                <a:ext uri="{FF2B5EF4-FFF2-40B4-BE49-F238E27FC236}">
                  <a16:creationId xmlns:a16="http://schemas.microsoft.com/office/drawing/2014/main" id="{781D9695-27C5-4717-BEF7-CFE913B1DFEB}"/>
                </a:ext>
              </a:extLst>
            </p:cNvPr>
            <p:cNvSpPr/>
            <p:nvPr/>
          </p:nvSpPr>
          <p:spPr>
            <a:xfrm>
              <a:off x="3077823" y="4364645"/>
              <a:ext cx="210083" cy="125015"/>
            </a:xfrm>
            <a:prstGeom prst="rect">
              <a:avLst/>
            </a:prstGeom>
            <a:noFill/>
          </p:spPr>
          <p:txBody>
            <a:bodyPr wrap="none" lIns="0" tIns="0" rIns="0" bIns="0" anchor="ctr" anchorCtr="1"/>
            <a:lstStyle/>
            <a:p>
              <a:pPr>
                <a:lnSpc>
                  <a:spcPts val="1707"/>
                </a:lnSpc>
              </a:pPr>
              <a:r>
                <a:rPr sz="1600" b="1" dirty="0">
                  <a:solidFill>
                    <a:srgbClr val="F8766D"/>
                  </a:solidFill>
                  <a:latin typeface="DejaVu Sans"/>
                  <a:cs typeface="DejaVu Sans"/>
                </a:rPr>
                <a:t>92</a:t>
              </a:r>
            </a:p>
          </p:txBody>
        </p:sp>
        <p:sp>
          <p:nvSpPr>
            <p:cNvPr id="112" name="tx52">
              <a:extLst>
                <a:ext uri="{FF2B5EF4-FFF2-40B4-BE49-F238E27FC236}">
                  <a16:creationId xmlns:a16="http://schemas.microsoft.com/office/drawing/2014/main" id="{8C4B6409-21E5-4B5B-B85B-7A3743DEC88F}"/>
                </a:ext>
              </a:extLst>
            </p:cNvPr>
            <p:cNvSpPr/>
            <p:nvPr/>
          </p:nvSpPr>
          <p:spPr>
            <a:xfrm>
              <a:off x="3940170" y="4364645"/>
              <a:ext cx="210083" cy="125015"/>
            </a:xfrm>
            <a:prstGeom prst="rect">
              <a:avLst/>
            </a:prstGeom>
            <a:noFill/>
          </p:spPr>
          <p:txBody>
            <a:bodyPr wrap="none" lIns="0" tIns="0" rIns="0" bIns="0" anchor="ctr" anchorCtr="1"/>
            <a:lstStyle/>
            <a:p>
              <a:pPr>
                <a:lnSpc>
                  <a:spcPts val="1707"/>
                </a:lnSpc>
              </a:pPr>
              <a:r>
                <a:rPr sz="1600" b="1">
                  <a:solidFill>
                    <a:srgbClr val="F8766D"/>
                  </a:solidFill>
                  <a:latin typeface="DejaVu Sans"/>
                  <a:cs typeface="DejaVu Sans"/>
                </a:rPr>
                <a:t>66</a:t>
              </a:r>
            </a:p>
          </p:txBody>
        </p:sp>
        <p:sp>
          <p:nvSpPr>
            <p:cNvPr id="113" name="tx53">
              <a:extLst>
                <a:ext uri="{FF2B5EF4-FFF2-40B4-BE49-F238E27FC236}">
                  <a16:creationId xmlns:a16="http://schemas.microsoft.com/office/drawing/2014/main" id="{7E8CC24A-79F4-45F2-812F-CB202C961C18}"/>
                </a:ext>
              </a:extLst>
            </p:cNvPr>
            <p:cNvSpPr/>
            <p:nvPr/>
          </p:nvSpPr>
          <p:spPr>
            <a:xfrm>
              <a:off x="4802517" y="4369209"/>
              <a:ext cx="210083" cy="120451"/>
            </a:xfrm>
            <a:prstGeom prst="rect">
              <a:avLst/>
            </a:prstGeom>
            <a:noFill/>
          </p:spPr>
          <p:txBody>
            <a:bodyPr wrap="none" lIns="0" tIns="0" rIns="0" bIns="0" anchor="ctr" anchorCtr="1"/>
            <a:lstStyle/>
            <a:p>
              <a:pPr>
                <a:lnSpc>
                  <a:spcPts val="1707"/>
                </a:lnSpc>
              </a:pPr>
              <a:r>
                <a:rPr sz="1600" b="1">
                  <a:solidFill>
                    <a:srgbClr val="F8766D"/>
                  </a:solidFill>
                  <a:latin typeface="DejaVu Sans"/>
                  <a:cs typeface="DejaVu Sans"/>
                </a:rPr>
                <a:t>44</a:t>
              </a:r>
            </a:p>
          </p:txBody>
        </p:sp>
        <p:sp>
          <p:nvSpPr>
            <p:cNvPr id="114" name="tx54">
              <a:extLst>
                <a:ext uri="{FF2B5EF4-FFF2-40B4-BE49-F238E27FC236}">
                  <a16:creationId xmlns:a16="http://schemas.microsoft.com/office/drawing/2014/main" id="{F7E5A0B3-9C17-454D-944B-1CDF15508736}"/>
                </a:ext>
              </a:extLst>
            </p:cNvPr>
            <p:cNvSpPr/>
            <p:nvPr/>
          </p:nvSpPr>
          <p:spPr>
            <a:xfrm>
              <a:off x="5664865" y="4364645"/>
              <a:ext cx="210083" cy="125015"/>
            </a:xfrm>
            <a:prstGeom prst="rect">
              <a:avLst/>
            </a:prstGeom>
            <a:noFill/>
          </p:spPr>
          <p:txBody>
            <a:bodyPr wrap="none" lIns="0" tIns="0" rIns="0" bIns="0" anchor="ctr" anchorCtr="1"/>
            <a:lstStyle/>
            <a:p>
              <a:pPr>
                <a:lnSpc>
                  <a:spcPts val="1707"/>
                </a:lnSpc>
              </a:pPr>
              <a:r>
                <a:rPr sz="1600" b="1">
                  <a:solidFill>
                    <a:srgbClr val="F8766D"/>
                  </a:solidFill>
                  <a:latin typeface="DejaVu Sans"/>
                  <a:cs typeface="DejaVu Sans"/>
                </a:rPr>
                <a:t>37</a:t>
              </a:r>
            </a:p>
          </p:txBody>
        </p:sp>
        <p:sp>
          <p:nvSpPr>
            <p:cNvPr id="115" name="tx55">
              <a:extLst>
                <a:ext uri="{FF2B5EF4-FFF2-40B4-BE49-F238E27FC236}">
                  <a16:creationId xmlns:a16="http://schemas.microsoft.com/office/drawing/2014/main" id="{CF752D13-373D-44C7-82E7-5A65169E30E5}"/>
                </a:ext>
              </a:extLst>
            </p:cNvPr>
            <p:cNvSpPr/>
            <p:nvPr/>
          </p:nvSpPr>
          <p:spPr>
            <a:xfrm>
              <a:off x="6527212" y="4367026"/>
              <a:ext cx="210083" cy="122634"/>
            </a:xfrm>
            <a:prstGeom prst="rect">
              <a:avLst/>
            </a:prstGeom>
            <a:noFill/>
          </p:spPr>
          <p:txBody>
            <a:bodyPr wrap="none" lIns="0" tIns="0" rIns="0" bIns="0" anchor="ctr" anchorCtr="1"/>
            <a:lstStyle/>
            <a:p>
              <a:pPr>
                <a:lnSpc>
                  <a:spcPts val="1707"/>
                </a:lnSpc>
              </a:pPr>
              <a:r>
                <a:rPr sz="1600" b="1">
                  <a:solidFill>
                    <a:srgbClr val="F8766D"/>
                  </a:solidFill>
                  <a:latin typeface="DejaVu Sans"/>
                  <a:cs typeface="DejaVu Sans"/>
                </a:rPr>
                <a:t>27</a:t>
              </a:r>
            </a:p>
          </p:txBody>
        </p:sp>
        <p:sp>
          <p:nvSpPr>
            <p:cNvPr id="116" name="tx56">
              <a:extLst>
                <a:ext uri="{FF2B5EF4-FFF2-40B4-BE49-F238E27FC236}">
                  <a16:creationId xmlns:a16="http://schemas.microsoft.com/office/drawing/2014/main" id="{9C7A9E73-4277-4FF9-B156-CA2D6F02954A}"/>
                </a:ext>
              </a:extLst>
            </p:cNvPr>
            <p:cNvSpPr/>
            <p:nvPr/>
          </p:nvSpPr>
          <p:spPr>
            <a:xfrm>
              <a:off x="7389560" y="4364645"/>
              <a:ext cx="210083" cy="125015"/>
            </a:xfrm>
            <a:prstGeom prst="rect">
              <a:avLst/>
            </a:prstGeom>
            <a:noFill/>
          </p:spPr>
          <p:txBody>
            <a:bodyPr wrap="none" lIns="0" tIns="0" rIns="0" bIns="0" anchor="ctr" anchorCtr="1"/>
            <a:lstStyle/>
            <a:p>
              <a:pPr>
                <a:lnSpc>
                  <a:spcPts val="1707"/>
                </a:lnSpc>
              </a:pPr>
              <a:r>
                <a:rPr sz="1600" b="1">
                  <a:solidFill>
                    <a:srgbClr val="F8766D"/>
                  </a:solidFill>
                  <a:latin typeface="DejaVu Sans"/>
                  <a:cs typeface="DejaVu Sans"/>
                </a:rPr>
                <a:t>16</a:t>
              </a:r>
            </a:p>
          </p:txBody>
        </p:sp>
        <p:sp>
          <p:nvSpPr>
            <p:cNvPr id="117" name="tx57">
              <a:extLst>
                <a:ext uri="{FF2B5EF4-FFF2-40B4-BE49-F238E27FC236}">
                  <a16:creationId xmlns:a16="http://schemas.microsoft.com/office/drawing/2014/main" id="{A08D9ED9-2775-475E-8D7E-47B754A74BE0}"/>
                </a:ext>
              </a:extLst>
            </p:cNvPr>
            <p:cNvSpPr/>
            <p:nvPr/>
          </p:nvSpPr>
          <p:spPr>
            <a:xfrm>
              <a:off x="3025302" y="4580669"/>
              <a:ext cx="315124" cy="125015"/>
            </a:xfrm>
            <a:prstGeom prst="rect">
              <a:avLst/>
            </a:prstGeom>
            <a:noFill/>
          </p:spPr>
          <p:txBody>
            <a:bodyPr wrap="none" lIns="0" tIns="0" rIns="0" bIns="0" anchor="ctr" anchorCtr="1"/>
            <a:lstStyle/>
            <a:p>
              <a:pPr>
                <a:lnSpc>
                  <a:spcPts val="1707"/>
                </a:lnSpc>
              </a:pPr>
              <a:r>
                <a:rPr sz="1600" b="1" dirty="0">
                  <a:solidFill>
                    <a:srgbClr val="00BFC4"/>
                  </a:solidFill>
                  <a:latin typeface="DejaVu Sans"/>
                  <a:cs typeface="DejaVu Sans"/>
                </a:rPr>
                <a:t>275</a:t>
              </a:r>
            </a:p>
          </p:txBody>
        </p:sp>
        <p:sp>
          <p:nvSpPr>
            <p:cNvPr id="118" name="tx58">
              <a:extLst>
                <a:ext uri="{FF2B5EF4-FFF2-40B4-BE49-F238E27FC236}">
                  <a16:creationId xmlns:a16="http://schemas.microsoft.com/office/drawing/2014/main" id="{D3A7EE9B-0DE6-45C7-A228-C74488E6F35A}"/>
                </a:ext>
              </a:extLst>
            </p:cNvPr>
            <p:cNvSpPr/>
            <p:nvPr/>
          </p:nvSpPr>
          <p:spPr>
            <a:xfrm>
              <a:off x="3887649" y="4580669"/>
              <a:ext cx="315124" cy="125015"/>
            </a:xfrm>
            <a:prstGeom prst="rect">
              <a:avLst/>
            </a:prstGeom>
            <a:noFill/>
          </p:spPr>
          <p:txBody>
            <a:bodyPr wrap="none" lIns="0" tIns="0" rIns="0" bIns="0" anchor="ctr" anchorCtr="1"/>
            <a:lstStyle/>
            <a:p>
              <a:pPr>
                <a:lnSpc>
                  <a:spcPts val="1707"/>
                </a:lnSpc>
              </a:pPr>
              <a:r>
                <a:rPr sz="1600" b="1" dirty="0">
                  <a:solidFill>
                    <a:srgbClr val="00BFC4"/>
                  </a:solidFill>
                  <a:latin typeface="DejaVu Sans"/>
                  <a:cs typeface="DejaVu Sans"/>
                </a:rPr>
                <a:t>220</a:t>
              </a:r>
            </a:p>
          </p:txBody>
        </p:sp>
        <p:sp>
          <p:nvSpPr>
            <p:cNvPr id="119" name="tx59">
              <a:extLst>
                <a:ext uri="{FF2B5EF4-FFF2-40B4-BE49-F238E27FC236}">
                  <a16:creationId xmlns:a16="http://schemas.microsoft.com/office/drawing/2014/main" id="{706CD891-99EC-4CF5-8061-528ABA910BAF}"/>
                </a:ext>
              </a:extLst>
            </p:cNvPr>
            <p:cNvSpPr/>
            <p:nvPr/>
          </p:nvSpPr>
          <p:spPr>
            <a:xfrm>
              <a:off x="4749997" y="4582851"/>
              <a:ext cx="315124" cy="122832"/>
            </a:xfrm>
            <a:prstGeom prst="rect">
              <a:avLst/>
            </a:prstGeom>
            <a:noFill/>
          </p:spPr>
          <p:txBody>
            <a:bodyPr wrap="none" lIns="0" tIns="0" rIns="0" bIns="0" anchor="ctr" anchorCtr="1"/>
            <a:lstStyle/>
            <a:p>
              <a:pPr>
                <a:lnSpc>
                  <a:spcPts val="1707"/>
                </a:lnSpc>
              </a:pPr>
              <a:r>
                <a:rPr sz="1600" b="1">
                  <a:solidFill>
                    <a:srgbClr val="00BFC4"/>
                  </a:solidFill>
                  <a:latin typeface="DejaVu Sans"/>
                  <a:cs typeface="DejaVu Sans"/>
                </a:rPr>
                <a:t>157</a:t>
              </a:r>
            </a:p>
          </p:txBody>
        </p:sp>
        <p:sp>
          <p:nvSpPr>
            <p:cNvPr id="120" name="tx60">
              <a:extLst>
                <a:ext uri="{FF2B5EF4-FFF2-40B4-BE49-F238E27FC236}">
                  <a16:creationId xmlns:a16="http://schemas.microsoft.com/office/drawing/2014/main" id="{C6A87BE1-669D-415D-A601-5F65D2761A8F}"/>
                </a:ext>
              </a:extLst>
            </p:cNvPr>
            <p:cNvSpPr/>
            <p:nvPr/>
          </p:nvSpPr>
          <p:spPr>
            <a:xfrm>
              <a:off x="5612344" y="4580669"/>
              <a:ext cx="315124" cy="125015"/>
            </a:xfrm>
            <a:prstGeom prst="rect">
              <a:avLst/>
            </a:prstGeom>
            <a:noFill/>
          </p:spPr>
          <p:txBody>
            <a:bodyPr wrap="none" lIns="0" tIns="0" rIns="0" bIns="0" anchor="ctr" anchorCtr="1"/>
            <a:lstStyle/>
            <a:p>
              <a:pPr>
                <a:lnSpc>
                  <a:spcPts val="1707"/>
                </a:lnSpc>
              </a:pPr>
              <a:r>
                <a:rPr sz="1600" b="1">
                  <a:solidFill>
                    <a:srgbClr val="00BFC4"/>
                  </a:solidFill>
                  <a:latin typeface="DejaVu Sans"/>
                  <a:cs typeface="DejaVu Sans"/>
                </a:rPr>
                <a:t>118</a:t>
              </a:r>
            </a:p>
          </p:txBody>
        </p:sp>
        <p:sp>
          <p:nvSpPr>
            <p:cNvPr id="121" name="tx61">
              <a:extLst>
                <a:ext uri="{FF2B5EF4-FFF2-40B4-BE49-F238E27FC236}">
                  <a16:creationId xmlns:a16="http://schemas.microsoft.com/office/drawing/2014/main" id="{F8079476-E8BF-4D3E-AD82-E8444E71F0AA}"/>
                </a:ext>
              </a:extLst>
            </p:cNvPr>
            <p:cNvSpPr/>
            <p:nvPr/>
          </p:nvSpPr>
          <p:spPr>
            <a:xfrm>
              <a:off x="6527212" y="4580669"/>
              <a:ext cx="210083" cy="125015"/>
            </a:xfrm>
            <a:prstGeom prst="rect">
              <a:avLst/>
            </a:prstGeom>
            <a:noFill/>
          </p:spPr>
          <p:txBody>
            <a:bodyPr wrap="none" lIns="0" tIns="0" rIns="0" bIns="0" anchor="ctr" anchorCtr="1"/>
            <a:lstStyle/>
            <a:p>
              <a:pPr>
                <a:lnSpc>
                  <a:spcPts val="1707"/>
                </a:lnSpc>
              </a:pPr>
              <a:r>
                <a:rPr sz="1600" b="1">
                  <a:solidFill>
                    <a:srgbClr val="00BFC4"/>
                  </a:solidFill>
                  <a:latin typeface="DejaVu Sans"/>
                  <a:cs typeface="DejaVu Sans"/>
                </a:rPr>
                <a:t>82</a:t>
              </a:r>
            </a:p>
          </p:txBody>
        </p:sp>
        <p:sp>
          <p:nvSpPr>
            <p:cNvPr id="122" name="tx62">
              <a:extLst>
                <a:ext uri="{FF2B5EF4-FFF2-40B4-BE49-F238E27FC236}">
                  <a16:creationId xmlns:a16="http://schemas.microsoft.com/office/drawing/2014/main" id="{96864711-6102-427F-9D35-A9F1B93C6316}"/>
                </a:ext>
              </a:extLst>
            </p:cNvPr>
            <p:cNvSpPr/>
            <p:nvPr/>
          </p:nvSpPr>
          <p:spPr>
            <a:xfrm>
              <a:off x="7389560" y="4582851"/>
              <a:ext cx="210083" cy="122832"/>
            </a:xfrm>
            <a:prstGeom prst="rect">
              <a:avLst/>
            </a:prstGeom>
            <a:noFill/>
          </p:spPr>
          <p:txBody>
            <a:bodyPr wrap="none" lIns="0" tIns="0" rIns="0" bIns="0" anchor="ctr" anchorCtr="1"/>
            <a:lstStyle/>
            <a:p>
              <a:pPr>
                <a:lnSpc>
                  <a:spcPts val="1707"/>
                </a:lnSpc>
              </a:pPr>
              <a:r>
                <a:rPr sz="1600" b="1">
                  <a:solidFill>
                    <a:srgbClr val="00BFC4"/>
                  </a:solidFill>
                  <a:latin typeface="DejaVu Sans"/>
                  <a:cs typeface="DejaVu Sans"/>
                </a:rPr>
                <a:t>45</a:t>
              </a:r>
            </a:p>
          </p:txBody>
        </p:sp>
      </p:grpSp>
    </p:spTree>
    <p:extLst>
      <p:ext uri="{BB962C8B-B14F-4D97-AF65-F5344CB8AC3E}">
        <p14:creationId xmlns:p14="http://schemas.microsoft.com/office/powerpoint/2010/main" val="2295733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91344" y="116634"/>
            <a:ext cx="2520280" cy="648071"/>
          </a:xfrm>
        </p:spPr>
        <p:txBody>
          <a:bodyPr>
            <a:noAutofit/>
          </a:bodyPr>
          <a:lstStyle/>
          <a:p>
            <a:r>
              <a:rPr lang="en-GB" sz="3600" dirty="0"/>
              <a:t>Conclusion</a:t>
            </a:r>
          </a:p>
        </p:txBody>
      </p:sp>
      <p:sp>
        <p:nvSpPr>
          <p:cNvPr id="3" name="Content Placeholder 2"/>
          <p:cNvSpPr>
            <a:spLocks noGrp="1"/>
          </p:cNvSpPr>
          <p:nvPr>
            <p:ph idx="1"/>
          </p:nvPr>
        </p:nvSpPr>
        <p:spPr>
          <a:xfrm>
            <a:off x="191344" y="1172747"/>
            <a:ext cx="11847211" cy="5568619"/>
          </a:xfrm>
        </p:spPr>
        <p:txBody>
          <a:bodyPr>
            <a:noAutofit/>
          </a:bodyPr>
          <a:lstStyle/>
          <a:p>
            <a:pPr>
              <a:lnSpc>
                <a:spcPct val="100000"/>
              </a:lnSpc>
            </a:pPr>
            <a:r>
              <a:rPr lang="en-US" altLang="ko-KR" dirty="0" err="1"/>
              <a:t>Sarcopenia</a:t>
            </a:r>
            <a:r>
              <a:rPr lang="en-US" altLang="ko-KR" dirty="0"/>
              <a:t> did not affect on the early clinical outcomes after MICS, u</a:t>
            </a:r>
            <a:r>
              <a:rPr lang="en-GB" altLang="ko-KR" dirty="0" err="1"/>
              <a:t>nlike</a:t>
            </a:r>
            <a:r>
              <a:rPr lang="en-GB" altLang="ko-KR" dirty="0"/>
              <a:t> previously reported results </a:t>
            </a:r>
            <a:r>
              <a:rPr lang="en-US" altLang="ko-KR" dirty="0"/>
              <a:t>of</a:t>
            </a:r>
            <a:r>
              <a:rPr lang="ko-KR" altLang="en-US" dirty="0"/>
              <a:t> </a:t>
            </a:r>
            <a:r>
              <a:rPr lang="en-US" altLang="ko-KR" dirty="0"/>
              <a:t>the</a:t>
            </a:r>
            <a:r>
              <a:rPr lang="ko-KR" altLang="en-US" dirty="0"/>
              <a:t> </a:t>
            </a:r>
            <a:r>
              <a:rPr lang="en-US" altLang="ko-KR" dirty="0"/>
              <a:t>conventional sternotomy approach</a:t>
            </a:r>
          </a:p>
          <a:p>
            <a:pPr>
              <a:lnSpc>
                <a:spcPct val="100000"/>
              </a:lnSpc>
            </a:pPr>
            <a:endParaRPr lang="en-US" altLang="ko-KR" sz="2000" dirty="0"/>
          </a:p>
          <a:p>
            <a:pPr>
              <a:lnSpc>
                <a:spcPct val="100000"/>
              </a:lnSpc>
            </a:pPr>
            <a:r>
              <a:rPr lang="en-GB" dirty="0"/>
              <a:t>Sternal preserving access may reduce the effect of sarcopenia on the patient’s recovery</a:t>
            </a:r>
          </a:p>
          <a:p>
            <a:pPr>
              <a:lnSpc>
                <a:spcPct val="100000"/>
              </a:lnSpc>
            </a:pPr>
            <a:endParaRPr lang="en-GB" sz="2000" dirty="0"/>
          </a:p>
          <a:p>
            <a:pPr>
              <a:lnSpc>
                <a:spcPct val="100000"/>
              </a:lnSpc>
            </a:pPr>
            <a:r>
              <a:rPr lang="en-GB" dirty="0"/>
              <a:t>The </a:t>
            </a:r>
            <a:r>
              <a:rPr lang="en-GB" dirty="0" err="1"/>
              <a:t>sarcopenia</a:t>
            </a:r>
            <a:r>
              <a:rPr lang="en-GB" dirty="0"/>
              <a:t> was associated with poorer </a:t>
            </a:r>
            <a:r>
              <a:rPr lang="en-GB" dirty="0">
                <a:solidFill>
                  <a:srgbClr val="FF0000"/>
                </a:solidFill>
              </a:rPr>
              <a:t>long-term survival</a:t>
            </a:r>
          </a:p>
          <a:p>
            <a:pPr>
              <a:lnSpc>
                <a:spcPct val="100000"/>
              </a:lnSpc>
            </a:pPr>
            <a:endParaRPr lang="en-GB" sz="2000" dirty="0"/>
          </a:p>
          <a:p>
            <a:pPr>
              <a:lnSpc>
                <a:spcPct val="100000"/>
              </a:lnSpc>
            </a:pPr>
            <a:r>
              <a:rPr lang="en-GB" dirty="0"/>
              <a:t>Thus, preoperative PMA measurements may help assess postoperative risk and requirement for </a:t>
            </a:r>
            <a:r>
              <a:rPr lang="en-GB" dirty="0">
                <a:solidFill>
                  <a:srgbClr val="FF0000"/>
                </a:solidFill>
              </a:rPr>
              <a:t>rehabilitation in elderly </a:t>
            </a:r>
            <a:r>
              <a:rPr lang="en-GB" dirty="0"/>
              <a:t>patients</a:t>
            </a:r>
          </a:p>
        </p:txBody>
      </p:sp>
    </p:spTree>
    <p:extLst>
      <p:ext uri="{BB962C8B-B14F-4D97-AF65-F5344CB8AC3E}">
        <p14:creationId xmlns:p14="http://schemas.microsoft.com/office/powerpoint/2010/main" val="433499544"/>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TotalTime>
  <Words>1053</Words>
  <Application>Microsoft Office PowerPoint</Application>
  <PresentationFormat>와이드스크린</PresentationFormat>
  <Paragraphs>275</Paragraphs>
  <Slides>7</Slides>
  <Notes>4</Notes>
  <HiddenSlides>0</HiddenSlides>
  <MMClips>0</MMClips>
  <ScaleCrop>false</ScaleCrop>
  <HeadingPairs>
    <vt:vector size="6" baseType="variant">
      <vt:variant>
        <vt:lpstr>사용한 글꼴</vt:lpstr>
      </vt:variant>
      <vt:variant>
        <vt:i4>4</vt:i4>
      </vt:variant>
      <vt:variant>
        <vt:lpstr>테마</vt:lpstr>
      </vt:variant>
      <vt:variant>
        <vt:i4>1</vt:i4>
      </vt:variant>
      <vt:variant>
        <vt:lpstr>슬라이드 제목</vt:lpstr>
      </vt:variant>
      <vt:variant>
        <vt:i4>7</vt:i4>
      </vt:variant>
    </vt:vector>
  </HeadingPairs>
  <TitlesOfParts>
    <vt:vector size="12" baseType="lpstr">
      <vt:lpstr>DejaVu Sans</vt:lpstr>
      <vt:lpstr>맑은 고딕</vt:lpstr>
      <vt:lpstr>Arial</vt:lpstr>
      <vt:lpstr>Cambria Math</vt:lpstr>
      <vt:lpstr>Office 테마</vt:lpstr>
      <vt:lpstr>Impact of Sarcopenia in minimally invasive cardiac surgery</vt:lpstr>
      <vt:lpstr>Background / Study Objective</vt:lpstr>
      <vt:lpstr>Patients &amp; methods </vt:lpstr>
      <vt:lpstr>Results 1</vt:lpstr>
      <vt:lpstr>PowerPoint 프레젠테이션</vt:lpstr>
      <vt:lpstr>Results 3</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Impact of Sarcopenia in minimally invasive cardiac surgery</dc:title>
  <dc:creator>오 종석</dc:creator>
  <cp:lastModifiedBy>오 종석</cp:lastModifiedBy>
  <cp:revision>3</cp:revision>
  <dcterms:created xsi:type="dcterms:W3CDTF">2020-08-13T07:15:16Z</dcterms:created>
  <dcterms:modified xsi:type="dcterms:W3CDTF">2020-08-13T07:36:41Z</dcterms:modified>
</cp:coreProperties>
</file>