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EE-4418-B4A9-B43FD19E18D0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2EE-4418-B4A9-B43FD19E18D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2EE-4418-B4A9-B43FD19E18D0}"/>
              </c:ext>
            </c:extLst>
          </c:dPt>
          <c:cat>
            <c:strRef>
              <c:f>Sheet1!$A$2:$A$4</c:f>
              <c:strCache>
                <c:ptCount val="3"/>
                <c:pt idx="0">
                  <c:v>Complete</c:v>
                </c:pt>
                <c:pt idx="1">
                  <c:v>Incomplete</c:v>
                </c:pt>
                <c:pt idx="2">
                  <c:v>Follow-up loss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462</c:v>
                </c:pt>
                <c:pt idx="1">
                  <c:v>18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E-4418-B4A9-B43FD19E1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794335"/>
        <c:axId val="434797247"/>
      </c:barChart>
      <c:catAx>
        <c:axId val="43479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34797247"/>
        <c:crosses val="autoZero"/>
        <c:auto val="1"/>
        <c:lblAlgn val="ctr"/>
        <c:lblOffset val="100"/>
        <c:noMultiLvlLbl val="0"/>
      </c:catAx>
      <c:valAx>
        <c:axId val="4347972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3479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9C2FA-B849-42F3-9C12-39DEE12642AB}" type="datetimeFigureOut">
              <a:rPr lang="ko-KR" altLang="en-US" smtClean="0"/>
              <a:t>2020-09-07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98534-9F48-4088-B30A-1B8A022221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87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8534-9F48-4088-B30A-1B8A022221F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550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8534-9F48-4088-B30A-1B8A022221F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07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8534-9F48-4088-B30A-1B8A022221F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9573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8534-9F48-4088-B30A-1B8A022221F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42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98534-9F48-4088-B30A-1B8A022221F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111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412649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effectLst/>
              </a:rPr>
              <a:t>How to </a:t>
            </a:r>
            <a:r>
              <a:rPr lang="en-US" altLang="ko-KR" dirty="0" smtClean="0">
                <a:effectLst/>
              </a:rPr>
              <a:t>make surgical scar less visible after </a:t>
            </a:r>
            <a:r>
              <a:rPr lang="en-US" altLang="ko-KR" dirty="0">
                <a:effectLst/>
              </a:rPr>
              <a:t>congenital heart </a:t>
            </a:r>
            <a:r>
              <a:rPr lang="en-US" altLang="ko-KR" dirty="0" smtClean="0">
                <a:effectLst/>
              </a:rPr>
              <a:t>surgery from the surgeon`s point of view? </a:t>
            </a:r>
            <a:br>
              <a:rPr lang="en-US" altLang="ko-KR" dirty="0" smtClean="0">
                <a:effectLst/>
              </a:rPr>
            </a:br>
            <a:r>
              <a:rPr lang="en-US" altLang="ko-KR" dirty="0" smtClean="0">
                <a:effectLst/>
              </a:rPr>
              <a:t>: </a:t>
            </a:r>
            <a:r>
              <a:rPr lang="en-US" altLang="ko-KR" dirty="0">
                <a:effectLst/>
              </a:rPr>
              <a:t>A 13-year experience in single center </a:t>
            </a:r>
            <a:r>
              <a:rPr lang="ko-KR" altLang="ko-KR" dirty="0">
                <a:effectLst/>
              </a:rPr>
              <a:t/>
            </a:r>
            <a:br>
              <a:rPr lang="ko-KR" altLang="ko-KR" dirty="0">
                <a:effectLst/>
              </a:rPr>
            </a:b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5256584" cy="5040560"/>
          </a:xfrm>
        </p:spPr>
        <p:txBody>
          <a:bodyPr>
            <a:normAutofit lnSpcReduction="10000"/>
          </a:bodyPr>
          <a:lstStyle/>
          <a:p>
            <a:r>
              <a:rPr lang="en-US" altLang="ko-KR" sz="2200" dirty="0" smtClean="0"/>
              <a:t>Chest scarring remains troublesome issue aspect clinical or cosmetic significance especially babies or young patients.</a:t>
            </a:r>
          </a:p>
          <a:p>
            <a:endParaRPr lang="en-US" altLang="ko-KR" sz="2200" dirty="0"/>
          </a:p>
          <a:p>
            <a:r>
              <a:rPr lang="en-US" altLang="ko-KR" sz="2200" dirty="0"/>
              <a:t>However, there has been not established satisfactory treatment modalities or </a:t>
            </a:r>
            <a:r>
              <a:rPr lang="en-US" altLang="ko-KR" sz="2200" dirty="0" smtClean="0"/>
              <a:t>protocol even the chest is one the keloid-prone area especially in Asians.</a:t>
            </a:r>
          </a:p>
          <a:p>
            <a:endParaRPr lang="en-US" altLang="ko-KR" sz="2200" dirty="0"/>
          </a:p>
          <a:p>
            <a:r>
              <a:rPr lang="en-US" altLang="ko-KR" sz="2200" dirty="0" smtClean="0"/>
              <a:t>We report our experience of scar management to help establish the comprehensive strategies. </a:t>
            </a:r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54591" y="2260446"/>
            <a:ext cx="4477103" cy="335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040560"/>
          </a:xfrm>
        </p:spPr>
        <p:txBody>
          <a:bodyPr/>
          <a:lstStyle/>
          <a:p>
            <a:r>
              <a:rPr lang="en-US" altLang="ko-KR" sz="2000" dirty="0" smtClean="0"/>
              <a:t>We open “Scar clinic” base on laser or steroid injection therapy for patient with cardiac surgery since 2007. </a:t>
            </a:r>
          </a:p>
          <a:p>
            <a:r>
              <a:rPr lang="en-US" altLang="ko-KR" sz="2000" dirty="0" smtClean="0"/>
              <a:t>Of the 4,588 patients who underwent congenital cardiac surgery, 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637 patients visited the scar clinic up to 2019. (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637/4588,13.8%</a:t>
            </a:r>
            <a:r>
              <a:rPr lang="en-US" altLang="ko-KR" sz="2000" dirty="0" smtClean="0"/>
              <a:t>)  </a:t>
            </a:r>
          </a:p>
          <a:p>
            <a:endParaRPr lang="en-US" altLang="ko-KR" sz="2200" dirty="0"/>
          </a:p>
          <a:p>
            <a:pPr marL="0" indent="0">
              <a:buNone/>
            </a:pPr>
            <a:endParaRPr lang="ko-KR" altLang="en-US" sz="2200" dirty="0"/>
          </a:p>
        </p:txBody>
      </p:sp>
      <p:sp>
        <p:nvSpPr>
          <p:cNvPr id="4" name="직사각형 1"/>
          <p:cNvSpPr>
            <a:spLocks noChangeArrowheads="1"/>
          </p:cNvSpPr>
          <p:nvPr/>
        </p:nvSpPr>
        <p:spPr bwMode="auto">
          <a:xfrm>
            <a:off x="1819723" y="3045385"/>
            <a:ext cx="5314950" cy="65742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Scar clinic </a:t>
            </a:r>
            <a:r>
              <a:rPr kumimoji="0" lang="en-US" altLang="ko-KR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in our institution</a:t>
            </a:r>
            <a:endParaRPr kumimoji="0" lang="en-US" altLang="ko-K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637</a:t>
            </a:r>
            <a:r>
              <a:rPr kumimoji="0" lang="en-US" altLang="ko-KR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patients  (April 1, 2007~December 31, 2019)</a:t>
            </a:r>
            <a:endParaRPr kumimoji="0" lang="en-US" altLang="ko-K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5" name="직사각형 8"/>
          <p:cNvSpPr>
            <a:spLocks noChangeArrowheads="1"/>
          </p:cNvSpPr>
          <p:nvPr/>
        </p:nvSpPr>
        <p:spPr bwMode="auto">
          <a:xfrm>
            <a:off x="5615608" y="4103774"/>
            <a:ext cx="2880320" cy="72628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6 patients who are</a:t>
            </a:r>
            <a:r>
              <a:rPr kumimoji="0" lang="en-US" altLang="ko-KR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under the </a:t>
            </a:r>
            <a:r>
              <a:rPr kumimoji="0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therapy during the study period were excluded </a:t>
            </a:r>
            <a:endParaRPr kumimoji="0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1043608" y="5373216"/>
            <a:ext cx="1574715" cy="86825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Only used ointment or silicone sheets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(N=76)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직사각형 4"/>
          <p:cNvSpPr>
            <a:spLocks noChangeArrowheads="1"/>
          </p:cNvSpPr>
          <p:nvPr/>
        </p:nvSpPr>
        <p:spPr bwMode="auto">
          <a:xfrm>
            <a:off x="2789989" y="5373216"/>
            <a:ext cx="1430699" cy="86825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Pulsed-dye laser therapy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(N=315)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직사각형 6"/>
          <p:cNvSpPr>
            <a:spLocks noChangeArrowheads="1"/>
          </p:cNvSpPr>
          <p:nvPr/>
        </p:nvSpPr>
        <p:spPr bwMode="auto">
          <a:xfrm>
            <a:off x="6160949" y="5380808"/>
            <a:ext cx="1430699" cy="86066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Triamcinolone injection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(N=30)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52933" y="98187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52933" y="98187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47664" y="6021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043608" y="60932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직사각형 4"/>
          <p:cNvSpPr>
            <a:spLocks noChangeArrowheads="1"/>
          </p:cNvSpPr>
          <p:nvPr/>
        </p:nvSpPr>
        <p:spPr bwMode="auto">
          <a:xfrm>
            <a:off x="4415836" y="5373216"/>
            <a:ext cx="1430699" cy="86825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Pulsed-dye laser +</a:t>
            </a:r>
            <a:r>
              <a:rPr kumimoji="0" lang="en-US" altLang="ko-KR" sz="12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Triamcinolone injection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(N=210)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직선 연결선 22"/>
          <p:cNvCxnSpPr>
            <a:stCxn id="4" idx="2"/>
          </p:cNvCxnSpPr>
          <p:nvPr/>
        </p:nvCxnSpPr>
        <p:spPr>
          <a:xfrm>
            <a:off x="4477198" y="3702807"/>
            <a:ext cx="0" cy="125806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477198" y="4437112"/>
            <a:ext cx="11384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>
            <a:stCxn id="6" idx="0"/>
          </p:cNvCxnSpPr>
          <p:nvPr/>
        </p:nvCxnSpPr>
        <p:spPr>
          <a:xfrm flipH="1" flipV="1">
            <a:off x="1830965" y="4941168"/>
            <a:ext cx="1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 flipV="1">
            <a:off x="3508817" y="4960868"/>
            <a:ext cx="1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H="1" flipV="1">
            <a:off x="5131184" y="4940026"/>
            <a:ext cx="1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flipH="1" flipV="1">
            <a:off x="6876297" y="4949042"/>
            <a:ext cx="1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1819723" y="4940026"/>
            <a:ext cx="5056574" cy="20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2618323" y="5176892"/>
            <a:ext cx="5266045" cy="12764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52933" y="98187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52933" y="98187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47664" y="6021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043608" y="60932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직사각형 28"/>
          <p:cNvSpPr>
            <a:spLocks noChangeArrowheads="1"/>
          </p:cNvSpPr>
          <p:nvPr/>
        </p:nvSpPr>
        <p:spPr bwMode="auto">
          <a:xfrm>
            <a:off x="1914525" y="1160040"/>
            <a:ext cx="5314950" cy="130104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Assessment of wound at 1</a:t>
            </a:r>
            <a:r>
              <a:rPr kumimoji="0" lang="en-US" altLang="ko-KR" sz="1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st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visit out-patient clinic after discharge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 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Dehiscence or discharge at wound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 Remain suture or knot 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 Abscess or infection sign 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0" name="직사각형 29"/>
          <p:cNvSpPr>
            <a:spLocks noChangeArrowheads="1"/>
          </p:cNvSpPr>
          <p:nvPr/>
        </p:nvSpPr>
        <p:spPr bwMode="auto">
          <a:xfrm>
            <a:off x="1914525" y="2718172"/>
            <a:ext cx="5314950" cy="51451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Apply the silicone gel sheeting</a:t>
            </a:r>
            <a:endParaRPr kumimoji="0" lang="en-US" altLang="ko-K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1" name="직사각형 30"/>
          <p:cNvSpPr>
            <a:spLocks noChangeArrowheads="1"/>
          </p:cNvSpPr>
          <p:nvPr/>
        </p:nvSpPr>
        <p:spPr bwMode="auto">
          <a:xfrm>
            <a:off x="1393825" y="3595692"/>
            <a:ext cx="1041400" cy="5413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Clear scar </a:t>
            </a:r>
            <a:endParaRPr kumimoji="0" lang="en-US" altLang="ko-K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(White)</a:t>
            </a:r>
            <a:endParaRPr kumimoji="0" lang="en-US" altLang="ko-K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2" name="직사각형 31"/>
          <p:cNvSpPr>
            <a:spLocks noChangeArrowheads="1"/>
          </p:cNvSpPr>
          <p:nvPr/>
        </p:nvSpPr>
        <p:spPr bwMode="auto">
          <a:xfrm>
            <a:off x="3737855" y="3595692"/>
            <a:ext cx="1668289" cy="78367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Mild scar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(Reddish, flat and pliable scar)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5" name="직사각형 32"/>
          <p:cNvSpPr>
            <a:spLocks noChangeArrowheads="1"/>
          </p:cNvSpPr>
          <p:nvPr/>
        </p:nvSpPr>
        <p:spPr bwMode="auto">
          <a:xfrm>
            <a:off x="6206127" y="3584579"/>
            <a:ext cx="2232248" cy="7947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Hypertrophic scar or Keloid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(Elevated, firm or symptomatic scar)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8" name="직사각형 45"/>
          <p:cNvSpPr>
            <a:spLocks noChangeArrowheads="1"/>
          </p:cNvSpPr>
          <p:nvPr/>
        </p:nvSpPr>
        <p:spPr bwMode="auto">
          <a:xfrm>
            <a:off x="1387678" y="4557118"/>
            <a:ext cx="1041400" cy="83472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Keep silicone gel sheeting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(2months) 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9" name="직사각형 46"/>
          <p:cNvSpPr>
            <a:spLocks noChangeArrowheads="1"/>
          </p:cNvSpPr>
          <p:nvPr/>
        </p:nvSpPr>
        <p:spPr bwMode="auto">
          <a:xfrm>
            <a:off x="3737855" y="4575196"/>
            <a:ext cx="1664061" cy="83854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595nm pulsed-dye laser 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Every 3 or 4 weeks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0" name="직사각형 48"/>
          <p:cNvSpPr>
            <a:spLocks noChangeArrowheads="1"/>
          </p:cNvSpPr>
          <p:nvPr/>
        </p:nvSpPr>
        <p:spPr bwMode="auto">
          <a:xfrm>
            <a:off x="6206127" y="4565931"/>
            <a:ext cx="2232248" cy="83472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Intralesional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injection of steroid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(Triamcinolone </a:t>
            </a:r>
            <a:r>
              <a:rPr kumimoji="0" lang="en-US" altLang="ko-KR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acetonide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)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Every 3 or 4 weeks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2" name="직사각형 52"/>
          <p:cNvSpPr>
            <a:spLocks noChangeArrowheads="1"/>
          </p:cNvSpPr>
          <p:nvPr/>
        </p:nvSpPr>
        <p:spPr bwMode="auto">
          <a:xfrm>
            <a:off x="3707065" y="5771256"/>
            <a:ext cx="4825198" cy="5000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Silicone gel sheeting or scar ointment </a:t>
            </a:r>
            <a:r>
              <a:rPr lang="en-US" altLang="ko-KR" sz="1200" b="1" dirty="0" smtClean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for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 prevention  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</a:rPr>
              <a:t>(6-12months) </a:t>
            </a:r>
            <a:endParaRPr kumimoji="0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33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34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0" name="직선 연결선 49"/>
          <p:cNvCxnSpPr>
            <a:stCxn id="8" idx="2"/>
            <a:endCxn id="10" idx="0"/>
          </p:cNvCxnSpPr>
          <p:nvPr/>
        </p:nvCxnSpPr>
        <p:spPr>
          <a:xfrm>
            <a:off x="4572000" y="2461086"/>
            <a:ext cx="0" cy="2570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직선 연결선 50"/>
          <p:cNvCxnSpPr>
            <a:stCxn id="11" idx="0"/>
            <a:endCxn id="10" idx="2"/>
          </p:cNvCxnSpPr>
          <p:nvPr/>
        </p:nvCxnSpPr>
        <p:spPr>
          <a:xfrm flipV="1">
            <a:off x="1914525" y="3232687"/>
            <a:ext cx="2657475" cy="3630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15" idx="0"/>
            <a:endCxn id="10" idx="2"/>
          </p:cNvCxnSpPr>
          <p:nvPr/>
        </p:nvCxnSpPr>
        <p:spPr>
          <a:xfrm flipH="1" flipV="1">
            <a:off x="4572000" y="3232687"/>
            <a:ext cx="2750251" cy="3518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직선 연결선 57"/>
          <p:cNvCxnSpPr>
            <a:stCxn id="10" idx="2"/>
            <a:endCxn id="12" idx="0"/>
          </p:cNvCxnSpPr>
          <p:nvPr/>
        </p:nvCxnSpPr>
        <p:spPr>
          <a:xfrm>
            <a:off x="4572000" y="3232687"/>
            <a:ext cx="0" cy="3630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직선 연결선 64"/>
          <p:cNvCxnSpPr>
            <a:stCxn id="11" idx="2"/>
            <a:endCxn id="18" idx="0"/>
          </p:cNvCxnSpPr>
          <p:nvPr/>
        </p:nvCxnSpPr>
        <p:spPr>
          <a:xfrm flipH="1">
            <a:off x="1908378" y="4137030"/>
            <a:ext cx="6147" cy="420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직선 연결선 67"/>
          <p:cNvCxnSpPr>
            <a:endCxn id="19" idx="0"/>
          </p:cNvCxnSpPr>
          <p:nvPr/>
        </p:nvCxnSpPr>
        <p:spPr>
          <a:xfrm>
            <a:off x="4569885" y="4367293"/>
            <a:ext cx="1" cy="207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322251" y="4351826"/>
            <a:ext cx="1" cy="207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4569884" y="5419364"/>
            <a:ext cx="1" cy="3518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7322251" y="5413741"/>
            <a:ext cx="1" cy="3518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2514600" y="6381328"/>
            <a:ext cx="4577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 &lt;Scar management protocol&gt; </a:t>
            </a:r>
            <a:endParaRPr lang="ko-KR" altLang="en-US" sz="2000" b="1" dirty="0"/>
          </a:p>
        </p:txBody>
      </p:sp>
      <p:cxnSp>
        <p:nvCxnSpPr>
          <p:cNvPr id="87" name="직선 화살표 연결선 86"/>
          <p:cNvCxnSpPr>
            <a:stCxn id="12" idx="3"/>
            <a:endCxn id="15" idx="1"/>
          </p:cNvCxnSpPr>
          <p:nvPr/>
        </p:nvCxnSpPr>
        <p:spPr>
          <a:xfrm flipV="1">
            <a:off x="5406144" y="3981973"/>
            <a:ext cx="799983" cy="555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/>
          <p:nvPr/>
        </p:nvCxnSpPr>
        <p:spPr>
          <a:xfrm flipV="1">
            <a:off x="5389676" y="5013636"/>
            <a:ext cx="799983" cy="555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pic>
        <p:nvPicPr>
          <p:cNvPr id="18" name="내용 개체 틀 17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936" y="3435440"/>
            <a:ext cx="3296679" cy="327760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446847" y="1196752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469 patients who under 18-year (84.1%)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402 patients underwent clinic within 3months after discharge (74.5%)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Median f/u duration : 47.2 months (1-146)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Recurrence rate: 11 patients(2.3%)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dirty="0" smtClean="0"/>
          </a:p>
        </p:txBody>
      </p:sp>
      <p:graphicFrame>
        <p:nvGraphicFramePr>
          <p:cNvPr id="25" name="차트 24"/>
          <p:cNvGraphicFramePr/>
          <p:nvPr>
            <p:extLst>
              <p:ext uri="{D42A27DB-BD31-4B8C-83A1-F6EECF244321}">
                <p14:modId xmlns:p14="http://schemas.microsoft.com/office/powerpoint/2010/main" val="2055523489"/>
              </p:ext>
            </p:extLst>
          </p:nvPr>
        </p:nvGraphicFramePr>
        <p:xfrm>
          <a:off x="827584" y="3288451"/>
          <a:ext cx="4336169" cy="341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403648" y="335699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462 (83.3%) </a:t>
            </a:r>
            <a:endParaRPr lang="ko-KR" alt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714927" y="5873383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18 (3.2%) 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947352" y="5565606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75 (13.5%) 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44490" y="3079993"/>
            <a:ext cx="4369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&lt;  VSS points </a:t>
            </a:r>
            <a:r>
              <a:rPr lang="en-US" altLang="ko-KR" sz="1200" b="1" dirty="0"/>
              <a:t>before and after treatment </a:t>
            </a:r>
            <a:r>
              <a:rPr lang="en-US" altLang="ko-KR" sz="1200" b="1" dirty="0" smtClean="0"/>
              <a:t>&gt; </a:t>
            </a:r>
            <a:endParaRPr lang="ko-KR" altLang="en-US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547664" y="3040769"/>
            <a:ext cx="4369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&lt;  Scar state at last treatment &gt;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ko-KR" sz="2200" dirty="0" smtClean="0"/>
              <a:t>For the better scar on a patient, more attention is needed from operating room to out-patient clinic from the surgeon.</a:t>
            </a:r>
          </a:p>
          <a:p>
            <a:pPr>
              <a:lnSpc>
                <a:spcPct val="150000"/>
              </a:lnSpc>
            </a:pPr>
            <a:endParaRPr lang="en-US" altLang="ko-KR" sz="2200" dirty="0"/>
          </a:p>
          <a:p>
            <a:pPr>
              <a:lnSpc>
                <a:spcPct val="150000"/>
              </a:lnSpc>
            </a:pPr>
            <a:r>
              <a:rPr lang="en-US" altLang="ko-KR" sz="2200" dirty="0" smtClean="0"/>
              <a:t>If </a:t>
            </a:r>
            <a:r>
              <a:rPr lang="en-US" altLang="ko-KR" sz="2200" dirty="0"/>
              <a:t>a cardiac surgeon performs scar </a:t>
            </a:r>
            <a:r>
              <a:rPr lang="en-US" altLang="ko-KR" sz="2200" dirty="0" smtClean="0"/>
              <a:t>management, it has the advantage of being able to detect and treat the wound infection quickly.</a:t>
            </a:r>
          </a:p>
          <a:p>
            <a:pPr>
              <a:lnSpc>
                <a:spcPct val="150000"/>
              </a:lnSpc>
            </a:pPr>
            <a:endParaRPr lang="en-US" altLang="ko-KR" sz="2200" dirty="0" smtClean="0"/>
          </a:p>
          <a:p>
            <a:pPr>
              <a:lnSpc>
                <a:spcPct val="150000"/>
              </a:lnSpc>
            </a:pPr>
            <a:r>
              <a:rPr lang="en-US" altLang="ko-KR" sz="2200" dirty="0"/>
              <a:t>Chest scar can be managed successfully even by a surgeon with well-established protocol including laser and steroid therapy .</a:t>
            </a:r>
          </a:p>
          <a:p>
            <a:pPr>
              <a:lnSpc>
                <a:spcPct val="150000"/>
              </a:lnSpc>
            </a:pPr>
            <a:endParaRPr lang="en-US" altLang="ko-KR" sz="2200" dirty="0"/>
          </a:p>
          <a:p>
            <a:pPr>
              <a:lnSpc>
                <a:spcPct val="150000"/>
              </a:lnSpc>
            </a:pPr>
            <a:endParaRPr lang="en-US" altLang="ko-KR" sz="2200" dirty="0" smtClean="0"/>
          </a:p>
          <a:p>
            <a:endParaRPr lang="en-US" altLang="ko-KR" sz="2400" dirty="0"/>
          </a:p>
          <a:p>
            <a:pPr marL="0" indent="0">
              <a:buNone/>
            </a:pPr>
            <a:endParaRPr lang="en-US" altLang="ko-KR" sz="2400" dirty="0" smtClean="0"/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435</Words>
  <Application>Microsoft Office PowerPoint</Application>
  <PresentationFormat>화면 슬라이드 쇼(4:3)</PresentationFormat>
  <Paragraphs>87</Paragraphs>
  <Slides>6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Times New Roman</vt:lpstr>
      <vt:lpstr>Office 테마</vt:lpstr>
      <vt:lpstr>How to make surgical scar less visible after congenital heart surgery from the surgeon`s point of view?  : A 13-year experience in single center   </vt:lpstr>
      <vt:lpstr>Purpose</vt:lpstr>
      <vt:lpstr>Methods</vt:lpstr>
      <vt:lpstr>Methods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DM500T7Z-AD5S</cp:lastModifiedBy>
  <cp:revision>24</cp:revision>
  <dcterms:created xsi:type="dcterms:W3CDTF">2017-07-25T23:31:23Z</dcterms:created>
  <dcterms:modified xsi:type="dcterms:W3CDTF">2020-09-06T22:22:48Z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