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A0D05C-FDF4-41A3-9603-42454D7B5981}" v="10" dt="2019-08-22T19:52:48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90" y="28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4464496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Clinical outcomes of 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>various surgical strategies for 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>pulmonary atresia / ventricular septal defect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>with diminutive native pulmonary artery 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>and major aortopulmonary collateral arteries</a:t>
            </a:r>
            <a:br>
              <a:rPr lang="en-US" sz="2800" dirty="0">
                <a:effectLst/>
              </a:rPr>
            </a:br>
            <a:r>
              <a:rPr lang="ko-KR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Treatment of pulmonary atresia / ventricular septal defect with diminutive native pulmonary artery (NPA) is still challenging.</a:t>
            </a:r>
          </a:p>
          <a:p>
            <a:r>
              <a:rPr lang="en-US" altLang="ko-KR" sz="2000" dirty="0"/>
              <a:t>Aggressive </a:t>
            </a:r>
            <a:r>
              <a:rPr lang="en-US" altLang="ko-KR" sz="2000" dirty="0" err="1"/>
              <a:t>unifocalization</a:t>
            </a:r>
            <a:r>
              <a:rPr lang="en-US" altLang="ko-KR" sz="2000" dirty="0"/>
              <a:t> of major aortopulmonary collateral arteries (MAPCAs) with prosthetic central PA reconstruction requires a substantial learning curve.</a:t>
            </a:r>
          </a:p>
          <a:p>
            <a:r>
              <a:rPr lang="en-US" altLang="ko-KR" sz="2000" dirty="0"/>
              <a:t>NPA rehabilitation strategy which promote the growth of NPA by additional blood flow has been introduced as an alternative strategy.</a:t>
            </a:r>
          </a:p>
          <a:p>
            <a:r>
              <a:rPr lang="en-US" altLang="ko-KR" sz="2000" dirty="0"/>
              <a:t>Utilization of cardiopulmonary bypass (CPB) may prevent severe desaturation upon NPA rehabilitation surgery, however, use of CPB without controlling MAPCAs may lead to systemic hypoperfusion and worse outcomes.</a:t>
            </a:r>
          </a:p>
          <a:p>
            <a:r>
              <a:rPr lang="en-US" altLang="ko-KR" sz="2000" dirty="0"/>
              <a:t>We sought to evaluate the clinical outcomes with respect to the different surgical strategies on the NPA and utilization of CPB.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Single center retrospective review</a:t>
            </a:r>
          </a:p>
          <a:p>
            <a:r>
              <a:rPr lang="en-US" altLang="ko-KR" sz="2000" dirty="0"/>
              <a:t>From March 2001 to Ja2018</a:t>
            </a:r>
          </a:p>
          <a:p>
            <a:r>
              <a:rPr lang="en-US" altLang="ko-KR" sz="2000" dirty="0"/>
              <a:t>Inclusion</a:t>
            </a:r>
          </a:p>
          <a:p>
            <a:pPr lvl="1"/>
            <a:r>
              <a:rPr lang="en-US" altLang="ko-KR" sz="2000" dirty="0"/>
              <a:t>Patients with pulmonary atresia (or stenosis) / ventricular septal defect, MAPCAs and diminutive NPA (mean z-score of right and left pulmonary artery &lt; -2 at initial presentation)</a:t>
            </a:r>
          </a:p>
          <a:p>
            <a:r>
              <a:rPr lang="en-US" altLang="ko-KR" sz="2000" dirty="0"/>
              <a:t>Exclusion</a:t>
            </a:r>
          </a:p>
          <a:p>
            <a:pPr lvl="1"/>
            <a:r>
              <a:rPr lang="en-US" altLang="ko-KR" sz="2000" dirty="0"/>
              <a:t>Patients with single ventricular physiology</a:t>
            </a:r>
          </a:p>
          <a:p>
            <a:r>
              <a:rPr lang="en-US" altLang="ko-KR" sz="2000" dirty="0"/>
              <a:t>Patients classification</a:t>
            </a:r>
          </a:p>
          <a:p>
            <a:pPr lvl="1"/>
            <a:r>
              <a:rPr lang="en-US" altLang="ko-KR" sz="2000" dirty="0"/>
              <a:t>Group 1 : NPA rehabilitation without CPB</a:t>
            </a:r>
          </a:p>
          <a:p>
            <a:pPr lvl="1"/>
            <a:r>
              <a:rPr lang="en-US" altLang="ko-KR" sz="2000" dirty="0"/>
              <a:t>Group 2 : NPA rehabilitation with CPB</a:t>
            </a:r>
          </a:p>
          <a:p>
            <a:pPr lvl="1"/>
            <a:r>
              <a:rPr lang="en-US" altLang="ko-KR" sz="2000" dirty="0"/>
              <a:t>Group 3 : Primary MAPCAs </a:t>
            </a:r>
            <a:r>
              <a:rPr lang="en-US" altLang="ko-KR" sz="2000" dirty="0" err="1"/>
              <a:t>unifocalization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36 patients were included for analysis</a:t>
            </a:r>
          </a:p>
          <a:p>
            <a:pPr lvl="1"/>
            <a:r>
              <a:rPr lang="en-US" altLang="ko-KR" sz="2000" dirty="0"/>
              <a:t>Group 1 : 17 patients</a:t>
            </a:r>
          </a:p>
          <a:p>
            <a:pPr lvl="2"/>
            <a:r>
              <a:rPr lang="en-US" altLang="ko-KR" sz="2000" dirty="0"/>
              <a:t>Central shunt : 10 patients</a:t>
            </a:r>
          </a:p>
          <a:p>
            <a:pPr lvl="2"/>
            <a:r>
              <a:rPr lang="en-US" altLang="ko-KR" sz="2000" dirty="0"/>
              <a:t>Modified Blalock-Taussig shunt : 5 patients</a:t>
            </a:r>
          </a:p>
          <a:p>
            <a:pPr lvl="2"/>
            <a:r>
              <a:rPr lang="en-US" altLang="ko-KR" sz="2000" dirty="0"/>
              <a:t>Balloon pulmonary valvuloplasty : 1 patient</a:t>
            </a:r>
          </a:p>
          <a:p>
            <a:pPr lvl="2"/>
            <a:r>
              <a:rPr lang="en-US" altLang="ko-KR" sz="2000" dirty="0"/>
              <a:t>Patent ductus arteriosus stent : 1 patient</a:t>
            </a:r>
          </a:p>
          <a:p>
            <a:pPr lvl="1"/>
            <a:r>
              <a:rPr lang="en-US" altLang="ko-KR" sz="2000" dirty="0"/>
              <a:t>Group 2 : 15 patients</a:t>
            </a:r>
          </a:p>
          <a:p>
            <a:pPr lvl="2"/>
            <a:r>
              <a:rPr lang="en-US" altLang="ko-KR" sz="2000" dirty="0"/>
              <a:t>Right ventricle to pulmonary artery shunt : 13 patients</a:t>
            </a:r>
          </a:p>
          <a:p>
            <a:pPr lvl="2"/>
            <a:r>
              <a:rPr lang="en-US" altLang="ko-KR" sz="2000" dirty="0"/>
              <a:t>Right ventricular outflow tract obstruction relief : 2 patients</a:t>
            </a:r>
          </a:p>
          <a:p>
            <a:pPr lvl="1"/>
            <a:r>
              <a:rPr lang="en-US" altLang="ko-KR" sz="2000" dirty="0"/>
              <a:t>Group 3 : 4 patients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EC35-D90E-41DE-8451-8D82ACED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FADEE-C49C-4A11-8968-D5497B471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Survival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85168E-F984-4E3C-9297-A3005FA76B1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44824"/>
            <a:ext cx="5943600" cy="449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8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885C-B392-4026-9FF8-460B3607E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6FC12-454D-4CA2-B192-EAF98B280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Ventricular septal defect closure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0F476FE-4376-4B18-A38E-4F54EB8E4B4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78" y="1844824"/>
            <a:ext cx="7058243" cy="448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6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sz="2000" dirty="0"/>
              <a:t>Promising clinical outcome could be achieved with NPA rehabilitation in patients with pulmonary atresia / ventricular septal defect, </a:t>
            </a:r>
            <a:br>
              <a:rPr lang="en-US" sz="2000" dirty="0"/>
            </a:br>
            <a:r>
              <a:rPr lang="en-US" sz="2000" dirty="0"/>
              <a:t>MAPCAs and diminutive NPA. </a:t>
            </a:r>
          </a:p>
          <a:p>
            <a:r>
              <a:rPr lang="en-US" sz="2000" dirty="0"/>
              <a:t>Utilization of CPB should be reserved until the complete MAPCA </a:t>
            </a:r>
            <a:br>
              <a:rPr lang="en-US" sz="2000" dirty="0"/>
            </a:br>
            <a:r>
              <a:rPr lang="en-US" sz="2000" dirty="0"/>
              <a:t>control is achieved.</a:t>
            </a: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284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Clinical outcomes of  various surgical strategies for  pulmonary atresia / ventricular septal defect with diminutive native pulmonary artery  and major aortopulmonary collateral arteries  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Kim Dong-hee</cp:lastModifiedBy>
  <cp:revision>6</cp:revision>
  <dcterms:created xsi:type="dcterms:W3CDTF">2017-07-25T23:31:23Z</dcterms:created>
  <dcterms:modified xsi:type="dcterms:W3CDTF">2019-08-23T12:33:29Z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7D41F6C2F44D1686104EF38456D28A9573F8E6546FAE108A29D75B7E2D2759E4</vt:lpwstr>
  </property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</Properties>
</file>