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55" d="100"/>
          <a:sy n="155" d="100"/>
        </p:scale>
        <p:origin x="456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8640960" cy="1440160"/>
          </a:xfrm>
        </p:spPr>
        <p:txBody>
          <a:bodyPr>
            <a:normAutofit/>
          </a:bodyPr>
          <a:lstStyle/>
          <a:p>
            <a:r>
              <a:rPr lang="en-US" altLang="ko-KR" sz="280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Surgical Outcomes in </a:t>
            </a:r>
            <a:r>
              <a:rPr lang="en-US" altLang="ko-KR" sz="2800" dirty="0" err="1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Coarctation</a:t>
            </a:r>
            <a:r>
              <a:rPr lang="en-US" altLang="ko-KR" sz="280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of Aorta </a:t>
            </a:r>
            <a:br>
              <a:rPr lang="en-US" altLang="ko-KR" sz="280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</a:br>
            <a:r>
              <a:rPr lang="en-US" altLang="ko-KR" sz="280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In Infants Weighing Less Than 2.5 kg</a:t>
            </a:r>
            <a:endParaRPr lang="ko-KR" altLang="ko-KR" sz="2800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71600" y="4149080"/>
            <a:ext cx="7200800" cy="187220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ko-KR" altLang="en-US" sz="2800" dirty="0" smtClean="0">
                <a:solidFill>
                  <a:schemeClr val="accent2"/>
                </a:solidFill>
              </a:rPr>
              <a:t>공지사항</a:t>
            </a:r>
            <a:endParaRPr lang="en-US" altLang="ko-KR" sz="2800" dirty="0" smtClean="0">
              <a:solidFill>
                <a:schemeClr val="accent2"/>
              </a:solidFill>
            </a:endParaRP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chemeClr val="accent2"/>
                </a:solidFill>
              </a:rPr>
              <a:t>소속기관이나 저자명이 드러나지 않도록 해주세요</a:t>
            </a:r>
            <a:r>
              <a:rPr lang="en-US" altLang="ko-KR" sz="2000" dirty="0" smtClean="0">
                <a:solidFill>
                  <a:schemeClr val="accent2"/>
                </a:solidFill>
              </a:rPr>
              <a:t>.</a:t>
            </a: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chemeClr val="accent2"/>
                </a:solidFill>
              </a:rPr>
              <a:t>제목 슬라이드 제외 최대 </a:t>
            </a:r>
            <a:r>
              <a:rPr lang="en-US" altLang="ko-KR" sz="2000" dirty="0" smtClean="0">
                <a:solidFill>
                  <a:schemeClr val="accent2"/>
                </a:solidFill>
              </a:rPr>
              <a:t>6</a:t>
            </a:r>
            <a:r>
              <a:rPr lang="ko-KR" altLang="en-US" sz="2000" dirty="0" smtClean="0">
                <a:solidFill>
                  <a:schemeClr val="accent2"/>
                </a:solidFill>
              </a:rPr>
              <a:t>장</a:t>
            </a:r>
            <a:r>
              <a:rPr lang="en-US" altLang="ko-KR" sz="2000" dirty="0" smtClean="0">
                <a:solidFill>
                  <a:schemeClr val="accent2"/>
                </a:solidFill>
              </a:rPr>
              <a:t>, Font size 20 </a:t>
            </a:r>
            <a:r>
              <a:rPr lang="ko-KR" altLang="en-US" sz="2000" dirty="0" smtClean="0">
                <a:solidFill>
                  <a:schemeClr val="accent2"/>
                </a:solidFill>
              </a:rPr>
              <a:t>이상</a:t>
            </a:r>
            <a:endParaRPr lang="en-US" altLang="ko-KR" sz="2000" dirty="0" smtClean="0">
              <a:solidFill>
                <a:schemeClr val="accent2"/>
              </a:solidFill>
            </a:endParaRP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chemeClr val="accent2"/>
                </a:solidFill>
              </a:rPr>
              <a:t>사진</a:t>
            </a:r>
            <a:r>
              <a:rPr lang="en-US" altLang="ko-KR" sz="2000" dirty="0" smtClean="0">
                <a:solidFill>
                  <a:schemeClr val="accent2"/>
                </a:solidFill>
              </a:rPr>
              <a:t>/illustration</a:t>
            </a:r>
            <a:r>
              <a:rPr lang="ko-KR" altLang="en-US" sz="2000" dirty="0" smtClean="0">
                <a:solidFill>
                  <a:schemeClr val="accent2"/>
                </a:solidFill>
              </a:rPr>
              <a:t>등으로 인해 용량이 큰 경우 </a:t>
            </a:r>
            <a:r>
              <a:rPr lang="en-US" altLang="ko-KR" sz="2000" dirty="0" smtClean="0">
                <a:solidFill>
                  <a:schemeClr val="accent2"/>
                </a:solidFill>
              </a:rPr>
              <a:t>PDF</a:t>
            </a:r>
            <a:r>
              <a:rPr lang="ko-KR" altLang="en-US" sz="2000" dirty="0" smtClean="0">
                <a:solidFill>
                  <a:schemeClr val="accent2"/>
                </a:solidFill>
              </a:rPr>
              <a:t>로 </a:t>
            </a:r>
            <a:r>
              <a:rPr lang="ko-KR" altLang="en-US" sz="2000" smtClean="0">
                <a:solidFill>
                  <a:schemeClr val="accent2"/>
                </a:solidFill>
              </a:rPr>
              <a:t>전환해서 접수</a:t>
            </a:r>
            <a:endParaRPr lang="ko-KR" altLang="en-US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altLang="ko-KR" sz="200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Single stage neonatal </a:t>
            </a:r>
            <a:r>
              <a:rPr lang="en-US" altLang="ko-KR" sz="2000" dirty="0" err="1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coarctation</a:t>
            </a:r>
            <a:r>
              <a:rPr lang="en-US" altLang="ko-KR" sz="200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(CoA) repair remains the treatment of choice for aortic CoA.</a:t>
            </a:r>
          </a:p>
          <a:p>
            <a:pPr>
              <a:buFont typeface="Wingdings" panose="05000000000000000000" pitchFamily="2" charset="2"/>
              <a:buChar char="v"/>
            </a:pPr>
            <a:endParaRPr lang="en-US" altLang="ko-KR" sz="2000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altLang="ko-KR" sz="200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However, repair of CoA can be a technically challenging in patients weighing less than 2.5 kg.</a:t>
            </a:r>
          </a:p>
          <a:p>
            <a:pPr>
              <a:buFont typeface="Wingdings" panose="05000000000000000000" pitchFamily="2" charset="2"/>
              <a:buChar char="v"/>
            </a:pPr>
            <a:endParaRPr lang="en-US" altLang="ko-KR" sz="2000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altLang="ko-KR" sz="200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Biventricular repair in CoA patients with left ventricular outflow tract obstruction (LVOTO) may require different complex surgical strategy. </a:t>
            </a:r>
          </a:p>
          <a:p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altLang="ko-KR" sz="240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Between January 2003 and December 2018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ko-KR" sz="240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48 patients (female 28, 58.3%) with CoA ± VSD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ko-KR" sz="240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Body weight at surgery ≤ 2,500 gm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ko-KR" sz="240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Exclusion criteria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ko-KR" sz="200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Association of other significant intra-cardiac lesions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ko-KR" sz="200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CoA associated with functional single ventricle</a:t>
            </a:r>
            <a:endParaRPr lang="ko-KR" altLang="en-US" sz="2000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4165146"/>
              </p:ext>
            </p:extLst>
          </p:nvPr>
        </p:nvGraphicFramePr>
        <p:xfrm>
          <a:off x="1915412" y="3765592"/>
          <a:ext cx="5313176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4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8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623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Variables</a:t>
                      </a:r>
                      <a:endParaRPr lang="ko-KR" alt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All</a:t>
                      </a:r>
                      <a:r>
                        <a:rPr lang="en-US" altLang="ko-KR" sz="10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patients (n = 48)</a:t>
                      </a:r>
                      <a:endParaRPr lang="ko-KR" alt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5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Body weight (median, kg)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2.06 kg (range, 0.7-2.5) 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95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Age at operation (median, days)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12.0 (IQR, 8.0-17.5)</a:t>
                      </a:r>
                      <a:endParaRPr lang="ko-KR" alt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95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Sex, female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28 (58.3%)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95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Gestational age (weeks)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36.9 weeks (range, 27.3-38.9)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95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Prematurity (GA &lt; 37 weeks)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24 (50.0%)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5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Genetic anomalies</a:t>
                      </a:r>
                      <a:endParaRPr lang="ko-KR" alt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8 (16.7%)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95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Ventricular</a:t>
                      </a:r>
                      <a:r>
                        <a:rPr lang="en-US" altLang="ko-KR" sz="10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septal defect</a:t>
                      </a:r>
                      <a:endParaRPr lang="ko-KR" alt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36 (75.0%)</a:t>
                      </a:r>
                      <a:endParaRPr lang="ko-KR" alt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409198"/>
                  </a:ext>
                </a:extLst>
              </a:tr>
              <a:tr h="1795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Bicuspid aortic valve</a:t>
                      </a:r>
                      <a:endParaRPr lang="ko-KR" alt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7 (14.6%)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8850866"/>
                  </a:ext>
                </a:extLst>
              </a:tr>
              <a:tr h="1795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Pre-operative </a:t>
                      </a:r>
                      <a:r>
                        <a:rPr lang="en-US" altLang="ko-KR" sz="10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ventilatory</a:t>
                      </a:r>
                      <a:r>
                        <a:rPr lang="en-US" altLang="ko-KR" sz="10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support</a:t>
                      </a:r>
                      <a:endParaRPr lang="ko-KR" alt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17 (35.4%)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95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Pre-operative TR vel. &gt;3 m/s</a:t>
                      </a:r>
                      <a:endParaRPr lang="ko-KR" alt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15 (31.3%)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2435404"/>
                  </a:ext>
                </a:extLst>
              </a:tr>
              <a:tr h="1795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Preoperative</a:t>
                      </a:r>
                      <a:r>
                        <a:rPr lang="en-US" altLang="ko-KR" sz="10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n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ecrotizing </a:t>
                      </a:r>
                      <a:r>
                        <a:rPr lang="en-US" altLang="ko-KR" sz="10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enterocolitis</a:t>
                      </a:r>
                      <a:endParaRPr lang="ko-KR" alt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2 (4.2%)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51163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직선 연결선 59"/>
          <p:cNvCxnSpPr/>
          <p:nvPr/>
        </p:nvCxnSpPr>
        <p:spPr>
          <a:xfrm>
            <a:off x="154418" y="3050042"/>
            <a:ext cx="8666054" cy="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4418" y="4387743"/>
            <a:ext cx="1440160" cy="5847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CoA + VSD </a:t>
            </a:r>
          </a:p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36</a:t>
            </a:r>
            <a:endParaRPr lang="ko-KR" altLang="en-US" sz="1600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51720" y="3237901"/>
            <a:ext cx="1645840" cy="584775"/>
          </a:xfrm>
          <a:prstGeom prst="rect">
            <a:avLst/>
          </a:prstGeom>
          <a:solidFill>
            <a:srgbClr val="1E4649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24 Total correction</a:t>
            </a:r>
            <a:endParaRPr lang="en-US" altLang="ko-KR" sz="1600" dirty="0" smtClean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12880" y="4352499"/>
            <a:ext cx="1684680" cy="584775"/>
          </a:xfrm>
          <a:prstGeom prst="rect">
            <a:avLst/>
          </a:prstGeom>
          <a:solidFill>
            <a:srgbClr val="0B377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8 </a:t>
            </a:r>
            <a:r>
              <a:rPr lang="en-US" altLang="ko-KR" sz="1600" dirty="0" err="1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Coarctoplasty</a:t>
            </a:r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+ </a:t>
            </a:r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PAB</a:t>
            </a:r>
            <a:endParaRPr lang="en-US" altLang="ko-KR" sz="1600" dirty="0" smtClean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10587" y="3793243"/>
            <a:ext cx="1494320" cy="338554"/>
          </a:xfrm>
          <a:prstGeom prst="rect">
            <a:avLst/>
          </a:prstGeom>
          <a:solidFill>
            <a:srgbClr val="0B377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3 VSD closure</a:t>
            </a:r>
            <a:endParaRPr lang="ko-KR" altLang="en-US" sz="1600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02981" y="4676865"/>
            <a:ext cx="1345240" cy="338554"/>
          </a:xfrm>
          <a:prstGeom prst="rect">
            <a:avLst/>
          </a:prstGeom>
          <a:solidFill>
            <a:srgbClr val="0B377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1 </a:t>
            </a:r>
            <a:r>
              <a:rPr lang="en-US" altLang="ko-KR" sz="1600" dirty="0" err="1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Debanding</a:t>
            </a:r>
            <a:endParaRPr lang="ko-KR" altLang="en-US" sz="1600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02980" y="4235054"/>
            <a:ext cx="1824538" cy="338554"/>
          </a:xfrm>
          <a:prstGeom prst="rect">
            <a:avLst/>
          </a:prstGeom>
          <a:solidFill>
            <a:srgbClr val="0B377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2</a:t>
            </a:r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 DKS conversion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90886" y="4121478"/>
            <a:ext cx="1529586" cy="338554"/>
          </a:xfrm>
          <a:prstGeom prst="rect">
            <a:avLst/>
          </a:prstGeom>
          <a:solidFill>
            <a:srgbClr val="0B377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1 </a:t>
            </a:r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Ross </a:t>
            </a:r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Konno </a:t>
            </a:r>
            <a:endParaRPr lang="ko-KR" altLang="en-US" sz="1600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02980" y="5560487"/>
            <a:ext cx="2517292" cy="338554"/>
          </a:xfrm>
          <a:prstGeom prst="rect">
            <a:avLst/>
          </a:prstGeom>
          <a:solidFill>
            <a:srgbClr val="171751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3</a:t>
            </a:r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 err="1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Yasui</a:t>
            </a:r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 (primary / staged)</a:t>
            </a:r>
            <a:endParaRPr lang="ko-KR" altLang="en-US" sz="1600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</p:txBody>
      </p:sp>
      <p:cxnSp>
        <p:nvCxnSpPr>
          <p:cNvPr id="14" name="직선 화살표 연결선 13"/>
          <p:cNvCxnSpPr>
            <a:stCxn id="6" idx="3"/>
            <a:endCxn id="7" idx="1"/>
          </p:cNvCxnSpPr>
          <p:nvPr/>
        </p:nvCxnSpPr>
        <p:spPr>
          <a:xfrm flipV="1">
            <a:off x="1594578" y="3530289"/>
            <a:ext cx="457142" cy="11498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직선 화살표 연결선 14"/>
          <p:cNvCxnSpPr/>
          <p:nvPr/>
        </p:nvCxnSpPr>
        <p:spPr>
          <a:xfrm flipV="1">
            <a:off x="1588444" y="4640417"/>
            <a:ext cx="418302" cy="44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>
            <a:stCxn id="8" idx="3"/>
            <a:endCxn id="9" idx="1"/>
          </p:cNvCxnSpPr>
          <p:nvPr/>
        </p:nvCxnSpPr>
        <p:spPr>
          <a:xfrm flipV="1">
            <a:off x="3697560" y="3962520"/>
            <a:ext cx="813027" cy="6823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>
            <a:stCxn id="8" idx="3"/>
            <a:endCxn id="11" idx="1"/>
          </p:cNvCxnSpPr>
          <p:nvPr/>
        </p:nvCxnSpPr>
        <p:spPr>
          <a:xfrm flipV="1">
            <a:off x="3697560" y="4404331"/>
            <a:ext cx="805420" cy="2405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>
            <a:stCxn id="8" idx="3"/>
            <a:endCxn id="10" idx="1"/>
          </p:cNvCxnSpPr>
          <p:nvPr/>
        </p:nvCxnSpPr>
        <p:spPr>
          <a:xfrm>
            <a:off x="3697560" y="4644887"/>
            <a:ext cx="805421" cy="2012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>
            <a:stCxn id="21" idx="3"/>
            <a:endCxn id="13" idx="1"/>
          </p:cNvCxnSpPr>
          <p:nvPr/>
        </p:nvCxnSpPr>
        <p:spPr>
          <a:xfrm>
            <a:off x="3698125" y="5679817"/>
            <a:ext cx="804855" cy="499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>
            <a:stCxn id="11" idx="3"/>
            <a:endCxn id="12" idx="1"/>
          </p:cNvCxnSpPr>
          <p:nvPr/>
        </p:nvCxnSpPr>
        <p:spPr>
          <a:xfrm flipV="1">
            <a:off x="6327518" y="4290755"/>
            <a:ext cx="963368" cy="1135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051720" y="5510540"/>
            <a:ext cx="1646405" cy="338554"/>
          </a:xfrm>
          <a:prstGeom prst="rect">
            <a:avLst/>
          </a:prstGeom>
          <a:solidFill>
            <a:srgbClr val="171751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4 Bilateral PAB</a:t>
            </a:r>
            <a:endParaRPr lang="ko-KR" altLang="en-US" sz="1600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10587" y="5118676"/>
            <a:ext cx="936475" cy="338554"/>
          </a:xfrm>
          <a:prstGeom prst="rect">
            <a:avLst/>
          </a:prstGeom>
          <a:solidFill>
            <a:srgbClr val="0B377F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2</a:t>
            </a:r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E</a:t>
            </a:r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xpire</a:t>
            </a:r>
            <a:endParaRPr lang="ko-KR" altLang="en-US" sz="1600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02979" y="6002296"/>
            <a:ext cx="936475" cy="338554"/>
          </a:xfrm>
          <a:prstGeom prst="rect">
            <a:avLst/>
          </a:prstGeom>
          <a:solidFill>
            <a:srgbClr val="17175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1 </a:t>
            </a:r>
            <a:r>
              <a:rPr lang="en-US" altLang="ko-KR" sz="16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E</a:t>
            </a:r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xpire</a:t>
            </a:r>
            <a:endParaRPr lang="ko-KR" altLang="en-US" sz="1600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290886" y="4500397"/>
            <a:ext cx="936475" cy="338554"/>
          </a:xfrm>
          <a:prstGeom prst="rect">
            <a:avLst/>
          </a:prstGeom>
          <a:solidFill>
            <a:srgbClr val="0B377F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1</a:t>
            </a:r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E</a:t>
            </a:r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xpire</a:t>
            </a:r>
            <a:endParaRPr lang="ko-KR" altLang="en-US" sz="1600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</p:txBody>
      </p:sp>
      <p:cxnSp>
        <p:nvCxnSpPr>
          <p:cNvPr id="25" name="직선 화살표 연결선 24"/>
          <p:cNvCxnSpPr>
            <a:stCxn id="8" idx="3"/>
            <a:endCxn id="22" idx="1"/>
          </p:cNvCxnSpPr>
          <p:nvPr/>
        </p:nvCxnSpPr>
        <p:spPr>
          <a:xfrm>
            <a:off x="3697560" y="4644887"/>
            <a:ext cx="813027" cy="6430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502980" y="3351432"/>
            <a:ext cx="936475" cy="338554"/>
          </a:xfrm>
          <a:prstGeom prst="rect">
            <a:avLst/>
          </a:prstGeom>
          <a:solidFill>
            <a:srgbClr val="1E4649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8</a:t>
            </a:r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E</a:t>
            </a:r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xpire</a:t>
            </a:r>
            <a:endParaRPr lang="ko-KR" altLang="en-US" sz="1600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</p:txBody>
      </p:sp>
      <p:cxnSp>
        <p:nvCxnSpPr>
          <p:cNvPr id="27" name="직선 화살표 연결선 26"/>
          <p:cNvCxnSpPr>
            <a:stCxn id="11" idx="3"/>
            <a:endCxn id="24" idx="1"/>
          </p:cNvCxnSpPr>
          <p:nvPr/>
        </p:nvCxnSpPr>
        <p:spPr>
          <a:xfrm>
            <a:off x="6327518" y="4404331"/>
            <a:ext cx="963368" cy="2653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직선 화살표 연결선 27"/>
          <p:cNvCxnSpPr>
            <a:stCxn id="7" idx="3"/>
            <a:endCxn id="26" idx="1"/>
          </p:cNvCxnSpPr>
          <p:nvPr/>
        </p:nvCxnSpPr>
        <p:spPr>
          <a:xfrm flipV="1">
            <a:off x="3697560" y="3520709"/>
            <a:ext cx="805420" cy="95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>
            <a:stCxn id="21" idx="3"/>
            <a:endCxn id="23" idx="1"/>
          </p:cNvCxnSpPr>
          <p:nvPr/>
        </p:nvCxnSpPr>
        <p:spPr>
          <a:xfrm>
            <a:off x="3698125" y="5679817"/>
            <a:ext cx="804854" cy="4917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>
            <a:stCxn id="6" idx="3"/>
            <a:endCxn id="21" idx="1"/>
          </p:cNvCxnSpPr>
          <p:nvPr/>
        </p:nvCxnSpPr>
        <p:spPr>
          <a:xfrm>
            <a:off x="1594578" y="4680131"/>
            <a:ext cx="457142" cy="9996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7290766" y="5562991"/>
            <a:ext cx="936475" cy="338554"/>
          </a:xfrm>
          <a:prstGeom prst="rect">
            <a:avLst/>
          </a:prstGeom>
          <a:solidFill>
            <a:srgbClr val="17175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1 </a:t>
            </a:r>
            <a:r>
              <a:rPr lang="en-US" altLang="ko-KR" sz="16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E</a:t>
            </a:r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xpire</a:t>
            </a:r>
            <a:endParaRPr lang="ko-KR" altLang="en-US" sz="1600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</p:txBody>
      </p:sp>
      <p:cxnSp>
        <p:nvCxnSpPr>
          <p:cNvPr id="32" name="직선 화살표 연결선 31"/>
          <p:cNvCxnSpPr>
            <a:stCxn id="13" idx="3"/>
            <a:endCxn id="31" idx="1"/>
          </p:cNvCxnSpPr>
          <p:nvPr/>
        </p:nvCxnSpPr>
        <p:spPr>
          <a:xfrm>
            <a:off x="7020272" y="5729764"/>
            <a:ext cx="270494" cy="25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54418" y="1908549"/>
            <a:ext cx="1440160" cy="5847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CoA</a:t>
            </a:r>
          </a:p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12</a:t>
            </a:r>
            <a:endParaRPr lang="ko-KR" altLang="en-US" sz="1600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012880" y="2236909"/>
            <a:ext cx="1684680" cy="584775"/>
          </a:xfrm>
          <a:prstGeom prst="rect">
            <a:avLst/>
          </a:prstGeom>
          <a:solidFill>
            <a:srgbClr val="0B377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1 </a:t>
            </a:r>
            <a:r>
              <a:rPr lang="en-US" altLang="ko-KR" sz="1600" dirty="0" err="1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Coarctoplasty</a:t>
            </a:r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+ </a:t>
            </a:r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PAB</a:t>
            </a:r>
            <a:endParaRPr lang="en-US" altLang="ko-KR" sz="1600" dirty="0" smtClean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012880" y="1526813"/>
            <a:ext cx="1645840" cy="584775"/>
          </a:xfrm>
          <a:prstGeom prst="rect">
            <a:avLst/>
          </a:prstGeom>
          <a:solidFill>
            <a:srgbClr val="1E4649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11 Total correction</a:t>
            </a:r>
            <a:endParaRPr lang="en-US" altLang="ko-KR" sz="1600" dirty="0" smtClean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502980" y="1640308"/>
            <a:ext cx="936475" cy="338554"/>
          </a:xfrm>
          <a:prstGeom prst="rect">
            <a:avLst/>
          </a:prstGeom>
          <a:solidFill>
            <a:srgbClr val="1E4649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2 </a:t>
            </a:r>
            <a:r>
              <a:rPr lang="en-US" altLang="ko-KR" sz="16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E</a:t>
            </a:r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xpire</a:t>
            </a:r>
            <a:endParaRPr lang="ko-KR" altLang="en-US" sz="1600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260158" y="2390796"/>
            <a:ext cx="764953" cy="338554"/>
          </a:xfrm>
          <a:prstGeom prst="rect">
            <a:avLst/>
          </a:prstGeom>
          <a:solidFill>
            <a:srgbClr val="0B377F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Expire</a:t>
            </a:r>
            <a:endParaRPr lang="ko-KR" altLang="en-US" sz="1600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510587" y="2348409"/>
            <a:ext cx="1653017" cy="338554"/>
          </a:xfrm>
          <a:prstGeom prst="rect">
            <a:avLst/>
          </a:prstGeom>
          <a:solidFill>
            <a:srgbClr val="0B377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DKS conversion</a:t>
            </a:r>
          </a:p>
        </p:txBody>
      </p:sp>
      <p:cxnSp>
        <p:nvCxnSpPr>
          <p:cNvPr id="39" name="직선 화살표 연결선 38"/>
          <p:cNvCxnSpPr>
            <a:stCxn id="35" idx="3"/>
            <a:endCxn id="36" idx="1"/>
          </p:cNvCxnSpPr>
          <p:nvPr/>
        </p:nvCxnSpPr>
        <p:spPr>
          <a:xfrm flipV="1">
            <a:off x="3658720" y="1809585"/>
            <a:ext cx="844260" cy="961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>
            <a:stCxn id="34" idx="3"/>
            <a:endCxn id="38" idx="1"/>
          </p:cNvCxnSpPr>
          <p:nvPr/>
        </p:nvCxnSpPr>
        <p:spPr>
          <a:xfrm flipV="1">
            <a:off x="3697560" y="2517686"/>
            <a:ext cx="813027" cy="1161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직선 화살표 연결선 40"/>
          <p:cNvCxnSpPr>
            <a:stCxn id="38" idx="3"/>
            <a:endCxn id="37" idx="1"/>
          </p:cNvCxnSpPr>
          <p:nvPr/>
        </p:nvCxnSpPr>
        <p:spPr>
          <a:xfrm>
            <a:off x="6163604" y="2517686"/>
            <a:ext cx="1096554" cy="423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직선 화살표 연결선 41"/>
          <p:cNvCxnSpPr>
            <a:stCxn id="33" idx="3"/>
            <a:endCxn id="35" idx="1"/>
          </p:cNvCxnSpPr>
          <p:nvPr/>
        </p:nvCxnSpPr>
        <p:spPr>
          <a:xfrm flipV="1">
            <a:off x="1594578" y="1819201"/>
            <a:ext cx="418302" cy="3817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직선 화살표 연결선 42"/>
          <p:cNvCxnSpPr>
            <a:stCxn id="33" idx="3"/>
            <a:endCxn id="34" idx="1"/>
          </p:cNvCxnSpPr>
          <p:nvPr/>
        </p:nvCxnSpPr>
        <p:spPr>
          <a:xfrm>
            <a:off x="1594578" y="2200937"/>
            <a:ext cx="418302" cy="3283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46" name="그룹 45"/>
          <p:cNvGrpSpPr/>
          <p:nvPr/>
        </p:nvGrpSpPr>
        <p:grpSpPr>
          <a:xfrm>
            <a:off x="2397019" y="1640308"/>
            <a:ext cx="5486411" cy="4572009"/>
            <a:chOff x="1828795" y="1809319"/>
            <a:chExt cx="5486411" cy="4572009"/>
          </a:xfrm>
        </p:grpSpPr>
        <p:pic>
          <p:nvPicPr>
            <p:cNvPr id="47" name="그림 4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795" y="1809319"/>
              <a:ext cx="5486411" cy="4572009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48" name="TextBox 47"/>
            <p:cNvSpPr txBox="1"/>
            <p:nvPr/>
          </p:nvSpPr>
          <p:spPr>
            <a:xfrm>
              <a:off x="6372200" y="3288732"/>
              <a:ext cx="864096" cy="276999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Palliation</a:t>
              </a:r>
              <a:endParaRPr lang="ko-KR" alt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372200" y="2548437"/>
              <a:ext cx="662361" cy="276999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3333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Repair</a:t>
              </a:r>
              <a:endParaRPr lang="ko-KR" altLang="en-US" sz="12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45" name="내용 개체 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5311836"/>
              </p:ext>
            </p:extLst>
          </p:nvPr>
        </p:nvGraphicFramePr>
        <p:xfrm>
          <a:off x="539552" y="2140572"/>
          <a:ext cx="8229886" cy="3200691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29626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66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62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204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altLang="ko-KR" sz="105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Risk factor analysis for overall mortality </a:t>
                      </a:r>
                      <a:br>
                        <a:rPr lang="en-US" altLang="ko-KR" sz="105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</a:br>
                      <a:r>
                        <a:rPr lang="en-US" altLang="ko-KR" sz="105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(Cox regression)</a:t>
                      </a:r>
                      <a:endParaRPr lang="ko-KR" sz="105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Univariate analysis</a:t>
                      </a:r>
                      <a:endParaRPr lang="ko-KR" sz="1600" b="1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Multivariate </a:t>
                      </a:r>
                      <a:r>
                        <a:rPr lang="en-US" sz="1600" b="1" kern="1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analysis</a:t>
                      </a:r>
                      <a:endParaRPr lang="ko-KR" sz="1600" b="1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1200" b="0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  </a:t>
                      </a:r>
                      <a:r>
                        <a:rPr lang="en-US" sz="1200" b="0" kern="1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(95% CI)</a:t>
                      </a:r>
                      <a:endParaRPr lang="ko-KR" sz="12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1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altLang="ko-KR" sz="1200" b="0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value</a:t>
                      </a:r>
                      <a:endParaRPr lang="ko-KR" altLang="ko-KR" sz="1200" b="0" kern="1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1200" b="0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  </a:t>
                      </a:r>
                      <a:r>
                        <a:rPr lang="en-US" sz="1200" b="0" kern="1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(95% CI)</a:t>
                      </a:r>
                      <a:endParaRPr lang="ko-KR" sz="12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200" b="0" i="1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altLang="ko-KR" sz="1200" b="0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value</a:t>
                      </a:r>
                      <a:endParaRPr lang="ko-KR" altLang="ko-KR" sz="12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37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Palliation strategy</a:t>
                      </a:r>
                      <a:endParaRPr lang="ko-KR" sz="14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2.34 (0.84-8.55)</a:t>
                      </a:r>
                      <a:endParaRPr lang="ko-KR" sz="14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0.12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5.60 (1.23-25.39)</a:t>
                      </a:r>
                      <a:endParaRPr lang="ko-KR" sz="14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0.026</a:t>
                      </a:r>
                      <a:endParaRPr lang="ko-KR" sz="14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37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Preoperative TR vel. &gt;3.0m/s</a:t>
                      </a:r>
                      <a:endParaRPr lang="ko-KR" sz="14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2.63 (0.99-7.04)</a:t>
                      </a:r>
                      <a:endParaRPr lang="ko-KR" sz="14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0160" marR="60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0.053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160" marR="60160" marT="0" marB="0" anchor="ctr">
                    <a:lnL>
                      <a:noFill/>
                    </a:lnL>
                    <a:lnR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5.29 (1.48-18.89)</a:t>
                      </a:r>
                      <a:endParaRPr lang="ko-KR" sz="14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0160" marR="60160" marT="0" marB="0" anchor="ctr">
                    <a:lnL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0.01</a:t>
                      </a:r>
                      <a:endParaRPr lang="ko-KR" sz="14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0160" marR="60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3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Prematurity</a:t>
                      </a:r>
                      <a:endParaRPr lang="ko-KR" altLang="ko-KR" sz="1400" b="0" kern="1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1.76 (0.64-4.85)</a:t>
                      </a:r>
                      <a:endParaRPr lang="ko-KR" sz="14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0.27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5.53 (1.44-21.18)</a:t>
                      </a:r>
                      <a:endParaRPr lang="ko-KR" sz="14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0.013</a:t>
                      </a:r>
                      <a:endParaRPr lang="ko-KR" sz="14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3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Chromosomal abnormality</a:t>
                      </a:r>
                      <a:endParaRPr lang="ko-KR" altLang="ko-KR" sz="1400" b="0" kern="1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1.61 (0.45-5.68)</a:t>
                      </a:r>
                      <a:endParaRPr lang="ko-KR" sz="14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0.46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4.43 (1.00-19.58)</a:t>
                      </a:r>
                      <a:endParaRPr lang="ko-KR" sz="14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0.05</a:t>
                      </a:r>
                      <a:endParaRPr lang="ko-KR" sz="14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3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Bwt</a:t>
                      </a:r>
                      <a:r>
                        <a:rPr lang="en-US" altLang="ko-KR" sz="1400" b="0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at operation (kg)</a:t>
                      </a:r>
                      <a:endParaRPr lang="ko-KR" altLang="ko-KR" sz="1400" b="0" kern="1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0.74 (0.15-1.47)</a:t>
                      </a:r>
                      <a:endParaRPr lang="ko-KR" sz="14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0.20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o-KR" sz="14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o-KR" sz="14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3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Age at operation (days)</a:t>
                      </a:r>
                      <a:endParaRPr lang="ko-KR" altLang="ko-KR" sz="1400" b="0" kern="1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1.02 (0.99-1.05)</a:t>
                      </a:r>
                      <a:endParaRPr lang="ko-KR" sz="14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0160" marR="60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0.25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160" marR="60160" marT="0" marB="0" anchor="ctr">
                    <a:lnL>
                      <a:noFill/>
                    </a:lnL>
                    <a:lnR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4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0160" marR="60160" marT="0" marB="0" anchor="ctr">
                    <a:lnL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4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0160" marR="60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3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LVOT Z-score</a:t>
                      </a:r>
                      <a:endParaRPr lang="ko-KR" altLang="ko-KR" sz="1400" b="0" kern="1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0.88 (0.79-0.98)</a:t>
                      </a:r>
                      <a:endParaRPr lang="ko-KR" sz="14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0.019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0.76 (0.55-1.05)</a:t>
                      </a:r>
                      <a:endParaRPr lang="ko-KR" sz="14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0.09</a:t>
                      </a:r>
                      <a:endParaRPr lang="ko-KR" sz="14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B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3600" kern="1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altLang="ko-KR" sz="2400" dirty="0"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Risk factor analysis for overall mortality </a:t>
            </a:r>
            <a:r>
              <a:rPr lang="en-US" altLang="ko-KR" sz="2400" dirty="0" smtClean="0"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(</a:t>
            </a:r>
            <a:r>
              <a:rPr lang="en-US" altLang="ko-KR" sz="2400" dirty="0"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Cox regression)</a:t>
            </a:r>
            <a:endParaRPr lang="ko-KR" altLang="ko-KR" sz="2400" kern="100" dirty="0"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  <a:p>
            <a:endParaRPr lang="ko-KR" altLang="en-US" sz="2400" dirty="0"/>
          </a:p>
        </p:txBody>
      </p:sp>
      <p:graphicFrame>
        <p:nvGraphicFramePr>
          <p:cNvPr id="46" name="내용 개체 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9981278"/>
              </p:ext>
            </p:extLst>
          </p:nvPr>
        </p:nvGraphicFramePr>
        <p:xfrm>
          <a:off x="395536" y="2780928"/>
          <a:ext cx="8229886" cy="3200691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29626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66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62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204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o-KR" sz="105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Univariate analysis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Multivariate 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analysis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12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  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(95% CI)</a:t>
                      </a:r>
                      <a:endParaRPr lang="ko-KR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1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altLang="ko-KR" sz="12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value</a:t>
                      </a:r>
                      <a:endParaRPr lang="ko-KR" altLang="ko-KR" sz="1200" b="0" kern="1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12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  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(95% CI)</a:t>
                      </a:r>
                      <a:endParaRPr lang="ko-KR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200" b="0" i="1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altLang="ko-KR" sz="12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value</a:t>
                      </a:r>
                      <a:endParaRPr lang="ko-KR" altLang="ko-KR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37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Palliation strategy</a:t>
                      </a:r>
                      <a:endParaRPr lang="ko-K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2.34 (0.84-8.55)</a:t>
                      </a:r>
                      <a:endParaRPr lang="ko-K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0.12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5.60 (1.23-25.39)</a:t>
                      </a:r>
                      <a:endParaRPr lang="ko-K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0.026</a:t>
                      </a:r>
                      <a:endParaRPr lang="ko-K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37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Preoperative TR vel. &gt;3.0m/s</a:t>
                      </a:r>
                      <a:endParaRPr lang="ko-K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2.63 (0.99-7.04)</a:t>
                      </a:r>
                      <a:endParaRPr lang="ko-K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0160" marR="60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0.053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160" marR="60160" marT="0" marB="0" anchor="ctr">
                    <a:lnL>
                      <a:noFill/>
                    </a:lnL>
                    <a:lnR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5.29 (1.48-18.89)</a:t>
                      </a:r>
                      <a:endParaRPr lang="ko-K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0160" marR="60160" marT="0" marB="0" anchor="ctr">
                    <a:lnL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0.01</a:t>
                      </a:r>
                      <a:endParaRPr lang="ko-K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0160" marR="60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3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Prematurity</a:t>
                      </a:r>
                      <a:endParaRPr lang="ko-KR" altLang="ko-KR" sz="1400" b="0" kern="1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1.76 (0.64-4.85)</a:t>
                      </a:r>
                      <a:endParaRPr lang="ko-K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0.27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5.53 (1.44-21.18)</a:t>
                      </a:r>
                      <a:endParaRPr lang="ko-K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0.013</a:t>
                      </a:r>
                      <a:endParaRPr lang="ko-K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3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Chromosomal abnormality</a:t>
                      </a:r>
                      <a:endParaRPr lang="ko-KR" altLang="ko-KR" sz="1400" b="0" kern="1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1.61 (0.45-5.68)</a:t>
                      </a:r>
                      <a:endParaRPr lang="ko-K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0.46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4.43 (1.00-19.58)</a:t>
                      </a:r>
                      <a:endParaRPr lang="ko-K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0.05</a:t>
                      </a:r>
                      <a:endParaRPr lang="ko-K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3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Bwt</a:t>
                      </a: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at operation (kg)</a:t>
                      </a:r>
                      <a:endParaRPr lang="ko-KR" altLang="ko-KR" sz="1400" b="0" kern="1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0.74 (0.15-1.47)</a:t>
                      </a:r>
                      <a:endParaRPr lang="ko-K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0.20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o-K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o-K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3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Age at operation (days)</a:t>
                      </a:r>
                      <a:endParaRPr lang="ko-KR" altLang="ko-KR" sz="1400" b="0" kern="1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1.02 (0.99-1.05)</a:t>
                      </a:r>
                      <a:endParaRPr lang="ko-K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0160" marR="60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0.25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160" marR="60160" marT="0" marB="0" anchor="ctr">
                    <a:lnL>
                      <a:noFill/>
                    </a:lnL>
                    <a:lnR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0160" marR="60160" marT="0" marB="0" anchor="ctr">
                    <a:lnL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0160" marR="60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3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LVOT Z-score</a:t>
                      </a:r>
                      <a:endParaRPr lang="ko-KR" altLang="ko-KR" sz="1400" b="0" kern="1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0.88 (0.79-0.98)</a:t>
                      </a:r>
                      <a:endParaRPr lang="ko-K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0.019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0.76 (0.55-1.05)</a:t>
                      </a:r>
                      <a:endParaRPr lang="ko-K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0.09</a:t>
                      </a:r>
                      <a:endParaRPr lang="ko-K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53134" marR="531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9922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3600" kern="1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ko-KR" altLang="en-US" sz="2400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9568"/>
              </p:ext>
            </p:extLst>
          </p:nvPr>
        </p:nvGraphicFramePr>
        <p:xfrm>
          <a:off x="1475656" y="1412776"/>
          <a:ext cx="7416824" cy="51181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2619">
                  <a:extLst>
                    <a:ext uri="{9D8B030D-6E8A-4147-A177-3AD203B41FA5}">
                      <a16:colId xmlns:a16="http://schemas.microsoft.com/office/drawing/2014/main" val="3553579723"/>
                    </a:ext>
                  </a:extLst>
                </a:gridCol>
                <a:gridCol w="2543142">
                  <a:extLst>
                    <a:ext uri="{9D8B030D-6E8A-4147-A177-3AD203B41FA5}">
                      <a16:colId xmlns:a16="http://schemas.microsoft.com/office/drawing/2014/main" val="3450770572"/>
                    </a:ext>
                  </a:extLst>
                </a:gridCol>
                <a:gridCol w="1509450">
                  <a:extLst>
                    <a:ext uri="{9D8B030D-6E8A-4147-A177-3AD203B41FA5}">
                      <a16:colId xmlns:a16="http://schemas.microsoft.com/office/drawing/2014/main" val="3156124254"/>
                    </a:ext>
                  </a:extLst>
                </a:gridCol>
                <a:gridCol w="2061613">
                  <a:extLst>
                    <a:ext uri="{9D8B030D-6E8A-4147-A177-3AD203B41FA5}">
                      <a16:colId xmlns:a16="http://schemas.microsoft.com/office/drawing/2014/main" val="3697224540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LVOT Z-score ≤ -3</a:t>
                      </a:r>
                    </a:p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LVOT </a:t>
                      </a:r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</a:rPr>
                        <a:t>Ø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 </a:t>
                      </a:r>
                      <a:r>
                        <a:rPr lang="en-US" altLang="ko-KR" sz="9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bwt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Initial surgery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Inter-stage LVOT Z-score</a:t>
                      </a:r>
                    </a:p>
                    <a:p>
                      <a:pPr algn="ctr" latinLnBrk="1"/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 </a:t>
                      </a:r>
                      <a:r>
                        <a:rPr lang="en-US" altLang="ko-KR" sz="900" b="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bwt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Staged surgery / Op</a:t>
                      </a:r>
                      <a:r>
                        <a:rPr lang="en-US" altLang="ko-KR" sz="105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</a:t>
                      </a:r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3198264"/>
                  </a:ext>
                </a:extLst>
              </a:tr>
              <a:tr h="30760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7.90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/  2.90  /  2.40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Coarctoplasty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+ PAB  </a:t>
                      </a:r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→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 DKS +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bilateral PAB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(Expire)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8240115"/>
                  </a:ext>
                </a:extLst>
              </a:tr>
              <a:tr h="30760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4.97  /  3.90  /  2.50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Coarctoplasty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+ PAB  </a:t>
                      </a:r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→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DKS +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bilateral PAB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-1.99 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 /  6.10 kg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Ross Konno operation  /  280 days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203854"/>
                  </a:ext>
                </a:extLst>
              </a:tr>
              <a:tr h="30760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-4.76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/  3.90  /  1.96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Ant.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Total repair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118942"/>
                  </a:ext>
                </a:extLst>
              </a:tr>
              <a:tr h="30760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4.60  /  3.80  /  1.82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Coarctoplasty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+ PAB  </a:t>
                      </a:r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→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DKS +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bilateral PAB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(Expire)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1490329"/>
                  </a:ext>
                </a:extLst>
              </a:tr>
              <a:tr h="30760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4.00  /  4.30  /  2.50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Ant.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Total repair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1883658"/>
                  </a:ext>
                </a:extLst>
              </a:tr>
              <a:tr h="30760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-3.76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/  4.14  /  2.40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Coarctoplasty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+ PAB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-6.51   /  (Expire)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5109379"/>
                  </a:ext>
                </a:extLst>
              </a:tr>
              <a:tr h="30760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-3.75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/  4.50  /  1.82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Ant.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Total repair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2717567"/>
                  </a:ext>
                </a:extLst>
              </a:tr>
              <a:tr h="30760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-3.54  /  4.50  /  2.50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Ant.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Total repair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0.45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  /  (Expire)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8693033"/>
                  </a:ext>
                </a:extLst>
              </a:tr>
              <a:tr h="30760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3.39  /  4.30  /  2.40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Ant.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Total repair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-1.52   /  (Expire)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5856264"/>
                  </a:ext>
                </a:extLst>
              </a:tr>
              <a:tr h="30760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3.32  /  4.70  /  2.50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Coarctoplasty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+ PAB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2.30   /  6.50 kg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VSD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closure  /  293 days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6533750"/>
                  </a:ext>
                </a:extLst>
              </a:tr>
              <a:tr h="30760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-3.04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/  4.45  /  1.86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Ant.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Total repair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5899141"/>
                  </a:ext>
                </a:extLst>
              </a:tr>
              <a:tr h="30760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18.00  /  1.00  /  2.02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Bilateral PAB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-15.33   /  3.20 kg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Yasui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operation  /  110 days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5515064"/>
                  </a:ext>
                </a:extLst>
              </a:tr>
              <a:tr h="30760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6.10  /  3.50  /  2.38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Bilateral PAB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-3.13   /  2.60kg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(Expire, sepsis)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0026072"/>
                  </a:ext>
                </a:extLst>
              </a:tr>
              <a:tr h="30760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-4.72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/  4.00  /  2.35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Bilateral PAB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-0.60   /  2.90 kg 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Norwood for staged </a:t>
                      </a:r>
                      <a:r>
                        <a:rPr lang="en-US" altLang="ko-KR" sz="9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Yasui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 /  36 days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9241338"/>
                  </a:ext>
                </a:extLst>
              </a:tr>
              <a:tr h="30760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-3.00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/  4.75  /  2.50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Bilateral PAB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-1.91   /  6.40 kg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Yasui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anose="020B0604020202020204" pitchFamily="50" charset="-127"/>
                          <a:cs typeface="Arial" panose="020B0604020202020204" pitchFamily="34" charset="0"/>
                        </a:rPr>
                        <a:t> operation  /  167 days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 Unicode MS" panose="020B0604020202020204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1120174"/>
                  </a:ext>
                </a:extLst>
              </a:tr>
            </a:tbl>
          </a:graphicData>
        </a:graphic>
      </p:graphicFrame>
      <p:sp>
        <p:nvSpPr>
          <p:cNvPr id="6" name="왼쪽 중괄호 5"/>
          <p:cNvSpPr/>
          <p:nvPr/>
        </p:nvSpPr>
        <p:spPr>
          <a:xfrm>
            <a:off x="1205243" y="1916831"/>
            <a:ext cx="213774" cy="337222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왼쪽 중괄호 6"/>
          <p:cNvSpPr/>
          <p:nvPr/>
        </p:nvSpPr>
        <p:spPr>
          <a:xfrm>
            <a:off x="1202993" y="5299215"/>
            <a:ext cx="216024" cy="123166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65108" y="3458373"/>
            <a:ext cx="8803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2003~2015</a:t>
            </a:r>
            <a:endParaRPr lang="ko-KR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9732" y="5761157"/>
            <a:ext cx="575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2016~</a:t>
            </a:r>
            <a:endParaRPr lang="ko-KR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43808" y="940079"/>
            <a:ext cx="4365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kern="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Changes of Surgical </a:t>
            </a:r>
            <a:r>
              <a:rPr lang="en-US" altLang="ko-KR" b="1" kern="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Strategy for LVOTO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16435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Autofit/>
          </a:bodyPr>
          <a:lstStyle/>
          <a:p>
            <a:pPr latinLnBrk="0">
              <a:buFont typeface="Wingdings" panose="05000000000000000000" pitchFamily="2" charset="2"/>
              <a:buChar char="v"/>
            </a:pPr>
            <a:r>
              <a:rPr lang="en-US" altLang="ko-KR" sz="2000" dirty="0"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Management in infants with </a:t>
            </a:r>
            <a:r>
              <a:rPr lang="en-US" altLang="ko-KR" sz="2000" dirty="0" err="1"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coarctation</a:t>
            </a:r>
            <a:r>
              <a:rPr lang="en-US" altLang="ko-KR" sz="2000" dirty="0"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 </a:t>
            </a:r>
            <a:r>
              <a:rPr lang="en-US" altLang="ko-KR" sz="2000" dirty="0" smtClean="0"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weighing </a:t>
            </a:r>
            <a:r>
              <a:rPr lang="en-US" altLang="ko-KR" sz="2000" dirty="0"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less than 2.5 kg are still challenging with </a:t>
            </a:r>
            <a:r>
              <a:rPr lang="en-US" altLang="ko-KR" sz="2000" dirty="0" smtClean="0"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high mortality </a:t>
            </a:r>
            <a:r>
              <a:rPr lang="en-US" altLang="ko-KR" sz="2000" dirty="0"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rate. </a:t>
            </a:r>
          </a:p>
          <a:p>
            <a:pPr latinLnBrk="0">
              <a:buFont typeface="Wingdings" panose="05000000000000000000" pitchFamily="2" charset="2"/>
              <a:buChar char="v"/>
            </a:pPr>
            <a:endParaRPr lang="en-US" altLang="ko-KR" sz="2000" dirty="0"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  <a:p>
            <a:pPr latinLnBrk="0">
              <a:buFont typeface="Wingdings" panose="05000000000000000000" pitchFamily="2" charset="2"/>
              <a:buChar char="v"/>
            </a:pPr>
            <a:r>
              <a:rPr lang="en-US" altLang="ko-KR" sz="2000" dirty="0"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Adoption of </a:t>
            </a:r>
            <a:r>
              <a:rPr lang="en-US" altLang="ko-KR" sz="2000" u="sng" dirty="0"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appropriate surgical strategy</a:t>
            </a:r>
            <a:r>
              <a:rPr lang="en-US" altLang="ko-KR" sz="2000" dirty="0"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 might improve  </a:t>
            </a:r>
          </a:p>
          <a:p>
            <a:pPr marL="0" indent="0" latinLnBrk="0">
              <a:buNone/>
            </a:pPr>
            <a:r>
              <a:rPr lang="en-US" altLang="ko-KR" sz="2000" dirty="0"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     postoperative outcomes.</a:t>
            </a:r>
          </a:p>
          <a:p>
            <a:pPr marL="0" indent="0" latinLnBrk="0">
              <a:buNone/>
            </a:pPr>
            <a:endParaRPr lang="en-US" altLang="ko-KR" sz="2000" dirty="0"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  <a:p>
            <a:pPr latinLnBrk="0">
              <a:buFont typeface="Wingdings" panose="05000000000000000000" pitchFamily="2" charset="2"/>
              <a:buChar char="v"/>
            </a:pP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Preoperative management in </a:t>
            </a:r>
            <a:r>
              <a:rPr lang="en-US" altLang="ko-KR" sz="2000" u="sng" dirty="0">
                <a:latin typeface="Arial" panose="020B0604020202020204" pitchFamily="34" charset="0"/>
                <a:cs typeface="Arial" panose="020B0604020202020204" pitchFamily="34" charset="0"/>
              </a:rPr>
              <a:t>pulmonary hypertension 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altLang="ko-KR" sz="2000" u="sng" dirty="0">
                <a:latin typeface="Arial" panose="020B0604020202020204" pitchFamily="34" charset="0"/>
                <a:cs typeface="Arial" panose="020B0604020202020204" pitchFamily="34" charset="0"/>
              </a:rPr>
              <a:t>planned delivery after preterm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period 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might improve postoperative outcomes.</a:t>
            </a:r>
            <a:endParaRPr lang="ko-KR" altLang="ko-K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atinLnBrk="0">
              <a:buFont typeface="Wingdings" panose="05000000000000000000" pitchFamily="2" charset="2"/>
              <a:buChar char="v"/>
            </a:pPr>
            <a:endParaRPr lang="en-US" altLang="ko-KR" sz="2000" dirty="0"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  <a:p>
            <a:endParaRPr lang="ko-K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827</Words>
  <Application>Microsoft Office PowerPoint</Application>
  <PresentationFormat>화면 슬라이드 쇼(4:3)</PresentationFormat>
  <Paragraphs>210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3" baseType="lpstr">
      <vt:lpstr>Arial</vt:lpstr>
      <vt:lpstr>Arial Unicode MS</vt:lpstr>
      <vt:lpstr>Times New Roman</vt:lpstr>
      <vt:lpstr>Wingdings</vt:lpstr>
      <vt:lpstr>맑은 고딕</vt:lpstr>
      <vt:lpstr>Office 테마</vt:lpstr>
      <vt:lpstr>Surgical Outcomes in Coarctation of Aorta  In Infants Weighing Less Than 2.5 kg</vt:lpstr>
      <vt:lpstr>Purpose</vt:lpstr>
      <vt:lpstr>Methods</vt:lpstr>
      <vt:lpstr>Results</vt:lpstr>
      <vt:lpstr>Results</vt:lpstr>
      <vt:lpstr>Results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Windows User</cp:lastModifiedBy>
  <cp:revision>8</cp:revision>
  <dcterms:created xsi:type="dcterms:W3CDTF">2017-07-25T23:31:23Z</dcterms:created>
  <dcterms:modified xsi:type="dcterms:W3CDTF">2019-08-23T03:32:40Z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