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nuh\AppData\Local\Microsoft\Windows\INetCache\IE\J29ZCSYW\GG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nuh\AppData\Local\Microsoft\Windows\INetCache\IE\MN3VX2IY\GG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PA annulus z-score changes </a:t>
            </a:r>
            <a:endParaRPr lang="ko-KR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[GG2.xlsx]Sheet1!$C$7</c:f>
              <c:strCache>
                <c:ptCount val="1"/>
                <c:pt idx="0">
                  <c:v>PVP patient 1</c:v>
                </c:pt>
              </c:strCache>
            </c:strRef>
          </c:tx>
          <c:spPr>
            <a:ln w="34925" cap="rnd">
              <a:solidFill>
                <a:schemeClr val="accent1">
                  <a:shade val="65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[GG2.xlsx]Sheet1!$D$6:$F$6</c:f>
              <c:strCache>
                <c:ptCount val="3"/>
                <c:pt idx="0">
                  <c:v>Before repair</c:v>
                </c:pt>
                <c:pt idx="1">
                  <c:v>After repair</c:v>
                </c:pt>
                <c:pt idx="2">
                  <c:v>Last F/U</c:v>
                </c:pt>
              </c:strCache>
            </c:strRef>
          </c:cat>
          <c:val>
            <c:numRef>
              <c:f>[GG2.xlsx]Sheet1!$D$7:$F$7</c:f>
              <c:numCache>
                <c:formatCode>General</c:formatCode>
                <c:ptCount val="3"/>
                <c:pt idx="0">
                  <c:v>-4.1500000000000004</c:v>
                </c:pt>
                <c:pt idx="1">
                  <c:v>-2.93</c:v>
                </c:pt>
                <c:pt idx="2">
                  <c:v>0.45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[GG2.xlsx]Sheet1!$C$8</c:f>
              <c:strCache>
                <c:ptCount val="1"/>
                <c:pt idx="0">
                  <c:v>PVP patient 2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[GG2.xlsx]Sheet1!$D$6:$F$6</c:f>
              <c:strCache>
                <c:ptCount val="3"/>
                <c:pt idx="0">
                  <c:v>Before repair</c:v>
                </c:pt>
                <c:pt idx="1">
                  <c:v>After repair</c:v>
                </c:pt>
                <c:pt idx="2">
                  <c:v>Last F/U</c:v>
                </c:pt>
              </c:strCache>
            </c:strRef>
          </c:cat>
          <c:val>
            <c:numRef>
              <c:f>[GG2.xlsx]Sheet1!$D$8:$F$8</c:f>
              <c:numCache>
                <c:formatCode>General</c:formatCode>
                <c:ptCount val="3"/>
                <c:pt idx="0">
                  <c:v>-3.92</c:v>
                </c:pt>
                <c:pt idx="1">
                  <c:v>-0.6</c:v>
                </c:pt>
                <c:pt idx="2">
                  <c:v>-0.88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[GG2.xlsx]Sheet1!$C$9</c:f>
              <c:strCache>
                <c:ptCount val="1"/>
                <c:pt idx="0">
                  <c:v>PVP patient 3</c:v>
                </c:pt>
              </c:strCache>
            </c:strRef>
          </c:tx>
          <c:spPr>
            <a:ln w="34925" cap="rnd">
              <a:solidFill>
                <a:schemeClr val="accent1">
                  <a:tint val="65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[GG2.xlsx]Sheet1!$D$6:$F$6</c:f>
              <c:strCache>
                <c:ptCount val="3"/>
                <c:pt idx="0">
                  <c:v>Before repair</c:v>
                </c:pt>
                <c:pt idx="1">
                  <c:v>After repair</c:v>
                </c:pt>
                <c:pt idx="2">
                  <c:v>Last F/U</c:v>
                </c:pt>
              </c:strCache>
            </c:strRef>
          </c:cat>
          <c:val>
            <c:numRef>
              <c:f>[GG2.xlsx]Sheet1!$D$9:$F$9</c:f>
              <c:numCache>
                <c:formatCode>General</c:formatCode>
                <c:ptCount val="3"/>
                <c:pt idx="0">
                  <c:v>-2.38</c:v>
                </c:pt>
                <c:pt idx="1">
                  <c:v>1.1299999999999999</c:v>
                </c:pt>
                <c:pt idx="2">
                  <c:v>-0.41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36982176"/>
        <c:axId val="636982568"/>
      </c:lineChart>
      <c:catAx>
        <c:axId val="63698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636982568"/>
        <c:crosses val="autoZero"/>
        <c:auto val="1"/>
        <c:lblAlgn val="ctr"/>
        <c:lblOffset val="100"/>
        <c:noMultiLvlLbl val="0"/>
      </c:catAx>
      <c:valAx>
        <c:axId val="63698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63698217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RVOT pressure gradient (mmHg) changes </a:t>
            </a:r>
            <a:endParaRPr lang="ko-KR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[GG2.xlsx]Sheet1!$C$13</c:f>
              <c:strCache>
                <c:ptCount val="1"/>
                <c:pt idx="0">
                  <c:v>PVP patient 1</c:v>
                </c:pt>
              </c:strCache>
            </c:strRef>
          </c:tx>
          <c:spPr>
            <a:ln w="34925" cap="rnd">
              <a:solidFill>
                <a:schemeClr val="accent2">
                  <a:shade val="65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[GG2.xlsx]Sheet1!$D$12:$F$12</c:f>
              <c:strCache>
                <c:ptCount val="3"/>
                <c:pt idx="0">
                  <c:v>Before repair</c:v>
                </c:pt>
                <c:pt idx="1">
                  <c:v>After repair</c:v>
                </c:pt>
                <c:pt idx="2">
                  <c:v>Last F/U</c:v>
                </c:pt>
              </c:strCache>
            </c:strRef>
          </c:cat>
          <c:val>
            <c:numRef>
              <c:f>[GG2.xlsx]Sheet1!$D$13:$F$13</c:f>
              <c:numCache>
                <c:formatCode>General</c:formatCode>
                <c:ptCount val="3"/>
                <c:pt idx="0">
                  <c:v>92.2</c:v>
                </c:pt>
                <c:pt idx="1">
                  <c:v>33.6</c:v>
                </c:pt>
                <c:pt idx="2">
                  <c:v>38.4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[GG2.xlsx]Sheet1!$C$14</c:f>
              <c:strCache>
                <c:ptCount val="1"/>
                <c:pt idx="0">
                  <c:v>PVP patient 2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[GG2.xlsx]Sheet1!$D$12:$F$12</c:f>
              <c:strCache>
                <c:ptCount val="3"/>
                <c:pt idx="0">
                  <c:v>Before repair</c:v>
                </c:pt>
                <c:pt idx="1">
                  <c:v>After repair</c:v>
                </c:pt>
                <c:pt idx="2">
                  <c:v>Last F/U</c:v>
                </c:pt>
              </c:strCache>
            </c:strRef>
          </c:cat>
          <c:val>
            <c:numRef>
              <c:f>[GG2.xlsx]Sheet1!$D$14:$F$14</c:f>
              <c:numCache>
                <c:formatCode>General</c:formatCode>
                <c:ptCount val="3"/>
                <c:pt idx="0">
                  <c:v>77.400000000000006</c:v>
                </c:pt>
                <c:pt idx="1">
                  <c:v>57.8</c:v>
                </c:pt>
                <c:pt idx="2">
                  <c:v>29.2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[GG2.xlsx]Sheet1!$C$15</c:f>
              <c:strCache>
                <c:ptCount val="1"/>
                <c:pt idx="0">
                  <c:v>PVP patient 3</c:v>
                </c:pt>
              </c:strCache>
            </c:strRef>
          </c:tx>
          <c:spPr>
            <a:ln w="34925" cap="rnd">
              <a:solidFill>
                <a:schemeClr val="accent2">
                  <a:tint val="65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[GG2.xlsx]Sheet1!$D$12:$F$12</c:f>
              <c:strCache>
                <c:ptCount val="3"/>
                <c:pt idx="0">
                  <c:v>Before repair</c:v>
                </c:pt>
                <c:pt idx="1">
                  <c:v>After repair</c:v>
                </c:pt>
                <c:pt idx="2">
                  <c:v>Last F/U</c:v>
                </c:pt>
              </c:strCache>
            </c:strRef>
          </c:cat>
          <c:val>
            <c:numRef>
              <c:f>[GG2.xlsx]Sheet1!$D$15:$F$15</c:f>
              <c:numCache>
                <c:formatCode>General</c:formatCode>
                <c:ptCount val="3"/>
                <c:pt idx="0">
                  <c:v>58.4</c:v>
                </c:pt>
                <c:pt idx="1">
                  <c:v>56.9</c:v>
                </c:pt>
                <c:pt idx="2">
                  <c:v>41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84478488"/>
        <c:axId val="784474960"/>
      </c:lineChart>
      <c:catAx>
        <c:axId val="784478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784474960"/>
        <c:crosses val="autoZero"/>
        <c:auto val="1"/>
        <c:lblAlgn val="ctr"/>
        <c:lblOffset val="100"/>
        <c:noMultiLvlLbl val="0"/>
      </c:catAx>
      <c:valAx>
        <c:axId val="78447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78447848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1440160"/>
          </a:xfrm>
        </p:spPr>
        <p:txBody>
          <a:bodyPr>
            <a:noAutofit/>
          </a:bodyPr>
          <a:lstStyle/>
          <a:p>
            <a:r>
              <a:rPr lang="en-US" altLang="ko-KR" sz="3200" dirty="0">
                <a:latin typeface="Arial" panose="020B0604020202020204" pitchFamily="34" charset="0"/>
                <a:cs typeface="Arial" panose="020B0604020202020204" pitchFamily="34" charset="0"/>
              </a:rPr>
              <a:t>Biventricular Repair of Atrioventricular Septal Defect Associated With Tetralogy of </a:t>
            </a:r>
            <a:r>
              <a:rPr lang="en-US" altLang="ko-KR" sz="3200" dirty="0" err="1">
                <a:latin typeface="Arial" panose="020B0604020202020204" pitchFamily="34" charset="0"/>
                <a:cs typeface="Arial" panose="020B0604020202020204" pitchFamily="34" charset="0"/>
              </a:rPr>
              <a:t>Fallot</a:t>
            </a:r>
            <a:r>
              <a:rPr lang="en-US" altLang="ko-KR" sz="3200" dirty="0">
                <a:latin typeface="Arial" panose="020B0604020202020204" pitchFamily="34" charset="0"/>
                <a:cs typeface="Arial" panose="020B0604020202020204" pitchFamily="34" charset="0"/>
              </a:rPr>
              <a:t> or Double-Outlet Right Ventricle: </a:t>
            </a:r>
            <a:r>
              <a:rPr lang="en-US" altLang="ko-K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ko-KR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15-Year </a:t>
            </a:r>
            <a:r>
              <a:rPr lang="en-US" altLang="ko-KR" sz="3200" dirty="0">
                <a:latin typeface="Arial" panose="020B0604020202020204" pitchFamily="34" charset="0"/>
                <a:cs typeface="Arial" panose="020B0604020202020204" pitchFamily="34" charset="0"/>
              </a:rPr>
              <a:t>Experience </a:t>
            </a:r>
            <a:r>
              <a:rPr lang="en-US" altLang="ko-K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in a Single Center</a:t>
            </a:r>
            <a:endParaRPr lang="ko-KR" altLang="ko-K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Purpose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Autofit/>
          </a:bodyPr>
          <a:lstStyle/>
          <a:p>
            <a:r>
              <a:rPr lang="en-US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surgical outcomes of atrioventricular septal defect (AVSD) associated with tetralogy of </a:t>
            </a:r>
            <a:r>
              <a:rPr lang="en-US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Fallot</a:t>
            </a:r>
            <a:r>
              <a:rPr lang="en-US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(TOF) or double outlet right ventricle (DORV) have improved over decades. </a:t>
            </a:r>
            <a:endParaRPr lang="en-US" altLang="ko-K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However</a:t>
            </a:r>
            <a:r>
              <a:rPr lang="en-US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biventricular </a:t>
            </a:r>
            <a:r>
              <a:rPr lang="en-US" altLang="ko-K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repair (BVR) </a:t>
            </a:r>
            <a:r>
              <a:rPr lang="en-US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AVSD and TOF or DORV is still challenging due to its relatively high mortality and reoperation rates. </a:t>
            </a:r>
            <a:endParaRPr lang="ko-KR" altLang="ko-K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this study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evaluate </a:t>
            </a: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</a:t>
            </a: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outcomes of </a:t>
            </a: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BVR for AVSD associated with TOF or DORV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evaluate clinical outcomes of pulmonary valve preserved group</a:t>
            </a: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o-KR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Autofit/>
          </a:bodyPr>
          <a:lstStyle/>
          <a:p>
            <a:r>
              <a:rPr lang="en-US" altLang="ko-K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Retrospective </a:t>
            </a:r>
            <a:r>
              <a:rPr lang="en-US" altLang="ko-K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</a:p>
          <a:p>
            <a:endParaRPr lang="en-US" altLang="ko-K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January 2004 to July 2019 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BVR for AVSD with TOF or DORV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patients </a:t>
            </a:r>
          </a:p>
          <a:p>
            <a:pPr>
              <a:buFontTx/>
              <a:buChar char="-"/>
            </a:pP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approach</a:t>
            </a:r>
          </a:p>
          <a:p>
            <a:pPr>
              <a:buFontTx/>
              <a:buChar char="-"/>
            </a:pPr>
            <a:r>
              <a:rPr lang="en-US" altLang="ko-K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Transatrial-transpulmonary</a:t>
            </a: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approach 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Preference : Pulmonary valve preservation strategy (n=7)</a:t>
            </a:r>
          </a:p>
          <a:p>
            <a:pPr>
              <a:buFontTx/>
              <a:buChar char="-"/>
            </a:pP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 than moderate </a:t>
            </a: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grade of left ventricular outflow tract obstruction (LVOTO), right ventricular outflow tract obstruction (RVOTO), and atrioventricular valve regurgitation (AVVR) were defined as </a:t>
            </a:r>
            <a:r>
              <a:rPr lang="en-US" altLang="ko-K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</a:p>
          <a:p>
            <a:pPr>
              <a:buFontTx/>
              <a:buChar char="-"/>
            </a:pP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328592"/>
          </a:xfrm>
        </p:spPr>
        <p:txBody>
          <a:bodyPr>
            <a:noAutofit/>
          </a:bodyPr>
          <a:lstStyle/>
          <a:p>
            <a:r>
              <a:rPr lang="en-US" altLang="ko-K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 characteristics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 age at the time of operation : 15.4 months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 body-weight at the time of operation : 8.9 kg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of complete AVSD (C-AVSD) :  </a:t>
            </a:r>
            <a:r>
              <a:rPr lang="en-US" altLang="ko-K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Rastelli</a:t>
            </a: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type C in 8 patients (m/c)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Balanced type in all patients (n = 11)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Down syndrome in 5 patients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Prematurity in 2 patients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Staged operation : palliative pulmonary artery banding in one patient before BVR</a:t>
            </a:r>
          </a:p>
          <a:p>
            <a:pPr>
              <a:buFontTx/>
              <a:buChar char="-"/>
            </a:pP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techniques and operative data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Two-patch </a:t>
            </a: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 (n=9), one-patch technique (n=2</a:t>
            </a: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RVOTO relieve : trans-annular patch (TAP) widening (n=4) and PV preserving (PVP) (n=7)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 CPB &amp; ACC time : 241 &amp; 192 min, respectively</a:t>
            </a: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ko-K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S" altLang="ko-K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Tx/>
              <a:buChar char="-"/>
            </a:pPr>
            <a:endParaRPr lang="en-US" altLang="ko-K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568952" cy="5472608"/>
          </a:xfrm>
        </p:spPr>
        <p:txBody>
          <a:bodyPr>
            <a:normAutofit/>
          </a:bodyPr>
          <a:lstStyle/>
          <a:p>
            <a:r>
              <a:rPr lang="en-US" altLang="ko-K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Early </a:t>
            </a:r>
            <a:r>
              <a:rPr lang="en-US" altLang="ko-K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en-US" altLang="ko-K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operative mortality </a:t>
            </a:r>
          </a:p>
          <a:p>
            <a:pPr>
              <a:buFontTx/>
              <a:buChar char="-"/>
            </a:pPr>
            <a:endParaRPr lang="en-US" altLang="ko-K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 length of mechanical ventilation time, intensive care unit stay, and hospital stay : 3.1, 7.4, and 22.2 days, respectively</a:t>
            </a:r>
          </a:p>
          <a:p>
            <a:pPr>
              <a:buFontTx/>
              <a:buChar char="-"/>
            </a:pPr>
            <a:endParaRPr lang="en-US" altLang="ko-K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RVOTO in 2 patients of PVP group </a:t>
            </a:r>
          </a:p>
          <a:p>
            <a:pPr marL="457200" indent="-457200">
              <a:buAutoNum type="arabicParenR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PV annulus z-score changes : -3.92 → -0.6 and -2.38 </a:t>
            </a: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1.13, respectively</a:t>
            </a:r>
          </a:p>
          <a:p>
            <a:pPr marL="457200" indent="-457200">
              <a:buAutoNum type="arabicParenR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RVOT pressure gradient changes : 77.4 </a:t>
            </a: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57.8 mmHg and 58.4 </a:t>
            </a: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56.9 mmHg, respectively</a:t>
            </a:r>
          </a:p>
          <a:p>
            <a:pPr>
              <a:buFontTx/>
              <a:buChar char="-"/>
            </a:pPr>
            <a:endParaRPr lang="en-US" altLang="ko-K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significant LVOTO and AVVR in all patients</a:t>
            </a:r>
          </a:p>
          <a:p>
            <a:pPr>
              <a:buFontTx/>
              <a:buChar char="-"/>
            </a:pPr>
            <a:endParaRPr lang="en-US" altLang="ko-K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surgical complications except </a:t>
            </a:r>
            <a:r>
              <a:rPr lang="en-US" altLang="ko-K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chylothorax</a:t>
            </a: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(n=2) and post-</a:t>
            </a:r>
            <a:r>
              <a:rPr lang="en-US" altLang="ko-K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pericardiotomy</a:t>
            </a: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syndrome (n=1)</a:t>
            </a:r>
          </a:p>
          <a:p>
            <a:pPr>
              <a:buFontTx/>
              <a:buChar char="-"/>
            </a:pPr>
            <a:endParaRPr lang="en-US" altLang="ko-K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439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19256" cy="5400600"/>
          </a:xfrm>
        </p:spPr>
        <p:txBody>
          <a:bodyPr>
            <a:normAutofit/>
          </a:bodyPr>
          <a:lstStyle/>
          <a:p>
            <a:r>
              <a:rPr lang="en-US" altLang="ko-K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follow-up</a:t>
            </a:r>
            <a:endParaRPr lang="en-US" altLang="ko-K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 follow-up period : 58.8 months (range 1.4 to 157.4)</a:t>
            </a:r>
          </a:p>
          <a:p>
            <a:pPr>
              <a:buFontTx/>
              <a:buChar char="-"/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RVOTO has been improved in 2 patients (</a:t>
            </a: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PVP </a:t>
            </a: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group)</a:t>
            </a:r>
          </a:p>
          <a:p>
            <a:pPr>
              <a:buFontTx/>
              <a:buChar char="-"/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 annulus z-score &amp; RVOT pressure gradient changes </a:t>
            </a: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during follow-up</a:t>
            </a:r>
          </a:p>
          <a:p>
            <a:pPr>
              <a:buFontTx/>
              <a:buChar char="-"/>
            </a:pP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S" altLang="ko-K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S" altLang="ko-K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S" altLang="ko-K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S" altLang="ko-K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LVOTO and AVVR in all patients</a:t>
            </a:r>
          </a:p>
          <a:p>
            <a:endParaRPr lang="ko-KR" altLang="en-US" dirty="0"/>
          </a:p>
        </p:txBody>
      </p:sp>
      <p:graphicFrame>
        <p:nvGraphicFramePr>
          <p:cNvPr id="7" name="차트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5958971"/>
              </p:ext>
            </p:extLst>
          </p:nvPr>
        </p:nvGraphicFramePr>
        <p:xfrm>
          <a:off x="0" y="2772002"/>
          <a:ext cx="4572000" cy="3393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차트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591050"/>
              </p:ext>
            </p:extLst>
          </p:nvPr>
        </p:nvGraphicFramePr>
        <p:xfrm>
          <a:off x="4283968" y="2769161"/>
          <a:ext cx="4680520" cy="3396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52707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</a:t>
            </a:r>
            <a:r>
              <a:rPr lang="en-US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results showed no early mortality and one late mortality during </a:t>
            </a:r>
            <a:r>
              <a:rPr lang="en-US" altLang="ko-K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follow-up </a:t>
            </a:r>
          </a:p>
          <a:p>
            <a:endParaRPr lang="en-US" altLang="ko-K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Single-stage BVR in </a:t>
            </a:r>
            <a:r>
              <a:rPr lang="en-US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selected patients with AVSD and TOF or DORV could be reasonable surgical option with good clinical outcomes. </a:t>
            </a:r>
            <a:endParaRPr lang="en-US" altLang="ko-K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relieve RVOTO, </a:t>
            </a:r>
            <a:r>
              <a:rPr lang="en-US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ko-K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 </a:t>
            </a:r>
            <a:r>
              <a:rPr lang="en-US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preference is pulmonary valve preservation </a:t>
            </a:r>
            <a:r>
              <a:rPr lang="en-US" altLang="ko-K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approach.</a:t>
            </a:r>
            <a:endParaRPr lang="en-US" altLang="ko-K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906</TotalTime>
  <Words>482</Words>
  <Application>Microsoft Office PowerPoint</Application>
  <PresentationFormat>화면 슬라이드 쇼(4:3)</PresentationFormat>
  <Paragraphs>77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맑은 고딕</vt:lpstr>
      <vt:lpstr>Arial</vt:lpstr>
      <vt:lpstr>Times New Roman</vt:lpstr>
      <vt:lpstr>Office 테마</vt:lpstr>
      <vt:lpstr>Biventricular Repair of Atrioventricular Septal Defect Associated With Tetralogy of Fallot or Double-Outlet Right Ventricle:  15-Year Experience in a Single Center</vt:lpstr>
      <vt:lpstr>Purpose</vt:lpstr>
      <vt:lpstr>Methods</vt:lpstr>
      <vt:lpstr>Results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Windows 사용자</cp:lastModifiedBy>
  <cp:revision>38</cp:revision>
  <dcterms:created xsi:type="dcterms:W3CDTF">2017-07-25T23:31:23Z</dcterms:created>
  <dcterms:modified xsi:type="dcterms:W3CDTF">2019-08-26T05:34:48Z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