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8" r:id="rId5"/>
    <p:sldId id="262" r:id="rId6"/>
    <p:sldId id="266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ADA"/>
    <a:srgbClr val="DBEEF4"/>
    <a:srgbClr val="72A8EA"/>
    <a:srgbClr val="E86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415" autoAdjust="0"/>
  </p:normalViewPr>
  <p:slideViewPr>
    <p:cSldViewPr showGuides="1">
      <p:cViewPr varScale="1">
        <p:scale>
          <a:sx n="79" d="100"/>
          <a:sy n="79" d="100"/>
        </p:scale>
        <p:origin x="90" y="174"/>
      </p:cViewPr>
      <p:guideLst>
        <p:guide orient="horz" pos="96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69157-80B5-4F25-8F79-F94AE7BB5CBB}" type="datetimeFigureOut">
              <a:rPr lang="ko-KR" altLang="en-US" smtClean="0"/>
              <a:t>2019-08-25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520D6-A6F9-40FE-A444-59CEDF25FB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2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20D6-A6F9-40FE-A444-59CEDF25FB4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49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sym typeface="Wingdings" panose="05000000000000000000" pitchFamily="2" charset="2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20D6-A6F9-40FE-A444-59CEDF25FB4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741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20D6-A6F9-40FE-A444-59CEDF25FB4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22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556792"/>
            <a:ext cx="8640960" cy="208823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Preoperative fine needle aspiration biopsy increased the risk of recurrence in early stage lung cancer without visceral pleural invasion</a:t>
            </a:r>
            <a:endParaRPr lang="ko-KR" altLang="en-US" sz="2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The fine needle aspiration biopsy (FNAB) was known to spread cancer cells in different types of cancer during </a:t>
            </a: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procedure.</a:t>
            </a:r>
            <a:endParaRPr lang="en-US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endParaRPr lang="en-US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However, the oncological long-term effects of the recurrence have not yet been elucidated, especially after curative resection for lung cancer. </a:t>
            </a:r>
          </a:p>
          <a:p>
            <a:pPr>
              <a:lnSpc>
                <a:spcPct val="140000"/>
              </a:lnSpc>
            </a:pPr>
            <a:endParaRPr lang="en-US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Therefore, this retrospective study is to test the hypothesis that preoperative FNAB could be an independent risk factor for the recurrence of lung cancer.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1AF5787-E294-4736-9DC4-7277A916BCB9}"/>
              </a:ext>
            </a:extLst>
          </p:cNvPr>
          <p:cNvSpPr/>
          <p:nvPr/>
        </p:nvSpPr>
        <p:spPr>
          <a:xfrm>
            <a:off x="-2045" y="1191108"/>
            <a:ext cx="9146045" cy="417871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>
            <a:spAutoFit/>
          </a:bodyPr>
          <a:lstStyle/>
          <a:p>
            <a:pPr algn="just" latinLnBrk="0">
              <a:lnSpc>
                <a:spcPct val="115000"/>
              </a:lnSpc>
              <a:spcAft>
                <a:spcPts val="1000"/>
              </a:spcAft>
            </a:pPr>
            <a:r>
              <a:rPr lang="en-US" altLang="ko-KR" sz="2000" b="1" kern="0" dirty="0">
                <a:solidFill>
                  <a:prstClr val="white"/>
                </a:solidFill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Inclusion criteria</a:t>
            </a:r>
            <a:endParaRPr lang="ko-KR" altLang="en-US" sz="2000" b="1" kern="0" dirty="0">
              <a:solidFill>
                <a:prstClr val="white"/>
              </a:solidFill>
              <a:latin typeface="Times New Roman" panose="02020603050405020304" pitchFamily="18" charset="0"/>
              <a:ea typeface="함초롬돋움" panose="020B0504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1540"/>
            <a:ext cx="9144000" cy="46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242620" y="4412382"/>
            <a:ext cx="846707" cy="2416096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32" name="직사각형 31"/>
          <p:cNvSpPr/>
          <p:nvPr/>
        </p:nvSpPr>
        <p:spPr>
          <a:xfrm>
            <a:off x="243669" y="1981640"/>
            <a:ext cx="846707" cy="2420322"/>
          </a:xfrm>
          <a:prstGeom prst="rect">
            <a:avLst/>
          </a:prstGeom>
          <a:solidFill>
            <a:srgbClr val="DBE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78606CFF-6801-4293-AD5A-E6839415C466}"/>
              </a:ext>
            </a:extLst>
          </p:cNvPr>
          <p:cNvSpPr/>
          <p:nvPr/>
        </p:nvSpPr>
        <p:spPr>
          <a:xfrm>
            <a:off x="161916" y="2955470"/>
            <a:ext cx="101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kern="0" dirty="0"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VPI (-) </a:t>
            </a:r>
            <a:endParaRPr lang="ko-KR" altLang="en-US" sz="2000" b="1" kern="0" dirty="0">
              <a:latin typeface="Times New Roman" panose="02020603050405020304" pitchFamily="18" charset="0"/>
              <a:ea typeface="함초롬돋움" panose="020B0504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EF56825A-2125-4BBC-96CF-3763AAE96CA5}"/>
              </a:ext>
            </a:extLst>
          </p:cNvPr>
          <p:cNvSpPr/>
          <p:nvPr/>
        </p:nvSpPr>
        <p:spPr>
          <a:xfrm>
            <a:off x="112095" y="5428090"/>
            <a:ext cx="1071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kern="0" dirty="0"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VPI (+) </a:t>
            </a:r>
            <a:endParaRPr lang="ko-KR" altLang="en-US" sz="2000" b="1" kern="0" dirty="0">
              <a:latin typeface="Times New Roman" panose="02020603050405020304" pitchFamily="18" charset="0"/>
              <a:ea typeface="함초롬돋움" panose="020B0504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BC408515-3C47-42D9-8940-B280276933B4}"/>
              </a:ext>
            </a:extLst>
          </p:cNvPr>
          <p:cNvSpPr/>
          <p:nvPr/>
        </p:nvSpPr>
        <p:spPr>
          <a:xfrm>
            <a:off x="1086365" y="1669381"/>
            <a:ext cx="3736762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000" b="1" kern="0" dirty="0"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2cm &lt; pathologic size ≤ 3cm</a:t>
            </a:r>
            <a:endParaRPr lang="ko-KR" altLang="en-US" sz="20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99EC557A-3E6A-41C7-A015-BF069688968D}"/>
              </a:ext>
            </a:extLst>
          </p:cNvPr>
          <p:cNvSpPr/>
          <p:nvPr/>
        </p:nvSpPr>
        <p:spPr>
          <a:xfrm>
            <a:off x="4842178" y="1669381"/>
            <a:ext cx="367240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000" b="1" kern="0" dirty="0"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3cm &lt; pathologic size ≤ 5cm</a:t>
            </a:r>
            <a:endParaRPr lang="ko-KR" altLang="en-US" sz="2000" dirty="0"/>
          </a:p>
        </p:txBody>
      </p:sp>
      <p:cxnSp>
        <p:nvCxnSpPr>
          <p:cNvPr id="21" name="직선 연결선 20"/>
          <p:cNvCxnSpPr/>
          <p:nvPr/>
        </p:nvCxnSpPr>
        <p:spPr>
          <a:xfrm>
            <a:off x="242620" y="6838457"/>
            <a:ext cx="825926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43669" y="1981640"/>
            <a:ext cx="825821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제목 1">
            <a:extLst>
              <a:ext uri="{FF2B5EF4-FFF2-40B4-BE49-F238E27FC236}">
                <a16:creationId xmlns:a16="http://schemas.microsoft.com/office/drawing/2014/main" xmlns="" id="{7817BF50-2C02-4198-A03F-6CD6FA7C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01AF5787-E294-4736-9DC4-7277A916BCB9}"/>
              </a:ext>
            </a:extLst>
          </p:cNvPr>
          <p:cNvSpPr/>
          <p:nvPr/>
        </p:nvSpPr>
        <p:spPr>
          <a:xfrm>
            <a:off x="59490" y="1027421"/>
            <a:ext cx="9146045" cy="417871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>
            <a:spAutoFit/>
          </a:bodyPr>
          <a:lstStyle/>
          <a:p>
            <a:pPr algn="ctr" latinLnBrk="0">
              <a:lnSpc>
                <a:spcPct val="115000"/>
              </a:lnSpc>
              <a:spcAft>
                <a:spcPts val="1000"/>
              </a:spcAft>
            </a:pPr>
            <a:r>
              <a:rPr lang="en-US" altLang="ko-KR" sz="2000" b="1" kern="0" dirty="0">
                <a:solidFill>
                  <a:prstClr val="white"/>
                </a:solidFill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KM curves for the recurrence-free survival rate </a:t>
            </a:r>
            <a:endParaRPr lang="ko-KR" altLang="en-US" sz="2000" b="1" kern="0" dirty="0">
              <a:solidFill>
                <a:prstClr val="white"/>
              </a:solidFill>
              <a:latin typeface="Times New Roman" panose="02020603050405020304" pitchFamily="18" charset="0"/>
              <a:ea typeface="함초롬돋움" panose="020B0504000101010101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43669" y="4401963"/>
            <a:ext cx="825821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1092716" y="1669381"/>
            <a:ext cx="0" cy="5169076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8501887" y="1653505"/>
            <a:ext cx="0" cy="518495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4829479" y="1653505"/>
            <a:ext cx="0" cy="518495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그림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646" y="2233992"/>
            <a:ext cx="3411867" cy="2160000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231545"/>
            <a:ext cx="3433307" cy="21600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44" y="4617219"/>
            <a:ext cx="3324665" cy="2160000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513" y="4617219"/>
            <a:ext cx="348573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33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24" y="1677199"/>
            <a:ext cx="7672370" cy="568020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0" y="1193795"/>
            <a:ext cx="9144000" cy="417871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2cm &lt; pathologic size ≤ 3cm, pN0M0, VPI (-)</a:t>
            </a:r>
            <a:r>
              <a:rPr lang="en-US" altLang="ko-KR" sz="2000" b="1" kern="0" noProof="0" dirty="0">
                <a:solidFill>
                  <a:prstClr val="white"/>
                </a:solidFill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 before and after IPTW</a:t>
            </a:r>
            <a:endParaRPr kumimoji="0" lang="ko-KR" altLang="ko-K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함초롬돋움" panose="020B0504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284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660578"/>
              </p:ext>
            </p:extLst>
          </p:nvPr>
        </p:nvGraphicFramePr>
        <p:xfrm>
          <a:off x="467544" y="1916832"/>
          <a:ext cx="8323336" cy="4879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3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14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81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0088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Multivariate HR </a:t>
                      </a:r>
                      <a:r>
                        <a:rPr lang="en-US" altLang="ko-KR" sz="1400" b="1" strike="noStrike" baseline="30000" dirty="0">
                          <a:solidFill>
                            <a:schemeClr val="bg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</a:t>
                      </a:r>
                      <a:endParaRPr lang="ko-KR" altLang="en-US" sz="1400" b="1" strike="noStrike" baseline="30000" dirty="0">
                        <a:solidFill>
                          <a:schemeClr val="bg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i="1" dirty="0">
                          <a:solidFill>
                            <a:schemeClr val="bg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p value</a:t>
                      </a:r>
                      <a:endParaRPr lang="ko-KR" altLang="en-US" sz="1400" b="1" i="1" dirty="0">
                        <a:solidFill>
                          <a:schemeClr val="bg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Year of operation</a:t>
                      </a:r>
                      <a:endParaRPr lang="ko-KR" sz="1400" b="1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i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Before 2012</a:t>
                      </a:r>
                      <a:endParaRPr lang="ko-KR" sz="1400" b="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 ( Reference ) 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i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After 2012 </a:t>
                      </a:r>
                      <a:endParaRPr lang="ko-KR" sz="1400" b="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2.121</a:t>
                      </a:r>
                      <a:r>
                        <a:rPr lang="en-US" altLang="ko-KR" sz="1400" kern="1200" baseline="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(0.434 – 10.372)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0.353</a:t>
                      </a:r>
                      <a:endParaRPr lang="ko-KR" altLang="en-US" sz="1400" i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200" dirty="0" err="1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Lymphovascular</a:t>
                      </a:r>
                      <a:r>
                        <a:rPr lang="en-US" altLang="ko-KR" sz="1400" b="1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invasion</a:t>
                      </a:r>
                      <a:endParaRPr lang="ko-KR" sz="1400" b="1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Absent</a:t>
                      </a:r>
                      <a:endParaRPr lang="ko-KR" sz="1400" b="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 ( Reference ) 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Present</a:t>
                      </a:r>
                      <a:endParaRPr lang="ko-KR" sz="1400" b="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1.760</a:t>
                      </a:r>
                      <a:r>
                        <a:rPr lang="en-US" altLang="ko-KR" sz="1400" kern="1200" baseline="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(0.596 – 5.194)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i="1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0.306</a:t>
                      </a:r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200" dirty="0" err="1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Aerogenous</a:t>
                      </a:r>
                      <a:r>
                        <a:rPr lang="en-US" altLang="ko-KR" sz="1400" b="1" kern="1200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spread</a:t>
                      </a:r>
                      <a:endParaRPr lang="ko-KR" sz="1400" b="1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Absent</a:t>
                      </a:r>
                      <a:endParaRPr lang="ko-KR" sz="1400" b="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 (Reference) 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Present</a:t>
                      </a:r>
                      <a:endParaRPr lang="ko-KR" sz="1400" b="0" kern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3.042 (0.996 – 9.287)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i="1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0.051</a:t>
                      </a:r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1" kern="1200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Preoperative FNAB</a:t>
                      </a:r>
                      <a:endParaRPr lang="ko-KR" sz="1400" b="1" kern="1200" baseline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lvl="1"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</a:t>
                      </a:r>
                      <a:endParaRPr lang="ko-KR" sz="1400" b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 (Reference) 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400" i="1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5518">
                <a:tc>
                  <a:txBody>
                    <a:bodyPr/>
                    <a:lstStyle/>
                    <a:p>
                      <a:pPr lvl="1"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Yes</a:t>
                      </a:r>
                      <a:endParaRPr lang="ko-KR" sz="1400" b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3.253 (1.058 – 10.006)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400" i="1" kern="1200" dirty="0">
                          <a:solidFill>
                            <a:schemeClr val="tx1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0.040</a:t>
                      </a:r>
                    </a:p>
                  </a:txBody>
                  <a:tcPr marT="10800" marB="108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50195">
                <a:tc gridSpan="3"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i="1" baseline="300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 </a:t>
                      </a:r>
                      <a:r>
                        <a:rPr lang="en-US" altLang="ko-KR" sz="1200" b="0" i="1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Adjusted by year of operation, age, gender, smoking status, COPD, </a:t>
                      </a:r>
                      <a:r>
                        <a:rPr lang="en-US" altLang="ko-KR" sz="1200" b="0" i="1" baseline="0" dirty="0" err="1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SUVmax</a:t>
                      </a:r>
                      <a:r>
                        <a:rPr lang="en-US" altLang="ko-KR" sz="1200" b="0" i="1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cell type, </a:t>
                      </a:r>
                      <a:r>
                        <a:rPr lang="en-US" altLang="ko-KR" sz="1200" b="0" i="1" baseline="0" dirty="0" err="1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lymphovascular</a:t>
                      </a:r>
                      <a:r>
                        <a:rPr lang="en-US" altLang="ko-KR" sz="1200" b="0" i="1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invasion, aerogenous spread, adjuvant chemotherapy, and preoperative FNAB.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1" baseline="3000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B </a:t>
                      </a:r>
                      <a:r>
                        <a:rPr lang="en-US" altLang="ko-KR" sz="1200" b="0" i="1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IPTW=Inverse Probability of Treatment Weighting</a:t>
                      </a:r>
                    </a:p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b="0" i="1" baseline="300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4770" marR="64770" marT="10800" marB="1080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0" y="1210333"/>
            <a:ext cx="9144000" cy="417871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>
            <a:spAutoFit/>
          </a:bodyPr>
          <a:lstStyle/>
          <a:p>
            <a:pPr lvl="0" algn="ctr" latinLnBrk="0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altLang="ko-KR" sz="2000" b="1" kern="0" dirty="0">
                <a:solidFill>
                  <a:prstClr val="white"/>
                </a:solidFill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2cm &lt; pathologic size ≤ 3cm, pN0M0, VPI (-) before and after </a:t>
            </a:r>
            <a:r>
              <a:rPr lang="en-US" altLang="ko-KR" sz="2000" b="1" kern="0" dirty="0" err="1">
                <a:solidFill>
                  <a:prstClr val="white"/>
                </a:solidFill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IPTW</a:t>
            </a:r>
            <a:r>
              <a:rPr lang="en-US" altLang="ko-KR" sz="2000" b="1" i="1" kern="0" baseline="30000" dirty="0" err="1">
                <a:solidFill>
                  <a:prstClr val="white"/>
                </a:solidFill>
                <a:latin typeface="Times New Roman" panose="02020603050405020304" pitchFamily="18" charset="0"/>
                <a:ea typeface="함초롬돋움" panose="020B0504000101010101" pitchFamily="50" charset="-127"/>
                <a:cs typeface="Times New Roman" panose="02020603050405020304" pitchFamily="18" charset="0"/>
              </a:rPr>
              <a:t>b</a:t>
            </a:r>
            <a:endParaRPr lang="ko-KR" altLang="ko-KR" sz="2000" b="1" i="1" kern="0" baseline="30000" dirty="0">
              <a:solidFill>
                <a:prstClr val="white"/>
              </a:solidFill>
              <a:latin typeface="Times New Roman" panose="02020603050405020304" pitchFamily="18" charset="0"/>
              <a:ea typeface="함초롬돋움" panose="020B0504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993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555750"/>
            <a:ext cx="8640960" cy="4897586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Preoperative FNAB increased the risk of recurrence in early stage lung cancer with tumor size (2cm &lt;, ≤ 3cm), pN0M0, and without visceral pleural invasion.</a:t>
            </a: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The FNAB was identified as a statistically significant risk factor of recurrence after IPTW.</a:t>
            </a: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The FNAB should be carefully performed only if it is essential for patients with old age, severe comorbidity, or central lesions. 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360</Words>
  <Application>Microsoft Office PowerPoint</Application>
  <PresentationFormat>화면 슬라이드 쇼(4:3)</PresentationFormat>
  <Paragraphs>58</Paragraphs>
  <Slides>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Arial Unicode MS</vt:lpstr>
      <vt:lpstr>맑은 고딕</vt:lpstr>
      <vt:lpstr>함초롬돋움</vt:lpstr>
      <vt:lpstr>Arial</vt:lpstr>
      <vt:lpstr>Times New Roman</vt:lpstr>
      <vt:lpstr>Wingdings</vt:lpstr>
      <vt:lpstr>Office 테마</vt:lpstr>
      <vt:lpstr>Preoperative fine needle aspiration biopsy increased the risk of recurrence in early stage lung cancer without visceral pleural invasion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user</cp:lastModifiedBy>
  <cp:revision>76</cp:revision>
  <dcterms:created xsi:type="dcterms:W3CDTF">2017-07-25T23:31:23Z</dcterms:created>
  <dcterms:modified xsi:type="dcterms:W3CDTF">2019-08-25T07:08:04Z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