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66" r:id="rId5"/>
    <p:sldId id="263" r:id="rId6"/>
    <p:sldId id="264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504D"/>
    <a:srgbClr val="4F81BD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77410" autoAdjust="0"/>
  </p:normalViewPr>
  <p:slideViewPr>
    <p:cSldViewPr showGuides="1">
      <p:cViewPr varScale="1">
        <p:scale>
          <a:sx n="48" d="100"/>
          <a:sy n="48" d="100"/>
        </p:scale>
        <p:origin x="1772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ADA7F-7B7C-4DF7-A304-5429FBC6DE7A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4AD01-0E41-4A44-A9EF-A38D51BC67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67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AD01-0E41-4A44-A9EF-A38D51BC67DB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9209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AD01-0E41-4A44-A9EF-A38D51BC67D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4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LRAT</a:t>
            </a:r>
            <a:r>
              <a:rPr lang="en-US" altLang="ko-KR" baseline="0" dirty="0"/>
              <a:t> :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AD01-0E41-4A44-A9EF-A38D51BC67D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776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AD01-0E41-4A44-A9EF-A38D51BC67D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3867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AD01-0E41-4A44-A9EF-A38D51BC67D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4923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AD01-0E41-4A44-A9EF-A38D51BC67D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16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2204864"/>
            <a:ext cx="8640960" cy="1440160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en-US" altLang="ko-KR" dirty="0"/>
              <a:t>Is the blanking period of 3 months after surgical ablation appropriate?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49685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/>
              <a:t>Early recurrence of atrial tachyarrhythmia (ERAT) after ablation of AF was not considered as a treatment failure nor predictor of AF recurrence despite of its common incidence (6.7%~65%)</a:t>
            </a:r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On the other hand, recent studies have shown that EART predicts late recurrence</a:t>
            </a:r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The study aims to evaluate the significance of </a:t>
            </a:r>
            <a:r>
              <a:rPr lang="en-US" altLang="ko-KR" sz="2000" dirty="0">
                <a:solidFill>
                  <a:srgbClr val="FF0000"/>
                </a:solidFill>
              </a:rPr>
              <a:t>ERAT</a:t>
            </a:r>
            <a:r>
              <a:rPr lang="en-US" altLang="ko-KR" sz="2000" dirty="0"/>
              <a:t> as a </a:t>
            </a:r>
            <a:r>
              <a:rPr lang="en-US" altLang="ko-KR" sz="2000" dirty="0">
                <a:solidFill>
                  <a:srgbClr val="FF0000"/>
                </a:solidFill>
              </a:rPr>
              <a:t>predictor of late recurrence </a:t>
            </a:r>
            <a:r>
              <a:rPr lang="en-US" altLang="ko-KR" sz="2000" dirty="0"/>
              <a:t>and to verify empirical </a:t>
            </a:r>
            <a:r>
              <a:rPr lang="en-US" altLang="ko-KR" sz="2000" dirty="0">
                <a:solidFill>
                  <a:srgbClr val="FF0000"/>
                </a:solidFill>
              </a:rPr>
              <a:t>blanking period</a:t>
            </a:r>
            <a:r>
              <a:rPr lang="en-US" altLang="ko-KR" sz="2000" dirty="0"/>
              <a:t> in patients with AF underwent maze procedure</a:t>
            </a: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107504" y="1340768"/>
            <a:ext cx="8727326" cy="53285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/>
              <a:t>Single center, retrospective review, Oct. 2008 to Mar. 2016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  <a:p>
            <a:pPr>
              <a:lnSpc>
                <a:spcPct val="150000"/>
              </a:lnSpc>
            </a:pPr>
            <a:endParaRPr lang="en-US" altLang="ko-KR" sz="2000" dirty="0"/>
          </a:p>
          <a:p>
            <a:pPr>
              <a:lnSpc>
                <a:spcPct val="150000"/>
              </a:lnSpc>
            </a:pPr>
            <a:endParaRPr lang="en-US" altLang="ko-KR" sz="2000" dirty="0"/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Definitions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Recurrence : atrial </a:t>
            </a:r>
            <a:r>
              <a:rPr lang="en-US" altLang="ko-KR" sz="2000" dirty="0" err="1"/>
              <a:t>tachyarrythmias</a:t>
            </a:r>
            <a:r>
              <a:rPr lang="en-US" altLang="ko-KR" sz="2000" dirty="0"/>
              <a:t> (ATAs; AF,AFL,AT) </a:t>
            </a:r>
            <a:r>
              <a:rPr lang="en-US" altLang="ko-K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≥ 30 seconds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ERAT : recurrence within 90 days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Late recurrence of atrial </a:t>
            </a:r>
            <a:r>
              <a:rPr lang="en-US" altLang="ko-KR" sz="2000" dirty="0" err="1"/>
              <a:t>tachyarrythmia</a:t>
            </a:r>
            <a:r>
              <a:rPr lang="en-US" altLang="ko-KR" sz="2000" dirty="0"/>
              <a:t> (LRAT) : recurrence from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ko-KR" sz="2000" dirty="0"/>
              <a:t>	3 to 12 months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2563285"/>
            <a:ext cx="2463268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/>
              <a:t>Surgical ablation for AF</a:t>
            </a:r>
          </a:p>
          <a:p>
            <a:pPr algn="ctr"/>
            <a:r>
              <a:rPr lang="en-US" altLang="ko-KR" sz="2000" b="1" dirty="0"/>
              <a:t>Total N = 290</a:t>
            </a:r>
          </a:p>
        </p:txBody>
      </p:sp>
      <p:sp>
        <p:nvSpPr>
          <p:cNvPr id="5" name="오른쪽 화살표 4"/>
          <p:cNvSpPr/>
          <p:nvPr/>
        </p:nvSpPr>
        <p:spPr>
          <a:xfrm>
            <a:off x="3002501" y="2870650"/>
            <a:ext cx="3312368" cy="34232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074509" y="1988841"/>
            <a:ext cx="3096343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/>
              <a:t>Exclusion : N = 31</a:t>
            </a:r>
          </a:p>
          <a:p>
            <a:pPr algn="ctr"/>
            <a:r>
              <a:rPr lang="en-US" altLang="ko-KR" sz="2000" b="1" dirty="0"/>
              <a:t>Follow up &lt; 12 months</a:t>
            </a:r>
            <a:endParaRPr lang="ko-KR" alt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386558" y="2563284"/>
            <a:ext cx="2448272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/>
              <a:t>Study cohort</a:t>
            </a:r>
          </a:p>
          <a:p>
            <a:pPr algn="ctr"/>
            <a:endParaRPr lang="en-US" altLang="ko-KR" sz="2000" b="1" dirty="0"/>
          </a:p>
          <a:p>
            <a:pPr algn="ctr"/>
            <a:r>
              <a:rPr lang="en-US" altLang="ko-KR" sz="2000" b="1" dirty="0"/>
              <a:t>N = 259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01469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216317"/>
            <a:ext cx="6912768" cy="908428"/>
          </a:xfrm>
        </p:spPr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graphicFrame>
        <p:nvGraphicFramePr>
          <p:cNvPr id="3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353568"/>
              </p:ext>
            </p:extLst>
          </p:nvPr>
        </p:nvGraphicFramePr>
        <p:xfrm>
          <a:off x="179512" y="1772817"/>
          <a:ext cx="8784976" cy="450090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2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6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63">
                <a:tc gridSpan="2">
                  <a:txBody>
                    <a:bodyPr/>
                    <a:lstStyle/>
                    <a:p>
                      <a:pPr algn="r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kern="100" dirty="0">
                          <a:effectLst/>
                        </a:rPr>
                        <a:t>Overall (n=259)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kern="100" dirty="0">
                          <a:effectLst/>
                        </a:rPr>
                        <a:t>ERAT (n=127)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kern="100" dirty="0">
                          <a:effectLst/>
                        </a:rPr>
                        <a:t>No ERAT (n=132)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kern="0" dirty="0">
                          <a:effectLst/>
                        </a:rPr>
                        <a:t>P-value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494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kern="0" dirty="0">
                          <a:solidFill>
                            <a:srgbClr val="0070C0"/>
                          </a:solidFill>
                          <a:effectLst/>
                        </a:rPr>
                        <a:t>Age</a:t>
                      </a:r>
                      <a:r>
                        <a:rPr lang="en-US" sz="1600" kern="0" baseline="0" dirty="0">
                          <a:solidFill>
                            <a:srgbClr val="0070C0"/>
                          </a:solidFill>
                          <a:effectLst/>
                        </a:rPr>
                        <a:t>, </a:t>
                      </a:r>
                      <a:r>
                        <a:rPr lang="en-US" sz="1600" kern="0" dirty="0">
                          <a:solidFill>
                            <a:srgbClr val="0070C0"/>
                          </a:solidFill>
                          <a:effectLst/>
                        </a:rPr>
                        <a:t>years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</a:rPr>
                        <a:t>60.6±11.4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</a:rPr>
                        <a:t>63.2±9.5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</a:rPr>
                        <a:t>58.2±12.5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kern="0" dirty="0">
                          <a:solidFill>
                            <a:srgbClr val="0070C0"/>
                          </a:solidFill>
                          <a:effectLst/>
                        </a:rPr>
                        <a:t>&lt;0.001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537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kern="0" dirty="0">
                          <a:effectLst/>
                        </a:rPr>
                        <a:t>Male, n(%)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131 (50.6%)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66 (52.0%)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65 (49.2%)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0.710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5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en-US" sz="1600" kern="0" dirty="0">
                          <a:solidFill>
                            <a:srgbClr val="0070C0"/>
                          </a:solidFill>
                          <a:effectLst/>
                        </a:rPr>
                        <a:t>Persistent </a:t>
                      </a:r>
                      <a:r>
                        <a:rPr lang="en-US" sz="1600" kern="0" baseline="0" dirty="0">
                          <a:solidFill>
                            <a:srgbClr val="0070C0"/>
                          </a:solidFill>
                          <a:effectLst/>
                        </a:rPr>
                        <a:t>AF</a:t>
                      </a:r>
                      <a:r>
                        <a:rPr lang="en-US" altLang="ko-KR" sz="1600" kern="0" dirty="0">
                          <a:solidFill>
                            <a:srgbClr val="0070C0"/>
                          </a:solidFill>
                          <a:effectLst/>
                        </a:rPr>
                        <a:t>, n(%)</a:t>
                      </a:r>
                      <a:endParaRPr lang="ko-KR" alt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</a:rPr>
                        <a:t>215 (83.0%)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</a:rPr>
                        <a:t>116 (91.3%)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</a:rPr>
                        <a:t> 99 (75.0%)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</a:rPr>
                        <a:t>&lt;0.001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37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altLang="ko-KR" sz="1600" kern="0" dirty="0">
                          <a:effectLst/>
                        </a:rPr>
                        <a:t>Hypertension, n(%)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119 (45.9%)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62 (48.8%)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57 (43.2%)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0.385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537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altLang="ko-KR" sz="1600" kern="0" dirty="0">
                          <a:solidFill>
                            <a:srgbClr val="0070C0"/>
                          </a:solidFill>
                          <a:effectLst/>
                        </a:rPr>
                        <a:t>Ischemic heart disease, n(%)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</a:rPr>
                        <a:t>11 (4.2%)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</a:rPr>
                        <a:t>9 (7.1%)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baseline="0" dirty="0">
                          <a:solidFill>
                            <a:srgbClr val="0070C0"/>
                          </a:solidFill>
                          <a:effectLst/>
                        </a:rPr>
                        <a:t>2 </a:t>
                      </a: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</a:rPr>
                        <a:t>(1.5%)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600" kern="100" dirty="0">
                          <a:solidFill>
                            <a:srgbClr val="0070C0"/>
                          </a:solidFill>
                          <a:effectLst/>
                        </a:rPr>
                        <a:t>0.026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537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kern="0" baseline="0" dirty="0">
                          <a:effectLst/>
                        </a:rPr>
                        <a:t>CHF</a:t>
                      </a:r>
                      <a:r>
                        <a:rPr lang="en-US" sz="1600" kern="0" dirty="0">
                          <a:effectLst/>
                        </a:rPr>
                        <a:t>, n(%)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61 (23.6%)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29 (22.8%)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32 (24.2%)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0.884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7537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kern="0" dirty="0">
                          <a:effectLst/>
                        </a:rPr>
                        <a:t>DM</a:t>
                      </a:r>
                      <a:r>
                        <a:rPr lang="en-US" altLang="ko-KR" sz="1600" kern="0" dirty="0">
                          <a:effectLst/>
                        </a:rPr>
                        <a:t>, n(%)</a:t>
                      </a:r>
                      <a:endParaRPr lang="ko-KR" sz="1600" kern="1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41 (15.8%)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24 (18.9%)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17 (12.9%)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0.233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065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kern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diameter</a:t>
                      </a:r>
                      <a:r>
                        <a:rPr lang="en-US" sz="1600" kern="0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mm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54.2±10.8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56.1±12.1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52.3±8.9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altLang="ko-KR" sz="1600" kern="1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  <a:endParaRPr lang="ko-KR" sz="1600" kern="1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2065"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altLang="ko-KR" sz="1600" b="0" kern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LRAT, n(%)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(21.2%)</a:t>
                      </a:r>
                      <a:endParaRPr lang="ko-KR" sz="1600" b="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(40.9%)</a:t>
                      </a:r>
                      <a:endParaRPr lang="ko-KR" sz="1600" b="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(2.3%)</a:t>
                      </a:r>
                      <a:endParaRPr lang="ko-KR" sz="1600" b="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ko-KR" sz="1600" b="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내용 개체 틀 2"/>
          <p:cNvSpPr txBox="1">
            <a:spLocks/>
          </p:cNvSpPr>
          <p:nvPr/>
        </p:nvSpPr>
        <p:spPr>
          <a:xfrm>
            <a:off x="143000" y="1052736"/>
            <a:ext cx="9001000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Characteristic </a:t>
            </a:r>
          </a:p>
        </p:txBody>
      </p:sp>
    </p:spTree>
    <p:extLst>
      <p:ext uri="{BB962C8B-B14F-4D97-AF65-F5344CB8AC3E}">
        <p14:creationId xmlns:p14="http://schemas.microsoft.com/office/powerpoint/2010/main" val="2044278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107504" y="216317"/>
            <a:ext cx="6912768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/>
              <a:t>Results :</a:t>
            </a:r>
            <a:endParaRPr lang="ko-KR" altLang="en-US" dirty="0"/>
          </a:p>
        </p:txBody>
      </p:sp>
      <p:graphicFrame>
        <p:nvGraphicFramePr>
          <p:cNvPr id="9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922115"/>
              </p:ext>
            </p:extLst>
          </p:nvPr>
        </p:nvGraphicFramePr>
        <p:xfrm>
          <a:off x="144017" y="1654228"/>
          <a:ext cx="8892479" cy="49431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59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0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85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96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5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439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Univariate</a:t>
                      </a:r>
                      <a:endParaRPr lang="ko-KR" sz="1600" kern="100" dirty="0">
                        <a:solidFill>
                          <a:srgbClr val="FFC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Odds ratio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effectLst/>
                        </a:rPr>
                        <a:t>(95% CI)</a:t>
                      </a:r>
                      <a:endParaRPr lang="ko-KR" sz="12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600" kern="100" dirty="0">
                          <a:effectLst/>
                        </a:rPr>
                        <a:t>P-value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600" kern="100" dirty="0">
                          <a:effectLst/>
                        </a:rPr>
                        <a:t>Multivariate</a:t>
                      </a:r>
                      <a:endParaRPr lang="ko-KR" sz="1600" kern="100" dirty="0">
                        <a:solidFill>
                          <a:srgbClr val="FFC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Odds ratio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effectLst/>
                        </a:rPr>
                        <a:t>(95% CI)</a:t>
                      </a:r>
                      <a:endParaRPr lang="ko-KR" sz="12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600" kern="100" dirty="0">
                          <a:effectLst/>
                        </a:rPr>
                        <a:t>P-value</a:t>
                      </a:r>
                      <a:endParaRPr lang="ko-KR" sz="16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Age 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1.043 (1.016-1.070)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0.002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Age 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1.024 (0.994-1.056)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0.122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Male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0.590 (0.342-1.016)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0.057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Persistent</a:t>
                      </a:r>
                      <a:r>
                        <a:rPr lang="en-US" altLang="ko-KR" sz="1400" kern="100" baseline="0" dirty="0">
                          <a:effectLst/>
                        </a:rPr>
                        <a:t> AF 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2.323 (0.926-5.827)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0.073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Hypertension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1.766 (1.033-3.018)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0.038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HT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1.452 (0.817-2.580)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0.204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IHD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1.288 (0.402-4.124)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0.670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CHF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1.037 (0.556-1.931)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0.901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DM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1.812 (0.973-3.377)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0.061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LA size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1.053 (1.033-1.072)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&lt;0.001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LA size</a:t>
                      </a:r>
                      <a:r>
                        <a:rPr lang="en-US" altLang="ko-KR" sz="1400" kern="100" baseline="0" dirty="0">
                          <a:effectLst/>
                        </a:rPr>
                        <a:t> 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1.009 (0.991-1.027)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0.351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LVEF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0.994 (0.971-1.018)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0.627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 ERAT</a:t>
                      </a:r>
                      <a:endParaRPr lang="ko-KR" sz="140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24.6 (8.12-79.24)</a:t>
                      </a:r>
                      <a:endParaRPr lang="ko-KR" sz="140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7210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p&lt;0.001</a:t>
                      </a:r>
                      <a:endParaRPr lang="ko-KR" altLang="ko-KR" sz="140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 ERAT</a:t>
                      </a:r>
                      <a:endParaRPr lang="ko-KR" sz="140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pl-PL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23.7 </a:t>
                      </a:r>
                      <a:endParaRPr lang="en-US" altLang="ko-KR" sz="140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pl-PL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7.38</a:t>
                      </a:r>
                      <a:r>
                        <a:rPr lang="en-US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r>
                        <a:rPr lang="pl-PL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75.86</a:t>
                      </a:r>
                      <a:r>
                        <a:rPr lang="en-US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ko-KR" sz="140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7210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p&lt;0.001</a:t>
                      </a:r>
                      <a:endParaRPr lang="ko-KR" altLang="ko-KR" sz="140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  1</a:t>
                      </a:r>
                      <a:r>
                        <a:rPr lang="en-US" altLang="ko-KR" sz="1400" kern="100" baseline="30000" dirty="0">
                          <a:effectLst/>
                        </a:rPr>
                        <a:t>st</a:t>
                      </a:r>
                      <a:r>
                        <a:rPr lang="en-US" altLang="ko-KR" sz="1400" kern="100" dirty="0">
                          <a:effectLst/>
                        </a:rPr>
                        <a:t>  month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2.164 (0.436-10.736)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0.345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  1</a:t>
                      </a:r>
                      <a:r>
                        <a:rPr lang="en-US" altLang="ko-KR" sz="1400" kern="100" baseline="30000" dirty="0">
                          <a:effectLst/>
                        </a:rPr>
                        <a:t>st</a:t>
                      </a:r>
                      <a:r>
                        <a:rPr lang="en-US" altLang="ko-KR" sz="1400" kern="100" dirty="0">
                          <a:effectLst/>
                        </a:rPr>
                        <a:t>  month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2.000 (0.403-9.934)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0.397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baseline="0" dirty="0">
                          <a:effectLst/>
                        </a:rPr>
                        <a:t>   2</a:t>
                      </a:r>
                      <a:r>
                        <a:rPr lang="en-US" altLang="ko-KR" sz="1400" kern="100" baseline="30000" dirty="0">
                          <a:effectLst/>
                        </a:rPr>
                        <a:t>nd</a:t>
                      </a:r>
                      <a:r>
                        <a:rPr lang="en-US" altLang="ko-KR" sz="1400" kern="100" baseline="0" dirty="0">
                          <a:effectLst/>
                        </a:rPr>
                        <a:t> month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19.030 (4.543-79.722)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&lt;0.001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baseline="0" dirty="0">
                          <a:effectLst/>
                        </a:rPr>
                        <a:t>   2</a:t>
                      </a:r>
                      <a:r>
                        <a:rPr lang="en-US" altLang="ko-KR" sz="1400" kern="100" baseline="30000" dirty="0">
                          <a:effectLst/>
                        </a:rPr>
                        <a:t>nd</a:t>
                      </a:r>
                      <a:r>
                        <a:rPr lang="en-US" altLang="ko-KR" sz="1400" kern="100" baseline="0" dirty="0">
                          <a:effectLst/>
                        </a:rPr>
                        <a:t> month</a:t>
                      </a:r>
                      <a:endParaRPr lang="ko-KR" sz="1400" kern="100" dirty="0"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15.638 (3.701-66.077)</a:t>
                      </a:r>
                      <a:endParaRPr lang="ko-KR" sz="1400" kern="100" dirty="0"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&lt;0.001</a:t>
                      </a:r>
                      <a:endParaRPr lang="ko-KR" sz="140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5727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  3</a:t>
                      </a:r>
                      <a:r>
                        <a:rPr lang="en-US" altLang="ko-KR" sz="1400" kern="100" baseline="30000" dirty="0">
                          <a:effectLst/>
                        </a:rPr>
                        <a:t>rd</a:t>
                      </a:r>
                      <a:r>
                        <a:rPr lang="en-US" altLang="ko-KR" sz="1400" kern="100" dirty="0">
                          <a:effectLst/>
                        </a:rPr>
                        <a:t>  month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107.995 (32.941-354.057)</a:t>
                      </a:r>
                      <a:endParaRPr 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&lt;0.001</a:t>
                      </a:r>
                      <a:endParaRPr lang="en-US" altLang="ko-KR" sz="1400" kern="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   3</a:t>
                      </a:r>
                      <a:r>
                        <a:rPr lang="en-US" altLang="ko-KR" sz="1400" kern="100" baseline="30000" dirty="0">
                          <a:effectLst/>
                        </a:rPr>
                        <a:t>rd</a:t>
                      </a:r>
                      <a:r>
                        <a:rPr lang="en-US" altLang="ko-KR" sz="1400" kern="100" dirty="0">
                          <a:effectLst/>
                        </a:rPr>
                        <a:t>  month</a:t>
                      </a:r>
                      <a:endParaRPr lang="ko-KR" sz="1400" kern="100" dirty="0"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effectLst/>
                        </a:rPr>
                        <a:t>97.389 (29.120-325.704)</a:t>
                      </a:r>
                      <a:endParaRPr lang="ko-KR" sz="1400" kern="100" dirty="0"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kern="100" dirty="0">
                          <a:solidFill>
                            <a:srgbClr val="FF0000"/>
                          </a:solidFill>
                          <a:effectLst/>
                        </a:rPr>
                        <a:t>&lt;0.001</a:t>
                      </a:r>
                      <a:endParaRPr lang="ko-KR" sz="1400" kern="1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내용 개체 틀 2"/>
          <p:cNvSpPr txBox="1">
            <a:spLocks/>
          </p:cNvSpPr>
          <p:nvPr/>
        </p:nvSpPr>
        <p:spPr>
          <a:xfrm>
            <a:off x="143000" y="1052736"/>
            <a:ext cx="9001000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Risk factor analysis for late recurrence</a:t>
            </a:r>
          </a:p>
        </p:txBody>
      </p:sp>
    </p:spTree>
    <p:extLst>
      <p:ext uri="{BB962C8B-B14F-4D97-AF65-F5344CB8AC3E}">
        <p14:creationId xmlns:p14="http://schemas.microsoft.com/office/powerpoint/2010/main" val="479577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1"/>
          <p:cNvSpPr txBox="1">
            <a:spLocks/>
          </p:cNvSpPr>
          <p:nvPr/>
        </p:nvSpPr>
        <p:spPr>
          <a:xfrm>
            <a:off x="107504" y="216317"/>
            <a:ext cx="6912768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/>
              <a:t>Results : Long term f/u</a:t>
            </a:r>
            <a:endParaRPr lang="ko-KR" altLang="en-US" dirty="0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" t="6039" r="1604" b="7456"/>
          <a:stretch/>
        </p:blipFill>
        <p:spPr>
          <a:xfrm>
            <a:off x="4788024" y="1340768"/>
            <a:ext cx="4176464" cy="4037249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32" name="그룹 31"/>
          <p:cNvGrpSpPr/>
          <p:nvPr/>
        </p:nvGrpSpPr>
        <p:grpSpPr>
          <a:xfrm>
            <a:off x="0" y="1268760"/>
            <a:ext cx="5055925" cy="4166678"/>
            <a:chOff x="-9353" y="2252209"/>
            <a:chExt cx="4356276" cy="3690981"/>
          </a:xfrm>
        </p:grpSpPr>
        <p:grpSp>
          <p:nvGrpSpPr>
            <p:cNvPr id="35" name="그룹 34"/>
            <p:cNvGrpSpPr/>
            <p:nvPr/>
          </p:nvGrpSpPr>
          <p:grpSpPr>
            <a:xfrm>
              <a:off x="779868" y="5419389"/>
              <a:ext cx="2664184" cy="523801"/>
              <a:chOff x="959680" y="5661248"/>
              <a:chExt cx="2664184" cy="523801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959680" y="5672281"/>
                <a:ext cx="251888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ko-KR" alt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307696" y="5661248"/>
                <a:ext cx="25200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ko-KR" alt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655704" y="5661248"/>
                <a:ext cx="25200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ko-KR" alt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991680" y="5661248"/>
                <a:ext cx="25200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ko-KR" alt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2339752" y="5661248"/>
                <a:ext cx="25200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ko-KR" alt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687760" y="5661248"/>
                <a:ext cx="25200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ko-KR" alt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035888" y="5661248"/>
                <a:ext cx="25200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ko-KR" alt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371864" y="5661248"/>
                <a:ext cx="25200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ko-KR" alt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403648" y="5877272"/>
                <a:ext cx="165618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Follow-up(years</a:t>
                </a:r>
                <a:r>
                  <a:rPr lang="en-US" altLang="ko-KR" sz="1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ko-KR" altLang="en-US" sz="14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29" r="52359"/>
            <a:stretch/>
          </p:blipFill>
          <p:spPr>
            <a:xfrm>
              <a:off x="-9353" y="2252209"/>
              <a:ext cx="4356276" cy="3690981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 rot="16200000">
            <a:off x="4211960" y="282145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Sensitivity</a:t>
            </a:r>
            <a:endParaRPr lang="ko-KR" altLang="en-US" sz="16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251520" y="5333850"/>
            <a:ext cx="8496943" cy="1417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+mj-lt"/>
                <a:cs typeface="Arial" pitchFamily="34" charset="0"/>
              </a:rPr>
              <a:t>In No ERAT group, freedom from AF recurrence at 3 year was </a:t>
            </a:r>
            <a:r>
              <a:rPr lang="en-US" altLang="ko-KR" sz="2000" dirty="0">
                <a:solidFill>
                  <a:srgbClr val="FF0000"/>
                </a:solidFill>
                <a:latin typeface="+mj-lt"/>
                <a:cs typeface="Arial" pitchFamily="34" charset="0"/>
              </a:rPr>
              <a:t>91.7%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+mj-lt"/>
                <a:cs typeface="Arial" pitchFamily="34" charset="0"/>
              </a:rPr>
              <a:t>ROC curve analysis to </a:t>
            </a:r>
            <a:r>
              <a:rPr lang="en-US" altLang="ko-KR" sz="2000" dirty="0">
                <a:latin typeface="+mj-lt"/>
                <a:cs typeface="Arial" pitchFamily="34" charset="0"/>
              </a:rPr>
              <a:t>assess the correlation between timing of ERAT and late recurrence shows </a:t>
            </a:r>
            <a:r>
              <a:rPr lang="en-US" altLang="ko-KR" sz="2000" dirty="0">
                <a:solidFill>
                  <a:srgbClr val="FF0000"/>
                </a:solidFill>
                <a:latin typeface="+mj-lt"/>
                <a:cs typeface="Arial" pitchFamily="34" charset="0"/>
              </a:rPr>
              <a:t>52 days </a:t>
            </a:r>
            <a:r>
              <a:rPr lang="en-US" altLang="ko-KR" sz="2000" dirty="0">
                <a:latin typeface="+mj-lt"/>
                <a:cs typeface="Arial" pitchFamily="34" charset="0"/>
              </a:rPr>
              <a:t>as the optimal timing </a:t>
            </a:r>
            <a:endParaRPr lang="ko-KR" altLang="en-US" sz="2000" b="1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466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49" name="내용 개체 틀 2"/>
          <p:cNvSpPr>
            <a:spLocks noGrp="1"/>
          </p:cNvSpPr>
          <p:nvPr>
            <p:ph idx="1"/>
          </p:nvPr>
        </p:nvSpPr>
        <p:spPr>
          <a:xfrm>
            <a:off x="107504" y="1628800"/>
            <a:ext cx="9001000" cy="49685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FF0000"/>
                </a:solidFill>
              </a:rPr>
              <a:t>ERAT</a:t>
            </a:r>
            <a:r>
              <a:rPr lang="en-US" altLang="ko-KR" sz="2000" dirty="0"/>
              <a:t> is significantly associated with </a:t>
            </a:r>
            <a:r>
              <a:rPr lang="en-US" altLang="ko-KR" sz="2000" dirty="0">
                <a:solidFill>
                  <a:srgbClr val="FF0000"/>
                </a:solidFill>
              </a:rPr>
              <a:t>late recurrence of ATAs </a:t>
            </a:r>
            <a:endParaRPr lang="en-US" altLang="ko-KR" sz="2000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2000" dirty="0"/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FF0000"/>
                </a:solidFill>
              </a:rPr>
              <a:t>The</a:t>
            </a:r>
            <a:r>
              <a:rPr lang="ko-KR" altLang="en-US" sz="2000" dirty="0">
                <a:solidFill>
                  <a:srgbClr val="FF0000"/>
                </a:solidFill>
              </a:rPr>
              <a:t> </a:t>
            </a:r>
            <a:r>
              <a:rPr lang="en-US" altLang="ko-KR" sz="2000" dirty="0">
                <a:solidFill>
                  <a:srgbClr val="FF0000"/>
                </a:solidFill>
              </a:rPr>
              <a:t>52nd day </a:t>
            </a:r>
            <a:r>
              <a:rPr lang="en-US" altLang="ko-KR" sz="2000" dirty="0"/>
              <a:t>after surgical ablation</a:t>
            </a:r>
            <a:r>
              <a:rPr lang="en-US" altLang="ko-KR" sz="2000" dirty="0">
                <a:solidFill>
                  <a:srgbClr val="FF0000"/>
                </a:solidFill>
              </a:rPr>
              <a:t> </a:t>
            </a:r>
            <a:r>
              <a:rPr lang="en-US" altLang="ko-KR" sz="2000" dirty="0"/>
              <a:t>may appear to be an appropriate cut off for the </a:t>
            </a:r>
            <a:r>
              <a:rPr lang="en-US" altLang="ko-KR" sz="2000" dirty="0">
                <a:solidFill>
                  <a:srgbClr val="FF0000"/>
                </a:solidFill>
              </a:rPr>
              <a:t>blanking period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Patients without early recurrence showed excellent long-term rhythm outcomes</a:t>
            </a:r>
            <a:endParaRPr lang="en-US" altLang="ko-K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2491</TotalTime>
  <Words>612</Words>
  <Application>Microsoft Office PowerPoint</Application>
  <PresentationFormat>화면 슬라이드 쇼(4:3)</PresentationFormat>
  <Paragraphs>175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Is the blanking period of 3 months after surgical ablation appropriate?</vt:lpstr>
      <vt:lpstr>Purpose</vt:lpstr>
      <vt:lpstr>Methods</vt:lpstr>
      <vt:lpstr>Results</vt:lpstr>
      <vt:lpstr>PowerPoint 프레젠테이션</vt:lpstr>
      <vt:lpstr>PowerPoint 프레젠테이션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User</cp:lastModifiedBy>
  <cp:revision>94</cp:revision>
  <dcterms:created xsi:type="dcterms:W3CDTF">2017-07-25T23:31:23Z</dcterms:created>
  <dcterms:modified xsi:type="dcterms:W3CDTF">2019-08-22T14:31:59Z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