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2" r:id="rId5"/>
    <p:sldId id="361" r:id="rId6"/>
    <p:sldId id="3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77" autoAdjust="0"/>
  </p:normalViewPr>
  <p:slideViewPr>
    <p:cSldViewPr showGuides="1">
      <p:cViewPr varScale="1">
        <p:scale>
          <a:sx n="106" d="100"/>
          <a:sy n="106" d="100"/>
        </p:scale>
        <p:origin x="1220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D27E1-54BF-4451-A9A6-2A7983FD3ED3}" type="datetimeFigureOut">
              <a:rPr lang="ko-KR" altLang="en-US" smtClean="0"/>
              <a:t>2019-08-26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2C14A-3DF5-4806-9B4A-A7D869FD6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00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2C14A-3DF5-4806-9B4A-A7D869FD6AB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7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B4C20-2116-4C5F-8CB7-E35AB52FD3D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68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391403"/>
            <a:ext cx="8640960" cy="14401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effectLst/>
                <a:latin typeface="Times New Roman" pitchFamily="18" charset="0"/>
                <a:cs typeface="Times New Roman" pitchFamily="18" charset="0"/>
              </a:rPr>
              <a:t>The Prognostic Importance of the Number of Dissected Recurrent Laryngeal Nerve Lymph Node </a:t>
            </a:r>
            <a:br>
              <a:rPr lang="en-US" altLang="ko-KR" sz="2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altLang="ko-KR" sz="2400" dirty="0">
                <a:effectLst/>
                <a:latin typeface="Times New Roman" pitchFamily="18" charset="0"/>
                <a:cs typeface="Times New Roman" pitchFamily="18" charset="0"/>
              </a:rPr>
              <a:t>after Radical Esophagectomy for Early-Stage Esophageal Squamous Cell Carcinoma</a:t>
            </a:r>
            <a:endParaRPr lang="ko-KR" alt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그림 6">
            <a:extLst>
              <a:ext uri="{FF2B5EF4-FFF2-40B4-BE49-F238E27FC236}">
                <a16:creationId xmlns:a16="http://schemas.microsoft.com/office/drawing/2014/main" id="{352C0C45-D614-410D-B755-CB4B6C0DDC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867" y="3933057"/>
            <a:ext cx="3816375" cy="244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A2C7A1-BBB3-447A-95B6-1F7D5844760F}"/>
              </a:ext>
            </a:extLst>
          </p:cNvPr>
          <p:cNvSpPr txBox="1"/>
          <p:nvPr/>
        </p:nvSpPr>
        <p:spPr>
          <a:xfrm>
            <a:off x="6598171" y="3906468"/>
            <a:ext cx="244832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Radical dissection </a:t>
            </a:r>
          </a:p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RLN-LNs :</a:t>
            </a:r>
          </a:p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morbidity?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RLN palsy, and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 risk ↑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1B33FD-6ED4-40BF-BA67-1D1316073142}"/>
              </a:ext>
            </a:extLst>
          </p:cNvPr>
          <p:cNvSpPr txBox="1"/>
          <p:nvPr/>
        </p:nvSpPr>
        <p:spPr>
          <a:xfrm>
            <a:off x="395536" y="4512895"/>
            <a:ext cx="2225289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Radical dissection </a:t>
            </a:r>
          </a:p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RLN-LNs : </a:t>
            </a:r>
          </a:p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Oncologic benefit?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Recurrence ↓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↑ 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93C333-BFF5-4325-B12E-3AFB4F7E0BE4}"/>
              </a:ext>
            </a:extLst>
          </p:cNvPr>
          <p:cNvSpPr txBox="1"/>
          <p:nvPr/>
        </p:nvSpPr>
        <p:spPr>
          <a:xfrm>
            <a:off x="3720998" y="4642708"/>
            <a:ext cx="1929118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number?</a:t>
            </a:r>
          </a:p>
          <a:p>
            <a:pPr>
              <a:defRPr/>
            </a:pP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for T1N0?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90039A8-903B-4938-97E8-3DD1821FB8C0}"/>
              </a:ext>
            </a:extLst>
          </p:cNvPr>
          <p:cNvCxnSpPr/>
          <p:nvPr/>
        </p:nvCxnSpPr>
        <p:spPr>
          <a:xfrm>
            <a:off x="0" y="357301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4474840" cy="908428"/>
          </a:xfrm>
        </p:spPr>
        <p:txBody>
          <a:bodyPr/>
          <a:lstStyle/>
          <a:p>
            <a:r>
              <a:rPr lang="en-US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Purpose / Methods</a:t>
            </a:r>
            <a:endParaRPr lang="ko-KR" alt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124744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hypothesized that the greater number of dissected RLN-LN can improve oncologic outcome within the acceptable risk of complication.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Diagram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ko-K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ko-K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89A1E449-8978-4C0F-9E1E-D89FDD1D9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132856"/>
            <a:ext cx="6915085" cy="4650584"/>
          </a:xfrm>
          <a:prstGeom prst="rect">
            <a:avLst/>
          </a:prstGeom>
        </p:spPr>
      </p:pic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275CD94E-1076-43B3-84CC-965D76621299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E33A26A9-E9E7-4B4B-913D-56E25A3105BA}"/>
              </a:ext>
            </a:extLst>
          </p:cNvPr>
          <p:cNvGrpSpPr/>
          <p:nvPr/>
        </p:nvGrpSpPr>
        <p:grpSpPr>
          <a:xfrm>
            <a:off x="130077" y="1736261"/>
            <a:ext cx="2850605" cy="2592002"/>
            <a:chOff x="71500" y="1052736"/>
            <a:chExt cx="3780420" cy="3335586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C0DDF71C-0B58-4A0C-8E9B-06F7B30989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85" t="2174" r="36613"/>
            <a:stretch/>
          </p:blipFill>
          <p:spPr>
            <a:xfrm>
              <a:off x="71500" y="1052736"/>
              <a:ext cx="3780420" cy="3335586"/>
            </a:xfrm>
            <a:prstGeom prst="rect">
              <a:avLst/>
            </a:prstGeom>
          </p:spPr>
        </p:pic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11FA890-9DB6-4A98-A874-1B5C8A322D7A}"/>
                </a:ext>
              </a:extLst>
            </p:cNvPr>
            <p:cNvSpPr/>
            <p:nvPr/>
          </p:nvSpPr>
          <p:spPr>
            <a:xfrm>
              <a:off x="1403648" y="1772816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014C0C9-95D6-439A-8611-B480B20617F8}"/>
              </a:ext>
            </a:extLst>
          </p:cNvPr>
          <p:cNvSpPr txBox="1"/>
          <p:nvPr/>
        </p:nvSpPr>
        <p:spPr>
          <a:xfrm>
            <a:off x="102243" y="1194444"/>
            <a:ext cx="2522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 curve for cutoff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F25923-D8DE-4A79-88DD-6F282CA7A688}"/>
              </a:ext>
            </a:extLst>
          </p:cNvPr>
          <p:cNvSpPr txBox="1"/>
          <p:nvPr/>
        </p:nvSpPr>
        <p:spPr>
          <a:xfrm>
            <a:off x="3131840" y="1196752"/>
            <a:ext cx="5994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 for Recurrence (Model : Multi-Logistic)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E1466E-65FC-4E0D-A0AE-58190CEE3CE2}"/>
              </a:ext>
            </a:extLst>
          </p:cNvPr>
          <p:cNvSpPr txBox="1"/>
          <p:nvPr/>
        </p:nvSpPr>
        <p:spPr>
          <a:xfrm>
            <a:off x="3160111" y="4070145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 for RFS  (Model : Multi-Cox PH)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1CD5FA-9333-4873-B594-ABDADEF8847D}"/>
              </a:ext>
            </a:extLst>
          </p:cNvPr>
          <p:cNvSpPr txBox="1"/>
          <p:nvPr/>
        </p:nvSpPr>
        <p:spPr>
          <a:xfrm>
            <a:off x="1496953" y="1844821"/>
            <a:ext cx="1574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n=4</a:t>
            </a:r>
          </a:p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(AUC=0.64)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109906"/>
            <a:ext cx="8003232" cy="908428"/>
          </a:xfrm>
          <a:solidFill>
            <a:schemeClr val="bg1"/>
          </a:solidFill>
        </p:spPr>
        <p:txBody>
          <a:bodyPr/>
          <a:lstStyle/>
          <a:p>
            <a:r>
              <a:rPr lang="en-US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Results (1) Cut-off and its significance</a:t>
            </a:r>
            <a:endParaRPr lang="ko-KR" alt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6C730F30-7550-4232-BCD3-95341DC6313F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3DC0DCB4-8A7A-4BD4-8709-104BE922D595}"/>
              </a:ext>
            </a:extLst>
          </p:cNvPr>
          <p:cNvCxnSpPr>
            <a:cxnSpLocks/>
          </p:cNvCxnSpPr>
          <p:nvPr/>
        </p:nvCxnSpPr>
        <p:spPr>
          <a:xfrm flipV="1">
            <a:off x="3078791" y="1052736"/>
            <a:ext cx="40681" cy="5805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8A236CC-692A-415E-833A-0C4D6FC562EC}"/>
              </a:ext>
            </a:extLst>
          </p:cNvPr>
          <p:cNvSpPr/>
          <p:nvPr/>
        </p:nvSpPr>
        <p:spPr bwMode="auto">
          <a:xfrm>
            <a:off x="79233" y="4430580"/>
            <a:ext cx="2968251" cy="5441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Entire Cohort, pT1N0</a:t>
            </a:r>
            <a:r>
              <a:rPr lang="en-US" altLang="ko-KR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(N=567)</a:t>
            </a:r>
            <a:endParaRPr lang="ko-KR" altLang="en-US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2EBEF760-B990-4060-8E5B-9B27703F25FA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6952" y="4958208"/>
            <a:ext cx="1" cy="21765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111D5F6-1594-4C3D-B8D7-C8CDC2FC9DF9}"/>
              </a:ext>
            </a:extLst>
          </p:cNvPr>
          <p:cNvCxnSpPr>
            <a:cxnSpLocks/>
          </p:cNvCxnSpPr>
          <p:nvPr/>
        </p:nvCxnSpPr>
        <p:spPr bwMode="auto">
          <a:xfrm>
            <a:off x="773444" y="5728432"/>
            <a:ext cx="1" cy="277685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5CFC4CF0-389A-4872-BC82-0FAEB9F326F4}"/>
              </a:ext>
            </a:extLst>
          </p:cNvPr>
          <p:cNvCxnSpPr>
            <a:cxnSpLocks/>
          </p:cNvCxnSpPr>
          <p:nvPr/>
        </p:nvCxnSpPr>
        <p:spPr bwMode="auto">
          <a:xfrm>
            <a:off x="2312840" y="5728432"/>
            <a:ext cx="1" cy="281042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564FE464-FAD8-445A-AD9F-FE5E4F63376D}"/>
              </a:ext>
            </a:extLst>
          </p:cNvPr>
          <p:cNvSpPr/>
          <p:nvPr/>
        </p:nvSpPr>
        <p:spPr bwMode="auto">
          <a:xfrm>
            <a:off x="31032" y="6028238"/>
            <a:ext cx="1496943" cy="6411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Insufficient</a:t>
            </a:r>
            <a:r>
              <a:rPr lang="en-US" altLang="ko-KR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(&lt;4ea)</a:t>
            </a:r>
          </a:p>
          <a:p>
            <a:pPr algn="ctr"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N=139</a:t>
            </a:r>
            <a:endParaRPr lang="ko-KR" alt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89BD8ED-3282-49BC-8A79-2B482EF980A0}"/>
              </a:ext>
            </a:extLst>
          </p:cNvPr>
          <p:cNvCxnSpPr>
            <a:cxnSpLocks/>
          </p:cNvCxnSpPr>
          <p:nvPr/>
        </p:nvCxnSpPr>
        <p:spPr bwMode="auto">
          <a:xfrm flipV="1">
            <a:off x="765776" y="5740198"/>
            <a:ext cx="1547064" cy="7299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DC455F7-93FB-4461-B7F5-AE59FE303FF0}"/>
              </a:ext>
            </a:extLst>
          </p:cNvPr>
          <p:cNvSpPr/>
          <p:nvPr/>
        </p:nvSpPr>
        <p:spPr bwMode="auto">
          <a:xfrm>
            <a:off x="1580881" y="6028238"/>
            <a:ext cx="1466514" cy="6411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Sufficient (≥4ea)</a:t>
            </a:r>
          </a:p>
          <a:p>
            <a:pPr algn="ctr"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N=428</a:t>
            </a:r>
            <a:endParaRPr lang="ko-KR" alt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4BC4C707-31CA-42B7-AE13-B2D86F5CB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37"/>
          <a:stretch/>
        </p:blipFill>
        <p:spPr>
          <a:xfrm>
            <a:off x="3182085" y="4641075"/>
            <a:ext cx="5882771" cy="2060469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C0A0D26C-8D41-40E3-A2D8-EC78F29FA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735" y="1700808"/>
            <a:ext cx="5990552" cy="212137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2EA22541-C2E2-4856-B33E-E1B7080E9BDD}"/>
              </a:ext>
            </a:extLst>
          </p:cNvPr>
          <p:cNvSpPr txBox="1"/>
          <p:nvPr/>
        </p:nvSpPr>
        <p:spPr>
          <a:xfrm>
            <a:off x="434802" y="5183987"/>
            <a:ext cx="2124299" cy="33855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Dissected RLN number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33002C3E-B06B-4092-8F51-B5DFF118220E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6950" y="5522541"/>
            <a:ext cx="1" cy="21765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33" grpId="0" animBg="1"/>
      <p:bldP spid="37" grpId="0" animBg="1"/>
      <p:bldP spid="47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 descr="스크린샷이(가) 표시된 사진&#10;&#10;자동 생성된 설명">
            <a:extLst>
              <a:ext uri="{FF2B5EF4-FFF2-40B4-BE49-F238E27FC236}">
                <a16:creationId xmlns:a16="http://schemas.microsoft.com/office/drawing/2014/main" id="{C5E722F2-5B23-4729-9FF1-A13F0E78B6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1" b="8350"/>
          <a:stretch/>
        </p:blipFill>
        <p:spPr>
          <a:xfrm>
            <a:off x="4250946" y="4151906"/>
            <a:ext cx="4836675" cy="2693123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30F56694-38FE-4DD6-8B06-9BD9E99F4F1E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16E451D-1637-4E68-BAA1-3E13479D4FA0}"/>
              </a:ext>
            </a:extLst>
          </p:cNvPr>
          <p:cNvSpPr txBox="1"/>
          <p:nvPr/>
        </p:nvSpPr>
        <p:spPr>
          <a:xfrm>
            <a:off x="4261156" y="1088412"/>
            <a:ext cx="4538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RFS by RLN groups (Before-Matching)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제목 1">
            <a:extLst>
              <a:ext uri="{FF2B5EF4-FFF2-40B4-BE49-F238E27FC236}">
                <a16:creationId xmlns:a16="http://schemas.microsoft.com/office/drawing/2014/main" id="{8AF3E18F-DA8F-4A10-91C9-709927795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81915"/>
            <a:ext cx="8856984" cy="908428"/>
          </a:xfrm>
          <a:solidFill>
            <a:schemeClr val="bg1"/>
          </a:solidFill>
        </p:spPr>
        <p:txBody>
          <a:bodyPr/>
          <a:lstStyle/>
          <a:p>
            <a:r>
              <a:rPr lang="en-US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Results (2) Oncologic Outcomes</a:t>
            </a:r>
            <a:endParaRPr lang="ko-KR" alt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052F216-A925-4624-B518-0F559AF5EB27}"/>
              </a:ext>
            </a:extLst>
          </p:cNvPr>
          <p:cNvGrpSpPr/>
          <p:nvPr/>
        </p:nvGrpSpPr>
        <p:grpSpPr>
          <a:xfrm>
            <a:off x="79866" y="1099913"/>
            <a:ext cx="4127633" cy="2836745"/>
            <a:chOff x="432048" y="1509211"/>
            <a:chExt cx="5593715" cy="3984250"/>
          </a:xfrm>
        </p:grpSpPr>
        <p:pic>
          <p:nvPicPr>
            <p:cNvPr id="37" name="그림 36" descr="지도, 텍스트이(가) 표시된 사진&#10;&#10;자동 생성된 설명">
              <a:extLst>
                <a:ext uri="{FF2B5EF4-FFF2-40B4-BE49-F238E27FC236}">
                  <a16:creationId xmlns:a16="http://schemas.microsoft.com/office/drawing/2014/main" id="{39B362BC-D809-4CEE-A4DF-DCB744B93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48" y="1810522"/>
              <a:ext cx="5593715" cy="3682939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0AB799-77C8-4F26-B249-5B45668ACF68}"/>
                </a:ext>
              </a:extLst>
            </p:cNvPr>
            <p:cNvSpPr txBox="1"/>
            <p:nvPr/>
          </p:nvSpPr>
          <p:spPr>
            <a:xfrm>
              <a:off x="432048" y="1509211"/>
              <a:ext cx="3816418" cy="518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Recurrence Hazard : Total</a:t>
              </a:r>
              <a:endPara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5A9E425F-B0E5-44B8-AB9B-CCF2CF638B5B}"/>
                </a:ext>
              </a:extLst>
            </p:cNvPr>
            <p:cNvCxnSpPr>
              <a:cxnSpLocks/>
            </p:cNvCxnSpPr>
            <p:nvPr/>
          </p:nvCxnSpPr>
          <p:spPr>
            <a:xfrm>
              <a:off x="3425470" y="2406358"/>
              <a:ext cx="60123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8D7EE029-6970-4FF9-B976-35347FEEEAE2}"/>
                </a:ext>
              </a:extLst>
            </p:cNvPr>
            <p:cNvCxnSpPr>
              <a:cxnSpLocks/>
            </p:cNvCxnSpPr>
            <p:nvPr/>
          </p:nvCxnSpPr>
          <p:spPr>
            <a:xfrm>
              <a:off x="3425470" y="2773926"/>
              <a:ext cx="60123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803C68F-6699-4E9B-9765-DEE399A244C6}"/>
                </a:ext>
              </a:extLst>
            </p:cNvPr>
            <p:cNvSpPr txBox="1"/>
            <p:nvPr/>
          </p:nvSpPr>
          <p:spPr>
            <a:xfrm>
              <a:off x="4071141" y="2127595"/>
              <a:ext cx="1532877" cy="907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RLN &lt; 4</a:t>
              </a:r>
            </a:p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RLN ≥ 4</a:t>
              </a:r>
              <a:endPara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2" name="직선 화살표 연결선 41">
              <a:extLst>
                <a:ext uri="{FF2B5EF4-FFF2-40B4-BE49-F238E27FC236}">
                  <a16:creationId xmlns:a16="http://schemas.microsoft.com/office/drawing/2014/main" id="{907B7912-D8FB-4EF5-B097-D95353B8E3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26020" y="2773926"/>
              <a:ext cx="0" cy="220879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42">
              <a:extLst>
                <a:ext uri="{FF2B5EF4-FFF2-40B4-BE49-F238E27FC236}">
                  <a16:creationId xmlns:a16="http://schemas.microsoft.com/office/drawing/2014/main" id="{3BDBA95F-7FFD-46EB-8005-7CD292524B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04279" y="3974609"/>
              <a:ext cx="0" cy="1008111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595866C9-5AFD-489A-9385-081D5A3C20D8}"/>
              </a:ext>
            </a:extLst>
          </p:cNvPr>
          <p:cNvGrpSpPr/>
          <p:nvPr/>
        </p:nvGrpSpPr>
        <p:grpSpPr>
          <a:xfrm>
            <a:off x="79866" y="3933056"/>
            <a:ext cx="4357838" cy="2884497"/>
            <a:chOff x="4718330" y="27059"/>
            <a:chExt cx="4462182" cy="3391228"/>
          </a:xfrm>
        </p:grpSpPr>
        <p:pic>
          <p:nvPicPr>
            <p:cNvPr id="45" name="그림 44" descr="지도이(가) 표시된 사진&#10;&#10;자동 생성된 설명">
              <a:extLst>
                <a:ext uri="{FF2B5EF4-FFF2-40B4-BE49-F238E27FC236}">
                  <a16:creationId xmlns:a16="http://schemas.microsoft.com/office/drawing/2014/main" id="{13B6EBEA-243D-4627-A2B8-64DA47C0A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30" y="116632"/>
              <a:ext cx="4462182" cy="3301655"/>
            </a:xfrm>
            <a:prstGeom prst="rect">
              <a:avLst/>
            </a:prstGeom>
          </p:spPr>
        </p:pic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90759279-474F-49C6-964D-6966BE942845}"/>
                </a:ext>
              </a:extLst>
            </p:cNvPr>
            <p:cNvCxnSpPr>
              <a:cxnSpLocks/>
            </p:cNvCxnSpPr>
            <p:nvPr/>
          </p:nvCxnSpPr>
          <p:spPr>
            <a:xfrm>
              <a:off x="6949421" y="866564"/>
              <a:ext cx="468052" cy="0"/>
            </a:xfrm>
            <a:prstGeom prst="line">
              <a:avLst/>
            </a:prstGeom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12F5CE3-EFAB-4B96-9843-2269680CD2CF}"/>
                </a:ext>
              </a:extLst>
            </p:cNvPr>
            <p:cNvCxnSpPr>
              <a:cxnSpLocks/>
            </p:cNvCxnSpPr>
            <p:nvPr/>
          </p:nvCxnSpPr>
          <p:spPr>
            <a:xfrm>
              <a:off x="6949421" y="1154596"/>
              <a:ext cx="468052" cy="0"/>
            </a:xfrm>
            <a:prstGeom prst="line">
              <a:avLst/>
            </a:prstGeom>
            <a:ln w="25400">
              <a:solidFill>
                <a:schemeClr val="accent5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724C2A7-CFC0-47AB-9E47-7F6D45C7C2C1}"/>
                </a:ext>
              </a:extLst>
            </p:cNvPr>
            <p:cNvSpPr txBox="1"/>
            <p:nvPr/>
          </p:nvSpPr>
          <p:spPr>
            <a:xfrm>
              <a:off x="7432770" y="681898"/>
              <a:ext cx="1532876" cy="759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RLN &lt; 4</a:t>
              </a:r>
            </a:p>
            <a:p>
              <a:r>
                <a:rPr lang="en-US" altLang="ko-KR" b="1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RLN ≥ 4</a:t>
              </a:r>
              <a:endParaRPr lang="ko-KR" altLang="en-US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BF85265-99B1-4C71-9A24-8A61B34D400E}"/>
                </a:ext>
              </a:extLst>
            </p:cNvPr>
            <p:cNvSpPr txBox="1"/>
            <p:nvPr/>
          </p:nvSpPr>
          <p:spPr>
            <a:xfrm>
              <a:off x="4718330" y="27059"/>
              <a:ext cx="3771903" cy="434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Recurrence Hazard : Loco-regional</a:t>
              </a:r>
              <a:endPara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직선 화살표 연결선 49">
              <a:extLst>
                <a:ext uri="{FF2B5EF4-FFF2-40B4-BE49-F238E27FC236}">
                  <a16:creationId xmlns:a16="http://schemas.microsoft.com/office/drawing/2014/main" id="{291D38E3-E717-4B3E-8145-6CD84A20EB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1963" y="1477208"/>
              <a:ext cx="0" cy="1410689"/>
            </a:xfrm>
            <a:prstGeom prst="straightConnector1">
              <a:avLst/>
            </a:prstGeom>
            <a:ln w="15875">
              <a:solidFill>
                <a:schemeClr val="accent5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>
              <a:extLst>
                <a:ext uri="{FF2B5EF4-FFF2-40B4-BE49-F238E27FC236}">
                  <a16:creationId xmlns:a16="http://schemas.microsoft.com/office/drawing/2014/main" id="{4E4BE149-A056-4C18-8200-D8C3CBDC44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3666" y="2371073"/>
              <a:ext cx="0" cy="516823"/>
            </a:xfrm>
            <a:prstGeom prst="straightConnector1">
              <a:avLst/>
            </a:prstGeom>
            <a:ln w="15875">
              <a:solidFill>
                <a:schemeClr val="accent5">
                  <a:lumMod val="50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CE0F9E1-2675-40E0-8DDB-FD8168E11692}"/>
              </a:ext>
            </a:extLst>
          </p:cNvPr>
          <p:cNvSpPr txBox="1"/>
          <p:nvPr/>
        </p:nvSpPr>
        <p:spPr>
          <a:xfrm>
            <a:off x="4281534" y="3855151"/>
            <a:ext cx="47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RFS by RLN groups (After PS-Matching, 1:1)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77E00B6-4B72-4F32-95A2-3EFE1F62FF56}"/>
              </a:ext>
            </a:extLst>
          </p:cNvPr>
          <p:cNvSpPr txBox="1"/>
          <p:nvPr/>
        </p:nvSpPr>
        <p:spPr>
          <a:xfrm>
            <a:off x="6240207" y="5233732"/>
            <a:ext cx="2749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Matched for variables   </a:t>
            </a:r>
          </a:p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(including other LNs)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그림 58" descr="스크린샷이(가) 표시된 사진&#10;&#10;자동 생성된 설명">
            <a:extLst>
              <a:ext uri="{FF2B5EF4-FFF2-40B4-BE49-F238E27FC236}">
                <a16:creationId xmlns:a16="http://schemas.microsoft.com/office/drawing/2014/main" id="{30D492F2-627F-434E-B4D1-B3ABA1E378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7" t="12983" b="4753"/>
          <a:stretch/>
        </p:blipFill>
        <p:spPr>
          <a:xfrm>
            <a:off x="4246406" y="1439603"/>
            <a:ext cx="4851006" cy="227743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9AE81D1-F994-4586-AEE1-19BDEAB18C3E}"/>
              </a:ext>
            </a:extLst>
          </p:cNvPr>
          <p:cNvSpPr txBox="1"/>
          <p:nvPr/>
        </p:nvSpPr>
        <p:spPr>
          <a:xfrm>
            <a:off x="6084168" y="2283931"/>
            <a:ext cx="290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Unmatched for other LNs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4EDBDA64-6AE3-4EE3-B676-858ABCD8CEA8}"/>
              </a:ext>
            </a:extLst>
          </p:cNvPr>
          <p:cNvCxnSpPr>
            <a:cxnSpLocks/>
          </p:cNvCxnSpPr>
          <p:nvPr/>
        </p:nvCxnSpPr>
        <p:spPr>
          <a:xfrm flipV="1">
            <a:off x="4248464" y="1048245"/>
            <a:ext cx="12692" cy="5760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7A6298E-E53B-454F-A3D8-07AC5018D5D9}"/>
              </a:ext>
            </a:extLst>
          </p:cNvPr>
          <p:cNvSpPr/>
          <p:nvPr/>
        </p:nvSpPr>
        <p:spPr>
          <a:xfrm>
            <a:off x="5076056" y="2468597"/>
            <a:ext cx="720080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DB157D5-8363-493C-AEA2-744F1AEA7FEB}"/>
              </a:ext>
            </a:extLst>
          </p:cNvPr>
          <p:cNvSpPr/>
          <p:nvPr/>
        </p:nvSpPr>
        <p:spPr>
          <a:xfrm>
            <a:off x="5185156" y="5498467"/>
            <a:ext cx="546880" cy="232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ED1AAB0-B110-492B-BD07-5D3FAB1BF9D0}"/>
              </a:ext>
            </a:extLst>
          </p:cNvPr>
          <p:cNvSpPr txBox="1"/>
          <p:nvPr/>
        </p:nvSpPr>
        <p:spPr>
          <a:xfrm>
            <a:off x="7202916" y="1497826"/>
            <a:ext cx="1306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Sufficient-RLN</a:t>
            </a:r>
            <a:endParaRPr lang="ko-KR" altLang="en-US" sz="1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9630D1-20FA-4AD8-AE18-DC7AE45399E5}"/>
              </a:ext>
            </a:extLst>
          </p:cNvPr>
          <p:cNvSpPr txBox="1"/>
          <p:nvPr/>
        </p:nvSpPr>
        <p:spPr>
          <a:xfrm>
            <a:off x="5903158" y="4752516"/>
            <a:ext cx="1426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Insufficient-RLN</a:t>
            </a:r>
            <a:endParaRPr lang="ko-KR" altLang="en-US" sz="1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3BDF073-2229-40B9-8B3D-1A179C95A970}"/>
              </a:ext>
            </a:extLst>
          </p:cNvPr>
          <p:cNvSpPr txBox="1"/>
          <p:nvPr/>
        </p:nvSpPr>
        <p:spPr>
          <a:xfrm>
            <a:off x="6050770" y="1957817"/>
            <a:ext cx="1426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Insufficient-RLN</a:t>
            </a:r>
            <a:endParaRPr lang="ko-KR" altLang="en-US" sz="1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E906A49-9BFF-460F-8F54-0B0B8C00920E}"/>
              </a:ext>
            </a:extLst>
          </p:cNvPr>
          <p:cNvSpPr txBox="1"/>
          <p:nvPr/>
        </p:nvSpPr>
        <p:spPr>
          <a:xfrm>
            <a:off x="7458351" y="4174246"/>
            <a:ext cx="1306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Sufficient-RLN</a:t>
            </a:r>
            <a:endParaRPr lang="ko-KR" altLang="en-US" sz="1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화살표: 오른쪽 69">
            <a:extLst>
              <a:ext uri="{FF2B5EF4-FFF2-40B4-BE49-F238E27FC236}">
                <a16:creationId xmlns:a16="http://schemas.microsoft.com/office/drawing/2014/main" id="{A2F2AA8E-F34E-42B4-AB3B-AD1F01B95769}"/>
              </a:ext>
            </a:extLst>
          </p:cNvPr>
          <p:cNvSpPr/>
          <p:nvPr/>
        </p:nvSpPr>
        <p:spPr>
          <a:xfrm rot="2244838">
            <a:off x="1544195" y="2913066"/>
            <a:ext cx="360032" cy="213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화살표: 오른쪽 70">
            <a:extLst>
              <a:ext uri="{FF2B5EF4-FFF2-40B4-BE49-F238E27FC236}">
                <a16:creationId xmlns:a16="http://schemas.microsoft.com/office/drawing/2014/main" id="{45AF8FAC-D50B-4289-AFA7-525DEB788D14}"/>
              </a:ext>
            </a:extLst>
          </p:cNvPr>
          <p:cNvSpPr/>
          <p:nvPr/>
        </p:nvSpPr>
        <p:spPr>
          <a:xfrm rot="2244838">
            <a:off x="1587683" y="5773225"/>
            <a:ext cx="360032" cy="213675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8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/>
      <p:bldP spid="55" grpId="0"/>
      <p:bldP spid="60" grpId="0"/>
      <p:bldP spid="62" grpId="0" animBg="1"/>
      <p:bldP spid="63" grpId="0" animBg="1"/>
      <p:bldP spid="64" grpId="0"/>
      <p:bldP spid="65" grpId="0"/>
      <p:bldP spid="66" grpId="0"/>
      <p:bldP spid="69" grpId="0"/>
      <p:bldP spid="70" grpId="0" animBg="1"/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>
            <a:extLst>
              <a:ext uri="{FF2B5EF4-FFF2-40B4-BE49-F238E27FC236}">
                <a16:creationId xmlns:a16="http://schemas.microsoft.com/office/drawing/2014/main" id="{548087DC-87E4-4E07-9176-21DDEEDE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81915"/>
            <a:ext cx="8856984" cy="908428"/>
          </a:xfrm>
          <a:solidFill>
            <a:schemeClr val="bg1"/>
          </a:solidFill>
        </p:spPr>
        <p:txBody>
          <a:bodyPr/>
          <a:lstStyle/>
          <a:p>
            <a:r>
              <a:rPr lang="en-US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Results (2) Oncologic Outcomes</a:t>
            </a:r>
            <a:endParaRPr lang="ko-KR" alt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43DF045E-B5D7-496C-82A1-376DF5790DCA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그림 53" descr="스크린샷이(가) 표시된 사진&#10;&#10;자동 생성된 설명">
            <a:extLst>
              <a:ext uri="{FF2B5EF4-FFF2-40B4-BE49-F238E27FC236}">
                <a16:creationId xmlns:a16="http://schemas.microsoft.com/office/drawing/2014/main" id="{16077F95-9D97-4080-B52C-A7FB0321B5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6" r="5808" b="8440"/>
          <a:stretch/>
        </p:blipFill>
        <p:spPr>
          <a:xfrm>
            <a:off x="40645" y="1446697"/>
            <a:ext cx="4565275" cy="2360114"/>
          </a:xfrm>
          <a:prstGeom prst="rect">
            <a:avLst/>
          </a:prstGeom>
        </p:spPr>
      </p:pic>
      <p:pic>
        <p:nvPicPr>
          <p:cNvPr id="55" name="내용 개체 틀 4" descr="스크린샷이(가) 표시된 사진&#10;&#10;자동 생성된 설명">
            <a:extLst>
              <a:ext uri="{FF2B5EF4-FFF2-40B4-BE49-F238E27FC236}">
                <a16:creationId xmlns:a16="http://schemas.microsoft.com/office/drawing/2014/main" id="{D9AB7BDC-1C48-4264-9EC9-C56DEC90B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7" r="5808" b="5749"/>
          <a:stretch/>
        </p:blipFill>
        <p:spPr>
          <a:xfrm>
            <a:off x="40497" y="4255584"/>
            <a:ext cx="4565423" cy="2426685"/>
          </a:xfr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024305C-D9A5-4F1A-AF3E-E747F3CB74B6}"/>
              </a:ext>
            </a:extLst>
          </p:cNvPr>
          <p:cNvSpPr txBox="1"/>
          <p:nvPr/>
        </p:nvSpPr>
        <p:spPr>
          <a:xfrm>
            <a:off x="45224" y="1105848"/>
            <a:ext cx="4284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RFS by RLN-LN groups (Upper/Middle)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A73A1F1-B5C1-4420-9376-E2435DB20B22}"/>
              </a:ext>
            </a:extLst>
          </p:cNvPr>
          <p:cNvSpPr txBox="1"/>
          <p:nvPr/>
        </p:nvSpPr>
        <p:spPr>
          <a:xfrm>
            <a:off x="45224" y="3831439"/>
            <a:ext cx="3450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RFS by RLN-LN groups (Lower)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B1959C8-7954-4B1A-9871-A5FA499A53B7}"/>
              </a:ext>
            </a:extLst>
          </p:cNvPr>
          <p:cNvSpPr txBox="1"/>
          <p:nvPr/>
        </p:nvSpPr>
        <p:spPr>
          <a:xfrm>
            <a:off x="4679504" y="1096229"/>
            <a:ext cx="422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RFS by RLN-LN groups (T1a Subgroup)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550C198-CFE0-43D6-B5F3-19CD54B7ECD4}"/>
              </a:ext>
            </a:extLst>
          </p:cNvPr>
          <p:cNvSpPr txBox="1"/>
          <p:nvPr/>
        </p:nvSpPr>
        <p:spPr>
          <a:xfrm>
            <a:off x="4605920" y="3825675"/>
            <a:ext cx="4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RFS by RLN-LN groups (T1b Subgroup)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8A8D6FE5-F3C5-4B6A-A13F-BFFEA5E4BA14}"/>
              </a:ext>
            </a:extLst>
          </p:cNvPr>
          <p:cNvCxnSpPr>
            <a:cxnSpLocks/>
          </p:cNvCxnSpPr>
          <p:nvPr/>
        </p:nvCxnSpPr>
        <p:spPr>
          <a:xfrm flipV="1">
            <a:off x="4605920" y="1052736"/>
            <a:ext cx="40681" cy="5805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지도이(가) 표시된 사진&#10;&#10;자동 생성된 설명">
            <a:extLst>
              <a:ext uri="{FF2B5EF4-FFF2-40B4-BE49-F238E27FC236}">
                <a16:creationId xmlns:a16="http://schemas.microsoft.com/office/drawing/2014/main" id="{D2F5438B-1291-444B-AC26-C55B56C47D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" b="7738"/>
          <a:stretch/>
        </p:blipFill>
        <p:spPr>
          <a:xfrm>
            <a:off x="4733914" y="1427832"/>
            <a:ext cx="4271756" cy="240360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A18A65F-C330-44E9-85A0-1D5DD62E03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4732128" y="4198604"/>
            <a:ext cx="4273542" cy="2633993"/>
          </a:xfrm>
          <a:prstGeom prst="rect">
            <a:avLst/>
          </a:prstGeom>
        </p:spPr>
      </p:pic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25EBAE4-B44D-4692-8B56-9E8506D7BAFA}"/>
              </a:ext>
            </a:extLst>
          </p:cNvPr>
          <p:cNvSpPr/>
          <p:nvPr/>
        </p:nvSpPr>
        <p:spPr>
          <a:xfrm>
            <a:off x="1212670" y="2649358"/>
            <a:ext cx="623026" cy="2755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C3095188-3046-4696-8CE3-47B3E43A2FFB}"/>
              </a:ext>
            </a:extLst>
          </p:cNvPr>
          <p:cNvSpPr/>
          <p:nvPr/>
        </p:nvSpPr>
        <p:spPr>
          <a:xfrm>
            <a:off x="5715991" y="5468926"/>
            <a:ext cx="623026" cy="2755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96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70" grpId="0"/>
      <p:bldP spid="71" grpId="0"/>
      <p:bldP spid="73" grpId="0" animBg="1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30F56694-38FE-4DD6-8B06-9BD9E99F4F1E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제목 1">
            <a:extLst>
              <a:ext uri="{FF2B5EF4-FFF2-40B4-BE49-F238E27FC236}">
                <a16:creationId xmlns:a16="http://schemas.microsoft.com/office/drawing/2014/main" id="{8AF3E18F-DA8F-4A10-91C9-709927795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81915"/>
            <a:ext cx="8856984" cy="908428"/>
          </a:xfrm>
          <a:solidFill>
            <a:schemeClr val="bg1"/>
          </a:solidFill>
        </p:spPr>
        <p:txBody>
          <a:bodyPr/>
          <a:lstStyle/>
          <a:p>
            <a:r>
              <a:rPr lang="en-US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Results (3) Perioperative Outcomes</a:t>
            </a:r>
            <a:endParaRPr lang="ko-KR" alt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6240077-017D-4523-A29F-6E50FD200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313405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0259A2D-661A-4772-8C05-7F7E6E5DD6BA}"/>
              </a:ext>
            </a:extLst>
          </p:cNvPr>
          <p:cNvSpPr/>
          <p:nvPr/>
        </p:nvSpPr>
        <p:spPr>
          <a:xfrm>
            <a:off x="0" y="2924944"/>
            <a:ext cx="914400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FD89E9E-1DDB-4D77-957C-EB9FADED6FBF}"/>
              </a:ext>
            </a:extLst>
          </p:cNvPr>
          <p:cNvSpPr/>
          <p:nvPr/>
        </p:nvSpPr>
        <p:spPr>
          <a:xfrm>
            <a:off x="0" y="2242889"/>
            <a:ext cx="914400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43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94466"/>
            <a:ext cx="4114800" cy="908428"/>
          </a:xfrm>
        </p:spPr>
        <p:txBody>
          <a:bodyPr/>
          <a:lstStyle/>
          <a:p>
            <a:r>
              <a:rPr lang="en-US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ko-KR" alt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040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dissected RLN-LN (cutoff=4) is an independent risk factor for locoregional failure and decreased recurrence-free survival in patients with pT1N0 ESCC.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Sufficient dissection for RLN-LN might be feasible while not compromising surgical safety.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benefit of thorough dissection for RLN-LNs is prominent in 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Tumors of upper/middle-thoracic location, and/or</a:t>
            </a:r>
          </a:p>
          <a:p>
            <a:pPr lvl="1">
              <a:lnSpc>
                <a:spcPct val="150000"/>
              </a:lnSpc>
            </a:pP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Tumors with pathologic T1b.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Prudent follow-up strategies after esophagectomy is advisable in pT1N0 patients with insufficient (&lt;4) RLN-LN dissection, based on alterations in recurrence dynamics.</a:t>
            </a:r>
          </a:p>
          <a:p>
            <a:pPr lvl="1">
              <a:lnSpc>
                <a:spcPct val="150000"/>
              </a:lnSpc>
            </a:pPr>
            <a:endParaRPr lang="ko-KR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96B908C5-9DEC-4844-A470-08846252BA66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337</Words>
  <Application>Microsoft Office PowerPoint</Application>
  <PresentationFormat>화면 슬라이드 쇼(4:3)</PresentationFormat>
  <Paragraphs>60</Paragraphs>
  <Slides>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The Prognostic Importance of the Number of Dissected Recurrent Laryngeal Nerve Lymph Node  after Radical Esophagectomy for Early-Stage Esophageal Squamous Cell Carcinoma</vt:lpstr>
      <vt:lpstr>Purpose / Methods</vt:lpstr>
      <vt:lpstr>Results (1) Cut-off and its significance</vt:lpstr>
      <vt:lpstr>Results (2) Oncologic Outcomes</vt:lpstr>
      <vt:lpstr>Results (2) Oncologic Outcomes</vt:lpstr>
      <vt:lpstr>Results (3) Perioperative Outcomes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TAEHEE HONG</cp:lastModifiedBy>
  <cp:revision>37</cp:revision>
  <dcterms:created xsi:type="dcterms:W3CDTF">2017-07-25T23:31:23Z</dcterms:created>
  <dcterms:modified xsi:type="dcterms:W3CDTF">2019-08-26T00:48:24Z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