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0" r:id="rId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8" d="100"/>
          <a:sy n="108" d="100"/>
        </p:scale>
        <p:origin x="170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normAutofit/>
          </a:bodyPr>
          <a:lstStyle>
            <a:lvl1pPr>
              <a:defRPr sz="4000" b="1">
                <a:effectLst>
                  <a:outerShdw blurRad="38100" dist="38100" dir="2700000" algn="tl">
                    <a:srgbClr val="000000">
                      <a:alpha val="43137"/>
                    </a:srgbClr>
                  </a:outerShdw>
                </a:effectLst>
              </a:defRPr>
            </a:lvl1pPr>
          </a:lstStyle>
          <a:p>
            <a:r>
              <a:rPr lang="ko-KR" altLang="en-US" dirty="0"/>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a:t>마스터 부제목 스타일 편집</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pic>
        <p:nvPicPr>
          <p:cNvPr id="1026" name="Picture 2"/>
          <p:cNvPicPr>
            <a:picLocks noChangeAspect="1" noChangeArrowheads="1"/>
          </p:cNvPicPr>
          <p:nvPr userDrawn="1"/>
        </p:nvPicPr>
        <p:blipFill>
          <a:blip r:embed="rId2" cstate="print"/>
          <a:stretch>
            <a:fillRect/>
          </a:stretch>
        </p:blipFill>
        <p:spPr bwMode="auto">
          <a:xfrm>
            <a:off x="5180164" y="0"/>
            <a:ext cx="3963836" cy="9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754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16317"/>
            <a:ext cx="4114800" cy="908428"/>
          </a:xfrm>
        </p:spPr>
        <p:txBody>
          <a:bodyPr>
            <a:noAutofit/>
          </a:bodyPr>
          <a:lstStyle>
            <a:lvl1pPr algn="l">
              <a:defRPr sz="3600" b="1">
                <a:effectLst>
                  <a:outerShdw blurRad="38100" dist="38100" dir="2700000" algn="tl">
                    <a:srgbClr val="000000">
                      <a:alpha val="43137"/>
                    </a:srgbClr>
                  </a:outerShdw>
                </a:effectLst>
              </a:defRPr>
            </a:lvl1pPr>
          </a:lstStyle>
          <a:p>
            <a:r>
              <a:rPr lang="ko-KR" altLang="en-US" dirty="0"/>
              <a:t>마스터 제목 스타일 편집</a:t>
            </a:r>
          </a:p>
        </p:txBody>
      </p:sp>
      <p:sp>
        <p:nvSpPr>
          <p:cNvPr id="3" name="내용 개체 틀 2"/>
          <p:cNvSpPr>
            <a:spLocks noGrp="1"/>
          </p:cNvSpPr>
          <p:nvPr>
            <p:ph idx="1"/>
          </p:nvPr>
        </p:nvSpPr>
        <p:spPr>
          <a:xfrm>
            <a:off x="457200" y="1268760"/>
            <a:ext cx="8229600" cy="4968552"/>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pic>
        <p:nvPicPr>
          <p:cNvPr id="8" name="Picture 2"/>
          <p:cNvPicPr>
            <a:picLocks noChangeAspect="1" noChangeArrowheads="1"/>
          </p:cNvPicPr>
          <p:nvPr userDrawn="1"/>
        </p:nvPicPr>
        <p:blipFill>
          <a:blip r:embed="rId2" cstate="print"/>
          <a:stretch>
            <a:fillRect/>
          </a:stretch>
        </p:blipFill>
        <p:spPr bwMode="auto">
          <a:xfrm>
            <a:off x="5180164" y="0"/>
            <a:ext cx="3963836" cy="9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688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453069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86657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2070794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20372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4143995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567954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150216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252680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2019-08-25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03773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0D900-04B7-4FEA-91BF-97BCF1F25B41}" type="datetimeFigureOut">
              <a:rPr lang="ko-KR" altLang="en-US" smtClean="0"/>
              <a:pPr/>
              <a:t>2019-08-25</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1942062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251520" y="1772816"/>
            <a:ext cx="8640960" cy="1440160"/>
          </a:xfrm>
        </p:spPr>
        <p:txBody>
          <a:bodyPr>
            <a:noAutofit/>
          </a:bodyPr>
          <a:lstStyle/>
          <a:p>
            <a:r>
              <a:rPr lang="en-US" altLang="ko-KR" sz="3200" dirty="0">
                <a:effectLst/>
                <a:latin typeface="Arial" panose="020B0604020202020204" pitchFamily="34" charset="0"/>
                <a:cs typeface="Arial" panose="020B0604020202020204" pitchFamily="34" charset="0"/>
              </a:rPr>
              <a:t>Clinical pathway for patients undergoing VATS lobectomy for lung cancer</a:t>
            </a:r>
            <a:br>
              <a:rPr lang="ko-KR" altLang="en-US" sz="3200" dirty="0">
                <a:effectLst/>
                <a:latin typeface="Arial" panose="020B0604020202020204" pitchFamily="34" charset="0"/>
                <a:cs typeface="Arial" panose="020B0604020202020204" pitchFamily="34" charset="0"/>
              </a:rPr>
            </a:br>
            <a:r>
              <a:rPr lang="ko-KR" altLang="en-US" sz="3200" dirty="0">
                <a:effectLst/>
              </a:rPr>
              <a:t> </a:t>
            </a:r>
          </a:p>
        </p:txBody>
      </p:sp>
      <p:sp>
        <p:nvSpPr>
          <p:cNvPr id="3" name="부제목 2"/>
          <p:cNvSpPr>
            <a:spLocks noGrp="1"/>
          </p:cNvSpPr>
          <p:nvPr>
            <p:ph type="subTitle" idx="1"/>
          </p:nvPr>
        </p:nvSpPr>
        <p:spPr>
          <a:xfrm>
            <a:off x="971600" y="4149080"/>
            <a:ext cx="7200800" cy="1872208"/>
          </a:xfrm>
        </p:spPr>
        <p:txBody>
          <a:bodyPr>
            <a:normAutofit fontScale="77500" lnSpcReduction="20000"/>
          </a:bodyPr>
          <a:lstStyle/>
          <a:p>
            <a:pPr>
              <a:lnSpc>
                <a:spcPct val="150000"/>
              </a:lnSpc>
            </a:pPr>
            <a:r>
              <a:rPr lang="ko-KR" altLang="en-US" sz="2800" dirty="0">
                <a:solidFill>
                  <a:schemeClr val="accent2"/>
                </a:solidFill>
              </a:rPr>
              <a:t>공지사항</a:t>
            </a:r>
            <a:endParaRPr lang="en-US" altLang="ko-KR" sz="2800" dirty="0">
              <a:solidFill>
                <a:schemeClr val="accent2"/>
              </a:solidFill>
            </a:endParaRPr>
          </a:p>
          <a:p>
            <a:pPr marL="800100" lvl="1" indent="-342900" algn="l">
              <a:lnSpc>
                <a:spcPct val="150000"/>
              </a:lnSpc>
              <a:buFont typeface="Arial" panose="020B0604020202020204" pitchFamily="34" charset="0"/>
              <a:buChar char="•"/>
            </a:pPr>
            <a:r>
              <a:rPr lang="ko-KR" altLang="en-US" sz="2000" dirty="0">
                <a:solidFill>
                  <a:schemeClr val="accent2"/>
                </a:solidFill>
              </a:rPr>
              <a:t>소속기관이나 저자명이 드러나지 않도록 해주세요</a:t>
            </a:r>
            <a:r>
              <a:rPr lang="en-US" altLang="ko-KR" sz="2000" dirty="0">
                <a:solidFill>
                  <a:schemeClr val="accent2"/>
                </a:solidFill>
              </a:rPr>
              <a:t>.</a:t>
            </a:r>
          </a:p>
          <a:p>
            <a:pPr marL="800100" lvl="1" indent="-342900" algn="l">
              <a:lnSpc>
                <a:spcPct val="150000"/>
              </a:lnSpc>
              <a:buFont typeface="Arial" panose="020B0604020202020204" pitchFamily="34" charset="0"/>
              <a:buChar char="•"/>
            </a:pPr>
            <a:r>
              <a:rPr lang="ko-KR" altLang="en-US" sz="2000" dirty="0">
                <a:solidFill>
                  <a:schemeClr val="accent2"/>
                </a:solidFill>
              </a:rPr>
              <a:t>제목 슬라이드 제외 최대 </a:t>
            </a:r>
            <a:r>
              <a:rPr lang="en-US" altLang="ko-KR" sz="2000" dirty="0">
                <a:solidFill>
                  <a:schemeClr val="accent2"/>
                </a:solidFill>
              </a:rPr>
              <a:t>6</a:t>
            </a:r>
            <a:r>
              <a:rPr lang="ko-KR" altLang="en-US" sz="2000" dirty="0">
                <a:solidFill>
                  <a:schemeClr val="accent2"/>
                </a:solidFill>
              </a:rPr>
              <a:t>장</a:t>
            </a:r>
            <a:r>
              <a:rPr lang="en-US" altLang="ko-KR" sz="2000" dirty="0">
                <a:solidFill>
                  <a:schemeClr val="accent2"/>
                </a:solidFill>
              </a:rPr>
              <a:t>, Font size 20 </a:t>
            </a:r>
            <a:r>
              <a:rPr lang="ko-KR" altLang="en-US" sz="2000" dirty="0">
                <a:solidFill>
                  <a:schemeClr val="accent2"/>
                </a:solidFill>
              </a:rPr>
              <a:t>이상</a:t>
            </a:r>
            <a:endParaRPr lang="en-US" altLang="ko-KR" sz="2000" dirty="0">
              <a:solidFill>
                <a:schemeClr val="accent2"/>
              </a:solidFill>
            </a:endParaRPr>
          </a:p>
          <a:p>
            <a:pPr marL="800100" lvl="1" indent="-342900" algn="l">
              <a:lnSpc>
                <a:spcPct val="150000"/>
              </a:lnSpc>
              <a:buFont typeface="Arial" panose="020B0604020202020204" pitchFamily="34" charset="0"/>
              <a:buChar char="•"/>
            </a:pPr>
            <a:r>
              <a:rPr lang="ko-KR" altLang="en-US" sz="2000" dirty="0">
                <a:solidFill>
                  <a:schemeClr val="accent2"/>
                </a:solidFill>
              </a:rPr>
              <a:t>사진</a:t>
            </a:r>
            <a:r>
              <a:rPr lang="en-US" altLang="ko-KR" sz="2000" dirty="0">
                <a:solidFill>
                  <a:schemeClr val="accent2"/>
                </a:solidFill>
              </a:rPr>
              <a:t>/illustration</a:t>
            </a:r>
            <a:r>
              <a:rPr lang="ko-KR" altLang="en-US" sz="2000" dirty="0">
                <a:solidFill>
                  <a:schemeClr val="accent2"/>
                </a:solidFill>
              </a:rPr>
              <a:t>등으로 인해 용량이 큰 경우 </a:t>
            </a:r>
            <a:r>
              <a:rPr lang="en-US" altLang="ko-KR" sz="2000" dirty="0">
                <a:solidFill>
                  <a:schemeClr val="accent2"/>
                </a:solidFill>
              </a:rPr>
              <a:t>PDF</a:t>
            </a:r>
            <a:r>
              <a:rPr lang="ko-KR" altLang="en-US" sz="2000" dirty="0">
                <a:solidFill>
                  <a:schemeClr val="accent2"/>
                </a:solidFill>
              </a:rPr>
              <a:t>로 </a:t>
            </a:r>
            <a:r>
              <a:rPr lang="ko-KR" altLang="en-US" sz="2000">
                <a:solidFill>
                  <a:schemeClr val="accent2"/>
                </a:solidFill>
              </a:rPr>
              <a:t>전환해서 접수</a:t>
            </a:r>
            <a:endParaRPr lang="ko-KR" altLang="en-US" sz="2800" dirty="0">
              <a:solidFill>
                <a:schemeClr val="accent2"/>
              </a:solidFill>
            </a:endParaRPr>
          </a:p>
        </p:txBody>
      </p:sp>
    </p:spTree>
    <p:extLst>
      <p:ext uri="{BB962C8B-B14F-4D97-AF65-F5344CB8AC3E}">
        <p14:creationId xmlns:p14="http://schemas.microsoft.com/office/powerpoint/2010/main" val="4084924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Purpose</a:t>
            </a:r>
            <a:endParaRPr lang="ko-KR" altLang="en-US" dirty="0"/>
          </a:p>
        </p:txBody>
      </p:sp>
      <p:sp>
        <p:nvSpPr>
          <p:cNvPr id="3" name="내용 개체 틀 2"/>
          <p:cNvSpPr>
            <a:spLocks noGrp="1"/>
          </p:cNvSpPr>
          <p:nvPr>
            <p:ph idx="1"/>
          </p:nvPr>
        </p:nvSpPr>
        <p:spPr>
          <a:xfrm>
            <a:off x="251520" y="1412776"/>
            <a:ext cx="8640960" cy="4896544"/>
          </a:xfrm>
        </p:spPr>
        <p:txBody>
          <a:bodyPr>
            <a:normAutofit fontScale="70000" lnSpcReduction="20000"/>
          </a:bodyPr>
          <a:lstStyle/>
          <a:p>
            <a:pPr algn="just">
              <a:lnSpc>
                <a:spcPct val="170000"/>
              </a:lnSpc>
            </a:pPr>
            <a:r>
              <a:rPr lang="en-US" altLang="ko-KR" dirty="0">
                <a:latin typeface="Arial" panose="020B0604020202020204" pitchFamily="34" charset="0"/>
                <a:cs typeface="Arial" panose="020B0604020202020204" pitchFamily="34" charset="0"/>
              </a:rPr>
              <a:t>The medical environment is changing; the number of resident is decreasing, the working hours of residents have been reduced, and the number of surgeries is increasing. </a:t>
            </a:r>
          </a:p>
          <a:p>
            <a:pPr algn="just">
              <a:lnSpc>
                <a:spcPct val="170000"/>
              </a:lnSpc>
            </a:pPr>
            <a:r>
              <a:rPr lang="en-US" altLang="ko-KR" dirty="0">
                <a:latin typeface="Arial" panose="020B0604020202020204" pitchFamily="34" charset="0"/>
                <a:cs typeface="Arial" panose="020B0604020202020204" pitchFamily="34" charset="0"/>
              </a:rPr>
              <a:t>Standardization of medical services is necessary to maximize efficiency of fewer persons. </a:t>
            </a:r>
          </a:p>
          <a:p>
            <a:pPr algn="just">
              <a:lnSpc>
                <a:spcPct val="170000"/>
              </a:lnSpc>
            </a:pPr>
            <a:r>
              <a:rPr lang="en-US" altLang="ko-KR" dirty="0">
                <a:latin typeface="Arial" panose="020B0604020202020204" pitchFamily="34" charset="0"/>
                <a:cs typeface="Arial" panose="020B0604020202020204" pitchFamily="34" charset="0"/>
              </a:rPr>
              <a:t>The goal of this study is to evaluate outcomes of clinical pathway (CP) for VATS lobectomy on process quality, outcome quality, and hospital costs in lung cancer patients. </a:t>
            </a:r>
          </a:p>
          <a:p>
            <a:endParaRPr lang="ko-KR" altLang="en-US" dirty="0"/>
          </a:p>
        </p:txBody>
      </p:sp>
    </p:spTree>
    <p:extLst>
      <p:ext uri="{BB962C8B-B14F-4D97-AF65-F5344CB8AC3E}">
        <p14:creationId xmlns:p14="http://schemas.microsoft.com/office/powerpoint/2010/main" val="3357015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Methods</a:t>
            </a:r>
            <a:endParaRPr lang="ko-KR" altLang="en-US" dirty="0"/>
          </a:p>
        </p:txBody>
      </p:sp>
      <p:sp>
        <p:nvSpPr>
          <p:cNvPr id="3" name="내용 개체 틀 2"/>
          <p:cNvSpPr>
            <a:spLocks noGrp="1"/>
          </p:cNvSpPr>
          <p:nvPr>
            <p:ph idx="1"/>
          </p:nvPr>
        </p:nvSpPr>
        <p:spPr>
          <a:xfrm>
            <a:off x="251520" y="1268760"/>
            <a:ext cx="8640960" cy="5589240"/>
          </a:xfrm>
        </p:spPr>
        <p:txBody>
          <a:bodyPr>
            <a:noAutofit/>
          </a:bodyPr>
          <a:lstStyle/>
          <a:p>
            <a:r>
              <a:rPr lang="en-US" altLang="ko-KR" sz="2000" dirty="0">
                <a:latin typeface="Arial" panose="020B0604020202020204" pitchFamily="34" charset="0"/>
                <a:cs typeface="Arial" panose="020B0604020202020204" pitchFamily="34" charset="0"/>
              </a:rPr>
              <a:t>Inclusion criteria: VATS lobectomy, Lung cancer  </a:t>
            </a:r>
          </a:p>
          <a:p>
            <a:r>
              <a:rPr lang="en-US" altLang="ko-KR" sz="2000" dirty="0">
                <a:latin typeface="Arial" panose="020B0604020202020204" pitchFamily="34" charset="0"/>
                <a:cs typeface="Arial" panose="020B0604020202020204" pitchFamily="34" charset="0"/>
              </a:rPr>
              <a:t>First, 3 groups of year by completion rate of CP  </a:t>
            </a:r>
          </a:p>
          <a:p>
            <a:pPr lvl="1"/>
            <a:r>
              <a:rPr lang="en-US" altLang="ko-KR" sz="2000" dirty="0">
                <a:latin typeface="Arial" panose="020B0604020202020204" pitchFamily="34" charset="0"/>
                <a:cs typeface="Arial" panose="020B0604020202020204" pitchFamily="34" charset="0"/>
              </a:rPr>
              <a:t> I:  Introduction (2015)  (CP completion rate ≈  40%) </a:t>
            </a:r>
          </a:p>
          <a:p>
            <a:pPr lvl="1"/>
            <a:r>
              <a:rPr lang="en-US" altLang="ko-KR" sz="2000" dirty="0">
                <a:latin typeface="Arial" panose="020B0604020202020204" pitchFamily="34" charset="0"/>
                <a:cs typeface="Arial" panose="020B0604020202020204" pitchFamily="34" charset="0"/>
              </a:rPr>
              <a:t>II:  Transition    (2016)   (CP completion rate ≈  50%)  </a:t>
            </a:r>
          </a:p>
          <a:p>
            <a:pPr lvl="1"/>
            <a:r>
              <a:rPr lang="en-US" altLang="ko-KR" sz="2000" dirty="0">
                <a:latin typeface="Arial" panose="020B0604020202020204" pitchFamily="34" charset="0"/>
                <a:cs typeface="Arial" panose="020B0604020202020204" pitchFamily="34" charset="0"/>
              </a:rPr>
              <a:t>III:  Settlement  (2017)   (CP completion rate ≈ 70%) </a:t>
            </a:r>
          </a:p>
          <a:p>
            <a:r>
              <a:rPr lang="en-US" altLang="ko-KR" sz="2000" dirty="0">
                <a:latin typeface="Arial" panose="020B0604020202020204" pitchFamily="34" charset="0"/>
                <a:cs typeface="Arial" panose="020B0604020202020204" pitchFamily="34" charset="0"/>
              </a:rPr>
              <a:t>Second, 3 groups by CP status</a:t>
            </a:r>
          </a:p>
          <a:p>
            <a:pPr lvl="1"/>
            <a:r>
              <a:rPr lang="en-US" altLang="ko-KR" sz="2000" dirty="0">
                <a:latin typeface="Arial" panose="020B0604020202020204" pitchFamily="34" charset="0"/>
                <a:cs typeface="Arial" panose="020B0604020202020204" pitchFamily="34" charset="0"/>
              </a:rPr>
              <a:t>I:   No application</a:t>
            </a:r>
          </a:p>
          <a:p>
            <a:pPr lvl="1"/>
            <a:r>
              <a:rPr lang="en-US" altLang="ko-KR" sz="2000" dirty="0">
                <a:latin typeface="Arial" panose="020B0604020202020204" pitchFamily="34" charset="0"/>
                <a:cs typeface="Arial" panose="020B0604020202020204" pitchFamily="34" charset="0"/>
              </a:rPr>
              <a:t>II:  Application but dropped</a:t>
            </a:r>
          </a:p>
          <a:p>
            <a:pPr lvl="1"/>
            <a:r>
              <a:rPr lang="en-US" altLang="ko-KR" sz="2000" dirty="0">
                <a:latin typeface="Arial" panose="020B0604020202020204" pitchFamily="34" charset="0"/>
                <a:cs typeface="Arial" panose="020B0604020202020204" pitchFamily="34" charset="0"/>
              </a:rPr>
              <a:t>III: Completion  </a:t>
            </a:r>
          </a:p>
          <a:p>
            <a:pPr lvl="1"/>
            <a:endParaRPr lang="en-US" altLang="ko-KR" sz="2000" dirty="0">
              <a:latin typeface="Arial" panose="020B0604020202020204" pitchFamily="34" charset="0"/>
              <a:cs typeface="Arial" panose="020B0604020202020204" pitchFamily="34" charset="0"/>
            </a:endParaRPr>
          </a:p>
          <a:p>
            <a:r>
              <a:rPr lang="en-US" altLang="ko-KR" sz="2000" dirty="0">
                <a:latin typeface="Arial" panose="020B0604020202020204" pitchFamily="34" charset="0"/>
                <a:cs typeface="Arial" panose="020B0604020202020204" pitchFamily="34" charset="0"/>
              </a:rPr>
              <a:t>Clinical outcomes</a:t>
            </a:r>
          </a:p>
          <a:p>
            <a:pPr lvl="1"/>
            <a:r>
              <a:rPr lang="en-US" altLang="ko-KR" sz="2000" dirty="0">
                <a:latin typeface="Arial" panose="020B0604020202020204" pitchFamily="34" charset="0"/>
                <a:cs typeface="Arial" panose="020B0604020202020204" pitchFamily="34" charset="0"/>
              </a:rPr>
              <a:t>Process quality: Hospital stay, time to chemotherapy, regular discharge rate </a:t>
            </a:r>
          </a:p>
          <a:p>
            <a:pPr lvl="1"/>
            <a:r>
              <a:rPr lang="en-US" altLang="ko-KR" sz="2000" dirty="0">
                <a:latin typeface="Arial" panose="020B0604020202020204" pitchFamily="34" charset="0"/>
                <a:cs typeface="Arial" panose="020B0604020202020204" pitchFamily="34" charset="0"/>
              </a:rPr>
              <a:t>Outcome quality: Morbidity, pain intensity, readmission rate</a:t>
            </a:r>
          </a:p>
          <a:p>
            <a:pPr lvl="1"/>
            <a:r>
              <a:rPr lang="en-US" altLang="ko-KR" sz="2000" dirty="0">
                <a:latin typeface="Arial" panose="020B0604020202020204" pitchFamily="34" charset="0"/>
                <a:cs typeface="Arial" panose="020B0604020202020204" pitchFamily="34" charset="0"/>
              </a:rPr>
              <a:t>Economical quality: Total hospital cost, cost of reduction</a:t>
            </a:r>
          </a:p>
        </p:txBody>
      </p:sp>
    </p:spTree>
    <p:extLst>
      <p:ext uri="{BB962C8B-B14F-4D97-AF65-F5344CB8AC3E}">
        <p14:creationId xmlns:p14="http://schemas.microsoft.com/office/powerpoint/2010/main" val="4137352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0" y="-56911"/>
            <a:ext cx="4114800" cy="908428"/>
          </a:xfrm>
        </p:spPr>
        <p:txBody>
          <a:bodyPr/>
          <a:lstStyle/>
          <a:p>
            <a:r>
              <a:rPr lang="en-US" altLang="ko-KR" dirty="0"/>
              <a:t>Results</a:t>
            </a:r>
            <a:endParaRPr lang="ko-KR" altLang="en-US" dirty="0"/>
          </a:p>
        </p:txBody>
      </p:sp>
      <p:graphicFrame>
        <p:nvGraphicFramePr>
          <p:cNvPr id="4" name="표 3">
            <a:extLst>
              <a:ext uri="{FF2B5EF4-FFF2-40B4-BE49-F238E27FC236}">
                <a16:creationId xmlns:a16="http://schemas.microsoft.com/office/drawing/2014/main" id="{43C370A8-A91C-4E27-997E-4BD0921B78AB}"/>
              </a:ext>
            </a:extLst>
          </p:cNvPr>
          <p:cNvGraphicFramePr>
            <a:graphicFrameLocks noGrp="1"/>
          </p:cNvGraphicFramePr>
          <p:nvPr>
            <p:extLst>
              <p:ext uri="{D42A27DB-BD31-4B8C-83A1-F6EECF244321}">
                <p14:modId xmlns:p14="http://schemas.microsoft.com/office/powerpoint/2010/main" val="1530611585"/>
              </p:ext>
            </p:extLst>
          </p:nvPr>
        </p:nvGraphicFramePr>
        <p:xfrm>
          <a:off x="76914" y="958779"/>
          <a:ext cx="9048340" cy="5751946"/>
        </p:xfrm>
        <a:graphic>
          <a:graphicData uri="http://schemas.openxmlformats.org/drawingml/2006/table">
            <a:tbl>
              <a:tblPr firstRow="1" bandRow="1"/>
              <a:tblGrid>
                <a:gridCol w="3288546">
                  <a:extLst>
                    <a:ext uri="{9D8B030D-6E8A-4147-A177-3AD203B41FA5}">
                      <a16:colId xmlns:a16="http://schemas.microsoft.com/office/drawing/2014/main" val="1982750733"/>
                    </a:ext>
                  </a:extLst>
                </a:gridCol>
                <a:gridCol w="1472726">
                  <a:extLst>
                    <a:ext uri="{9D8B030D-6E8A-4147-A177-3AD203B41FA5}">
                      <a16:colId xmlns:a16="http://schemas.microsoft.com/office/drawing/2014/main" val="946705800"/>
                    </a:ext>
                  </a:extLst>
                </a:gridCol>
                <a:gridCol w="1443260">
                  <a:extLst>
                    <a:ext uri="{9D8B030D-6E8A-4147-A177-3AD203B41FA5}">
                      <a16:colId xmlns:a16="http://schemas.microsoft.com/office/drawing/2014/main" val="947327855"/>
                    </a:ext>
                  </a:extLst>
                </a:gridCol>
                <a:gridCol w="1512168">
                  <a:extLst>
                    <a:ext uri="{9D8B030D-6E8A-4147-A177-3AD203B41FA5}">
                      <a16:colId xmlns:a16="http://schemas.microsoft.com/office/drawing/2014/main" val="4140374839"/>
                    </a:ext>
                  </a:extLst>
                </a:gridCol>
                <a:gridCol w="1331640">
                  <a:extLst>
                    <a:ext uri="{9D8B030D-6E8A-4147-A177-3AD203B41FA5}">
                      <a16:colId xmlns:a16="http://schemas.microsoft.com/office/drawing/2014/main" val="1654263572"/>
                    </a:ext>
                  </a:extLst>
                </a:gridCol>
              </a:tblGrid>
              <a:tr h="370840">
                <a:tc>
                  <a:txBody>
                    <a:bodyPr/>
                    <a:lstStyle>
                      <a:lvl1pPr marL="0" algn="l" defTabSz="914400" rtl="0" eaLnBrk="1" latinLnBrk="1" hangingPunct="1">
                        <a:defRPr sz="1800" b="1" kern="1200">
                          <a:solidFill>
                            <a:schemeClr val="lt1"/>
                          </a:solidFill>
                          <a:latin typeface="맑은 고딕" panose="020F0502020204030204"/>
                        </a:defRPr>
                      </a:lvl1pPr>
                      <a:lvl2pPr marL="457200" algn="l" defTabSz="914400" rtl="0" eaLnBrk="1" latinLnBrk="1" hangingPunct="1">
                        <a:defRPr sz="1800" b="1" kern="1200">
                          <a:solidFill>
                            <a:schemeClr val="lt1"/>
                          </a:solidFill>
                          <a:latin typeface="맑은 고딕" panose="020F0502020204030204"/>
                        </a:defRPr>
                      </a:lvl2pPr>
                      <a:lvl3pPr marL="914400" algn="l" defTabSz="914400" rtl="0" eaLnBrk="1" latinLnBrk="1" hangingPunct="1">
                        <a:defRPr sz="1800" b="1" kern="1200">
                          <a:solidFill>
                            <a:schemeClr val="lt1"/>
                          </a:solidFill>
                          <a:latin typeface="맑은 고딕" panose="020F0502020204030204"/>
                        </a:defRPr>
                      </a:lvl3pPr>
                      <a:lvl4pPr marL="1371600" algn="l" defTabSz="914400" rtl="0" eaLnBrk="1" latinLnBrk="1" hangingPunct="1">
                        <a:defRPr sz="1800" b="1" kern="1200">
                          <a:solidFill>
                            <a:schemeClr val="lt1"/>
                          </a:solidFill>
                          <a:latin typeface="맑은 고딕" panose="020F0502020204030204"/>
                        </a:defRPr>
                      </a:lvl4pPr>
                      <a:lvl5pPr marL="1828800" algn="l" defTabSz="914400" rtl="0" eaLnBrk="1" latinLnBrk="1" hangingPunct="1">
                        <a:defRPr sz="1800" b="1" kern="1200">
                          <a:solidFill>
                            <a:schemeClr val="lt1"/>
                          </a:solidFill>
                          <a:latin typeface="맑은 고딕" panose="020F0502020204030204"/>
                        </a:defRPr>
                      </a:lvl5pPr>
                      <a:lvl6pPr marL="2286000" algn="l" defTabSz="914400" rtl="0" eaLnBrk="1" latinLnBrk="1" hangingPunct="1">
                        <a:defRPr sz="1800" b="1" kern="1200">
                          <a:solidFill>
                            <a:schemeClr val="lt1"/>
                          </a:solidFill>
                          <a:latin typeface="맑은 고딕" panose="020F0502020204030204"/>
                        </a:defRPr>
                      </a:lvl6pPr>
                      <a:lvl7pPr marL="2743200" algn="l" defTabSz="914400" rtl="0" eaLnBrk="1" latinLnBrk="1" hangingPunct="1">
                        <a:defRPr sz="1800" b="1" kern="1200">
                          <a:solidFill>
                            <a:schemeClr val="lt1"/>
                          </a:solidFill>
                          <a:latin typeface="맑은 고딕" panose="020F0502020204030204"/>
                        </a:defRPr>
                      </a:lvl7pPr>
                      <a:lvl8pPr marL="3200400" algn="l" defTabSz="914400" rtl="0" eaLnBrk="1" latinLnBrk="1" hangingPunct="1">
                        <a:defRPr sz="1800" b="1" kern="1200">
                          <a:solidFill>
                            <a:schemeClr val="lt1"/>
                          </a:solidFill>
                          <a:latin typeface="맑은 고딕" panose="020F0502020204030204"/>
                        </a:defRPr>
                      </a:lvl8pPr>
                      <a:lvl9pPr marL="3657600" algn="l" defTabSz="914400" rtl="0" eaLnBrk="1" latinLnBrk="1" hangingPunct="1">
                        <a:defRPr sz="1800" b="1" kern="1200">
                          <a:solidFill>
                            <a:schemeClr val="lt1"/>
                          </a:solidFill>
                          <a:latin typeface="맑은 고딕" panose="020F0502020204030204"/>
                        </a:defRPr>
                      </a:lvl9pPr>
                    </a:lstStyle>
                    <a:p>
                      <a:pPr algn="just" latinLnBrk="1">
                        <a:lnSpc>
                          <a:spcPct val="115000"/>
                        </a:lnSpc>
                        <a:spcAft>
                          <a:spcPts val="0"/>
                        </a:spcAft>
                      </a:pPr>
                      <a:r>
                        <a:rPr lang="en-US" sz="14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                                        </a:t>
                      </a: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3 groups of year</a:t>
                      </a:r>
                    </a:p>
                    <a:p>
                      <a:pPr algn="just" latinLnBrk="1">
                        <a:lnSpc>
                          <a:spcPct val="115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Outcomes </a:t>
                      </a:r>
                      <a:endParaRPr lang="ko-KR" sz="1400" b="1"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w="12700" cmpd="sng">
                      <a:noFill/>
                      <a:prstDash val="solid"/>
                    </a:lnBlToTr>
                    <a:solidFill>
                      <a:schemeClr val="bg1">
                        <a:lumMod val="75000"/>
                      </a:schemeClr>
                    </a:solidFill>
                  </a:tcPr>
                </a:tc>
                <a:tc>
                  <a:txBody>
                    <a:bodyPr/>
                    <a:lstStyle>
                      <a:lvl1pPr marL="0" algn="l" defTabSz="914400" rtl="0" eaLnBrk="1" latinLnBrk="1" hangingPunct="1">
                        <a:defRPr sz="1800" b="1" kern="1200">
                          <a:solidFill>
                            <a:schemeClr val="lt1"/>
                          </a:solidFill>
                          <a:latin typeface="맑은 고딕" panose="020F0502020204030204"/>
                        </a:defRPr>
                      </a:lvl1pPr>
                      <a:lvl2pPr marL="457200" algn="l" defTabSz="914400" rtl="0" eaLnBrk="1" latinLnBrk="1" hangingPunct="1">
                        <a:defRPr sz="1800" b="1" kern="1200">
                          <a:solidFill>
                            <a:schemeClr val="lt1"/>
                          </a:solidFill>
                          <a:latin typeface="맑은 고딕" panose="020F0502020204030204"/>
                        </a:defRPr>
                      </a:lvl2pPr>
                      <a:lvl3pPr marL="914400" algn="l" defTabSz="914400" rtl="0" eaLnBrk="1" latinLnBrk="1" hangingPunct="1">
                        <a:defRPr sz="1800" b="1" kern="1200">
                          <a:solidFill>
                            <a:schemeClr val="lt1"/>
                          </a:solidFill>
                          <a:latin typeface="맑은 고딕" panose="020F0502020204030204"/>
                        </a:defRPr>
                      </a:lvl3pPr>
                      <a:lvl4pPr marL="1371600" algn="l" defTabSz="914400" rtl="0" eaLnBrk="1" latinLnBrk="1" hangingPunct="1">
                        <a:defRPr sz="1800" b="1" kern="1200">
                          <a:solidFill>
                            <a:schemeClr val="lt1"/>
                          </a:solidFill>
                          <a:latin typeface="맑은 고딕" panose="020F0502020204030204"/>
                        </a:defRPr>
                      </a:lvl4pPr>
                      <a:lvl5pPr marL="1828800" algn="l" defTabSz="914400" rtl="0" eaLnBrk="1" latinLnBrk="1" hangingPunct="1">
                        <a:defRPr sz="1800" b="1" kern="1200">
                          <a:solidFill>
                            <a:schemeClr val="lt1"/>
                          </a:solidFill>
                          <a:latin typeface="맑은 고딕" panose="020F0502020204030204"/>
                        </a:defRPr>
                      </a:lvl5pPr>
                      <a:lvl6pPr marL="2286000" algn="l" defTabSz="914400" rtl="0" eaLnBrk="1" latinLnBrk="1" hangingPunct="1">
                        <a:defRPr sz="1800" b="1" kern="1200">
                          <a:solidFill>
                            <a:schemeClr val="lt1"/>
                          </a:solidFill>
                          <a:latin typeface="맑은 고딕" panose="020F0502020204030204"/>
                        </a:defRPr>
                      </a:lvl6pPr>
                      <a:lvl7pPr marL="2743200" algn="l" defTabSz="914400" rtl="0" eaLnBrk="1" latinLnBrk="1" hangingPunct="1">
                        <a:defRPr sz="1800" b="1" kern="1200">
                          <a:solidFill>
                            <a:schemeClr val="lt1"/>
                          </a:solidFill>
                          <a:latin typeface="맑은 고딕" panose="020F0502020204030204"/>
                        </a:defRPr>
                      </a:lvl7pPr>
                      <a:lvl8pPr marL="3200400" algn="l" defTabSz="914400" rtl="0" eaLnBrk="1" latinLnBrk="1" hangingPunct="1">
                        <a:defRPr sz="1800" b="1" kern="1200">
                          <a:solidFill>
                            <a:schemeClr val="lt1"/>
                          </a:solidFill>
                          <a:latin typeface="맑은 고딕" panose="020F0502020204030204"/>
                        </a:defRPr>
                      </a:lvl8pPr>
                      <a:lvl9pPr marL="3657600" algn="l" defTabSz="914400" rtl="0" eaLnBrk="1" latinLnBrk="1" hangingPunct="1">
                        <a:defRPr sz="1800" b="1" kern="1200">
                          <a:solidFill>
                            <a:schemeClr val="lt1"/>
                          </a:solidFill>
                          <a:latin typeface="맑은 고딕" panose="020F0502020204030204"/>
                        </a:defRPr>
                      </a:lvl9pPr>
                    </a:lstStyle>
                    <a:p>
                      <a:pPr algn="ctr" latinLnBrk="0">
                        <a:lnSpc>
                          <a:spcPct val="160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Introduction </a:t>
                      </a:r>
                    </a:p>
                    <a:p>
                      <a:pPr algn="ctr" latinLnBrk="0">
                        <a:lnSpc>
                          <a:spcPct val="160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N=269 (2015)</a:t>
                      </a:r>
                      <a:endParaRPr lang="ko-KR" sz="1200" b="1"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1" hangingPunct="1">
                        <a:defRPr sz="1800" b="1" kern="1200">
                          <a:solidFill>
                            <a:schemeClr val="lt1"/>
                          </a:solidFill>
                          <a:latin typeface="맑은 고딕" panose="020F0502020204030204"/>
                        </a:defRPr>
                      </a:lvl1pPr>
                      <a:lvl2pPr marL="457200" algn="l" defTabSz="914400" rtl="0" eaLnBrk="1" latinLnBrk="1" hangingPunct="1">
                        <a:defRPr sz="1800" b="1" kern="1200">
                          <a:solidFill>
                            <a:schemeClr val="lt1"/>
                          </a:solidFill>
                          <a:latin typeface="맑은 고딕" panose="020F0502020204030204"/>
                        </a:defRPr>
                      </a:lvl2pPr>
                      <a:lvl3pPr marL="914400" algn="l" defTabSz="914400" rtl="0" eaLnBrk="1" latinLnBrk="1" hangingPunct="1">
                        <a:defRPr sz="1800" b="1" kern="1200">
                          <a:solidFill>
                            <a:schemeClr val="lt1"/>
                          </a:solidFill>
                          <a:latin typeface="맑은 고딕" panose="020F0502020204030204"/>
                        </a:defRPr>
                      </a:lvl3pPr>
                      <a:lvl4pPr marL="1371600" algn="l" defTabSz="914400" rtl="0" eaLnBrk="1" latinLnBrk="1" hangingPunct="1">
                        <a:defRPr sz="1800" b="1" kern="1200">
                          <a:solidFill>
                            <a:schemeClr val="lt1"/>
                          </a:solidFill>
                          <a:latin typeface="맑은 고딕" panose="020F0502020204030204"/>
                        </a:defRPr>
                      </a:lvl4pPr>
                      <a:lvl5pPr marL="1828800" algn="l" defTabSz="914400" rtl="0" eaLnBrk="1" latinLnBrk="1" hangingPunct="1">
                        <a:defRPr sz="1800" b="1" kern="1200">
                          <a:solidFill>
                            <a:schemeClr val="lt1"/>
                          </a:solidFill>
                          <a:latin typeface="맑은 고딕" panose="020F0502020204030204"/>
                        </a:defRPr>
                      </a:lvl5pPr>
                      <a:lvl6pPr marL="2286000" algn="l" defTabSz="914400" rtl="0" eaLnBrk="1" latinLnBrk="1" hangingPunct="1">
                        <a:defRPr sz="1800" b="1" kern="1200">
                          <a:solidFill>
                            <a:schemeClr val="lt1"/>
                          </a:solidFill>
                          <a:latin typeface="맑은 고딕" panose="020F0502020204030204"/>
                        </a:defRPr>
                      </a:lvl6pPr>
                      <a:lvl7pPr marL="2743200" algn="l" defTabSz="914400" rtl="0" eaLnBrk="1" latinLnBrk="1" hangingPunct="1">
                        <a:defRPr sz="1800" b="1" kern="1200">
                          <a:solidFill>
                            <a:schemeClr val="lt1"/>
                          </a:solidFill>
                          <a:latin typeface="맑은 고딕" panose="020F0502020204030204"/>
                        </a:defRPr>
                      </a:lvl7pPr>
                      <a:lvl8pPr marL="3200400" algn="l" defTabSz="914400" rtl="0" eaLnBrk="1" latinLnBrk="1" hangingPunct="1">
                        <a:defRPr sz="1800" b="1" kern="1200">
                          <a:solidFill>
                            <a:schemeClr val="lt1"/>
                          </a:solidFill>
                          <a:latin typeface="맑은 고딕" panose="020F0502020204030204"/>
                        </a:defRPr>
                      </a:lvl8pPr>
                      <a:lvl9pPr marL="3657600" algn="l" defTabSz="914400" rtl="0" eaLnBrk="1" latinLnBrk="1" hangingPunct="1">
                        <a:defRPr sz="1800" b="1" kern="1200">
                          <a:solidFill>
                            <a:schemeClr val="lt1"/>
                          </a:solidFill>
                          <a:latin typeface="맑은 고딕" panose="020F0502020204030204"/>
                        </a:defRPr>
                      </a:lvl9pPr>
                    </a:lstStyle>
                    <a:p>
                      <a:pPr algn="ctr" latinLnBrk="0">
                        <a:lnSpc>
                          <a:spcPct val="160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Transition </a:t>
                      </a:r>
                    </a:p>
                    <a:p>
                      <a:pPr algn="ctr" latinLnBrk="0">
                        <a:lnSpc>
                          <a:spcPct val="160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N=314 (2016)</a:t>
                      </a:r>
                      <a:endParaRPr lang="ko-KR" sz="1200" b="1"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1" hangingPunct="1">
                        <a:defRPr sz="1800" b="1" kern="1200">
                          <a:solidFill>
                            <a:schemeClr val="lt1"/>
                          </a:solidFill>
                          <a:latin typeface="맑은 고딕" panose="020F0502020204030204"/>
                        </a:defRPr>
                      </a:lvl1pPr>
                      <a:lvl2pPr marL="457200" algn="l" defTabSz="914400" rtl="0" eaLnBrk="1" latinLnBrk="1" hangingPunct="1">
                        <a:defRPr sz="1800" b="1" kern="1200">
                          <a:solidFill>
                            <a:schemeClr val="lt1"/>
                          </a:solidFill>
                          <a:latin typeface="맑은 고딕" panose="020F0502020204030204"/>
                        </a:defRPr>
                      </a:lvl2pPr>
                      <a:lvl3pPr marL="914400" algn="l" defTabSz="914400" rtl="0" eaLnBrk="1" latinLnBrk="1" hangingPunct="1">
                        <a:defRPr sz="1800" b="1" kern="1200">
                          <a:solidFill>
                            <a:schemeClr val="lt1"/>
                          </a:solidFill>
                          <a:latin typeface="맑은 고딕" panose="020F0502020204030204"/>
                        </a:defRPr>
                      </a:lvl3pPr>
                      <a:lvl4pPr marL="1371600" algn="l" defTabSz="914400" rtl="0" eaLnBrk="1" latinLnBrk="1" hangingPunct="1">
                        <a:defRPr sz="1800" b="1" kern="1200">
                          <a:solidFill>
                            <a:schemeClr val="lt1"/>
                          </a:solidFill>
                          <a:latin typeface="맑은 고딕" panose="020F0502020204030204"/>
                        </a:defRPr>
                      </a:lvl4pPr>
                      <a:lvl5pPr marL="1828800" algn="l" defTabSz="914400" rtl="0" eaLnBrk="1" latinLnBrk="1" hangingPunct="1">
                        <a:defRPr sz="1800" b="1" kern="1200">
                          <a:solidFill>
                            <a:schemeClr val="lt1"/>
                          </a:solidFill>
                          <a:latin typeface="맑은 고딕" panose="020F0502020204030204"/>
                        </a:defRPr>
                      </a:lvl5pPr>
                      <a:lvl6pPr marL="2286000" algn="l" defTabSz="914400" rtl="0" eaLnBrk="1" latinLnBrk="1" hangingPunct="1">
                        <a:defRPr sz="1800" b="1" kern="1200">
                          <a:solidFill>
                            <a:schemeClr val="lt1"/>
                          </a:solidFill>
                          <a:latin typeface="맑은 고딕" panose="020F0502020204030204"/>
                        </a:defRPr>
                      </a:lvl6pPr>
                      <a:lvl7pPr marL="2743200" algn="l" defTabSz="914400" rtl="0" eaLnBrk="1" latinLnBrk="1" hangingPunct="1">
                        <a:defRPr sz="1800" b="1" kern="1200">
                          <a:solidFill>
                            <a:schemeClr val="lt1"/>
                          </a:solidFill>
                          <a:latin typeface="맑은 고딕" panose="020F0502020204030204"/>
                        </a:defRPr>
                      </a:lvl7pPr>
                      <a:lvl8pPr marL="3200400" algn="l" defTabSz="914400" rtl="0" eaLnBrk="1" latinLnBrk="1" hangingPunct="1">
                        <a:defRPr sz="1800" b="1" kern="1200">
                          <a:solidFill>
                            <a:schemeClr val="lt1"/>
                          </a:solidFill>
                          <a:latin typeface="맑은 고딕" panose="020F0502020204030204"/>
                        </a:defRPr>
                      </a:lvl8pPr>
                      <a:lvl9pPr marL="3657600" algn="l" defTabSz="914400" rtl="0" eaLnBrk="1" latinLnBrk="1" hangingPunct="1">
                        <a:defRPr sz="1800" b="1" kern="1200">
                          <a:solidFill>
                            <a:schemeClr val="lt1"/>
                          </a:solidFill>
                          <a:latin typeface="맑은 고딕" panose="020F0502020204030204"/>
                        </a:defRPr>
                      </a:lvl9pPr>
                    </a:lstStyle>
                    <a:p>
                      <a:pPr algn="ctr" latinLnBrk="0">
                        <a:lnSpc>
                          <a:spcPct val="160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Settlement </a:t>
                      </a:r>
                    </a:p>
                    <a:p>
                      <a:pPr algn="ctr" latinLnBrk="0">
                        <a:lnSpc>
                          <a:spcPct val="160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N=375 (2017)</a:t>
                      </a:r>
                      <a:endParaRPr lang="ko-KR" sz="1200" b="1"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1" hangingPunct="1">
                        <a:defRPr sz="1800" b="1" kern="1200">
                          <a:solidFill>
                            <a:schemeClr val="lt1"/>
                          </a:solidFill>
                          <a:latin typeface="맑은 고딕" panose="020F0502020204030204"/>
                        </a:defRPr>
                      </a:lvl1pPr>
                      <a:lvl2pPr marL="457200" algn="l" defTabSz="914400" rtl="0" eaLnBrk="1" latinLnBrk="1" hangingPunct="1">
                        <a:defRPr sz="1800" b="1" kern="1200">
                          <a:solidFill>
                            <a:schemeClr val="lt1"/>
                          </a:solidFill>
                          <a:latin typeface="맑은 고딕" panose="020F0502020204030204"/>
                        </a:defRPr>
                      </a:lvl2pPr>
                      <a:lvl3pPr marL="914400" algn="l" defTabSz="914400" rtl="0" eaLnBrk="1" latinLnBrk="1" hangingPunct="1">
                        <a:defRPr sz="1800" b="1" kern="1200">
                          <a:solidFill>
                            <a:schemeClr val="lt1"/>
                          </a:solidFill>
                          <a:latin typeface="맑은 고딕" panose="020F0502020204030204"/>
                        </a:defRPr>
                      </a:lvl3pPr>
                      <a:lvl4pPr marL="1371600" algn="l" defTabSz="914400" rtl="0" eaLnBrk="1" latinLnBrk="1" hangingPunct="1">
                        <a:defRPr sz="1800" b="1" kern="1200">
                          <a:solidFill>
                            <a:schemeClr val="lt1"/>
                          </a:solidFill>
                          <a:latin typeface="맑은 고딕" panose="020F0502020204030204"/>
                        </a:defRPr>
                      </a:lvl4pPr>
                      <a:lvl5pPr marL="1828800" algn="l" defTabSz="914400" rtl="0" eaLnBrk="1" latinLnBrk="1" hangingPunct="1">
                        <a:defRPr sz="1800" b="1" kern="1200">
                          <a:solidFill>
                            <a:schemeClr val="lt1"/>
                          </a:solidFill>
                          <a:latin typeface="맑은 고딕" panose="020F0502020204030204"/>
                        </a:defRPr>
                      </a:lvl5pPr>
                      <a:lvl6pPr marL="2286000" algn="l" defTabSz="914400" rtl="0" eaLnBrk="1" latinLnBrk="1" hangingPunct="1">
                        <a:defRPr sz="1800" b="1" kern="1200">
                          <a:solidFill>
                            <a:schemeClr val="lt1"/>
                          </a:solidFill>
                          <a:latin typeface="맑은 고딕" panose="020F0502020204030204"/>
                        </a:defRPr>
                      </a:lvl6pPr>
                      <a:lvl7pPr marL="2743200" algn="l" defTabSz="914400" rtl="0" eaLnBrk="1" latinLnBrk="1" hangingPunct="1">
                        <a:defRPr sz="1800" b="1" kern="1200">
                          <a:solidFill>
                            <a:schemeClr val="lt1"/>
                          </a:solidFill>
                          <a:latin typeface="맑은 고딕" panose="020F0502020204030204"/>
                        </a:defRPr>
                      </a:lvl7pPr>
                      <a:lvl8pPr marL="3200400" algn="l" defTabSz="914400" rtl="0" eaLnBrk="1" latinLnBrk="1" hangingPunct="1">
                        <a:defRPr sz="1800" b="1" kern="1200">
                          <a:solidFill>
                            <a:schemeClr val="lt1"/>
                          </a:solidFill>
                          <a:latin typeface="맑은 고딕" panose="020F0502020204030204"/>
                        </a:defRPr>
                      </a:lvl8pPr>
                      <a:lvl9pPr marL="3657600" algn="l" defTabSz="914400" rtl="0" eaLnBrk="1" latinLnBrk="1" hangingPunct="1">
                        <a:defRPr sz="1800" b="1" kern="1200">
                          <a:solidFill>
                            <a:schemeClr val="lt1"/>
                          </a:solidFill>
                          <a:latin typeface="맑은 고딕" panose="020F0502020204030204"/>
                        </a:defRPr>
                      </a:lvl9pPr>
                    </a:lstStyle>
                    <a:p>
                      <a:pPr algn="ctr" latinLnBrk="0">
                        <a:lnSpc>
                          <a:spcPct val="160000"/>
                        </a:lnSpc>
                        <a:spcAft>
                          <a:spcPts val="0"/>
                        </a:spcAft>
                      </a:pPr>
                      <a:r>
                        <a:rPr lang="en-US" sz="1200" b="1"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 value </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721319938"/>
                  </a:ext>
                </a:extLst>
              </a:tr>
              <a:tr h="370840">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CP application rate, n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lnSpc>
                          <a:spcPct val="115000"/>
                        </a:lnSpc>
                        <a:spcAft>
                          <a:spcPts val="0"/>
                        </a:spcAft>
                      </a:pPr>
                      <a:r>
                        <a:rPr lang="en-US" sz="1200" b="0">
                          <a:solidFill>
                            <a:schemeClr val="tx1"/>
                          </a:solidFill>
                          <a:effectLst/>
                          <a:latin typeface="Arial" panose="020B0604020202020204" pitchFamily="34" charset="0"/>
                          <a:ea typeface="맑은 고딕" panose="020B0503020000020004" pitchFamily="50" charset="-127"/>
                          <a:cs typeface="Arial" panose="020B0604020202020204" pitchFamily="34" charset="0"/>
                        </a:rPr>
                        <a:t>237 (88.1)</a:t>
                      </a:r>
                      <a:endParaRPr lang="ko-KR" sz="1200" b="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lnSpc>
                          <a:spcPct val="115000"/>
                        </a:lnSpc>
                        <a:spcAft>
                          <a:spcPts val="0"/>
                        </a:spcAft>
                      </a:pPr>
                      <a:r>
                        <a:rPr lang="en-US" sz="1200" b="0">
                          <a:solidFill>
                            <a:schemeClr val="tx1"/>
                          </a:solidFill>
                          <a:effectLst/>
                          <a:latin typeface="Arial" panose="020B0604020202020204" pitchFamily="34" charset="0"/>
                          <a:ea typeface="맑은 고딕" panose="020B0503020000020004" pitchFamily="50" charset="-127"/>
                          <a:cs typeface="Arial" panose="020B0604020202020204" pitchFamily="34" charset="0"/>
                        </a:rPr>
                        <a:t>266 (84.7)</a:t>
                      </a:r>
                      <a:endParaRPr lang="ko-KR" sz="1200" b="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343 (91.5)</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lnSpc>
                          <a:spcPct val="115000"/>
                        </a:lnSpc>
                        <a:spcAft>
                          <a:spcPts val="0"/>
                        </a:spcAft>
                      </a:pPr>
                      <a:r>
                        <a:rPr lang="en-US" sz="1200" b="0" i="1">
                          <a:solidFill>
                            <a:schemeClr val="tx1"/>
                          </a:solidFill>
                          <a:effectLst/>
                          <a:latin typeface="Arial" panose="020B0604020202020204" pitchFamily="34" charset="0"/>
                          <a:ea typeface="맑은 고딕" panose="020B0503020000020004" pitchFamily="50" charset="-127"/>
                          <a:cs typeface="Arial" panose="020B0604020202020204" pitchFamily="34" charset="0"/>
                        </a:rPr>
                        <a:t>0.023</a:t>
                      </a:r>
                      <a:endParaRPr lang="ko-KR" sz="1200" b="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7162881"/>
                  </a:ext>
                </a:extLst>
              </a:tr>
              <a:tr h="370840">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CP completion rate, n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136 (50.6)</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186 (56.2)</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288 (76.8)</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0">
                        <a:lnSpc>
                          <a:spcPct val="115000"/>
                        </a:lnSpc>
                        <a:spcAft>
                          <a:spcPts val="0"/>
                        </a:spcAft>
                      </a:pPr>
                      <a:r>
                        <a:rPr lang="en-US" sz="1200" b="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&lt;0.001</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90463281"/>
                  </a:ext>
                </a:extLst>
              </a:tr>
              <a:tr h="3708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l"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OP day VAS,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4.1 (1.3)</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4.3 (1.1)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4.0 (1.1)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0.007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881520921"/>
                  </a:ext>
                </a:extLst>
              </a:tr>
              <a:tr h="3708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l"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POD 1 VAS,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2.7 (0.8)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2.8 (0.7)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2.8 (0.7)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0.161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1266303127"/>
                  </a:ext>
                </a:extLst>
              </a:tr>
              <a:tr h="3708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l"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POD 2 VAS,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2.3 (0.7)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2.4 (0.7)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2.5 (0.7)</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0.010</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130968893"/>
                  </a:ext>
                </a:extLst>
              </a:tr>
              <a:tr h="3708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l"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 VAS (OP day - POD 1) ,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1.4 (1.1)</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1.5 (1.0)</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1.2 (1.0)</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&lt;0.001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1207143159"/>
                  </a:ext>
                </a:extLst>
              </a:tr>
              <a:tr h="220505">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l"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Time to the lowest VAS, hour,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69.0 (47.3)</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67.7 (59.3)</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53.4 (60.9)</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704973195"/>
                  </a:ext>
                </a:extLst>
              </a:tr>
              <a:tr h="312258">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Pulmonary complication</a:t>
                      </a:r>
                      <a:r>
                        <a:rPr lang="en-US" sz="1200" b="0" baseline="300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 a</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28 (10.4)</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24 (7.6)</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23 (6.1)</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0.117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979678328"/>
                  </a:ext>
                </a:extLst>
              </a:tr>
              <a:tr h="2906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Hospital stay, mean (SD), days</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5.4 (3.5)</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5.4 (3.2)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6.1 (4.4)</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0.020</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631039379"/>
                  </a:ext>
                </a:extLst>
              </a:tr>
              <a:tr h="33809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Planned discharge, n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183 (68.0)</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208 (66.2)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289 (77.1)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&lt;0.001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609313967"/>
                  </a:ext>
                </a:extLst>
              </a:tr>
              <a:tr h="313664">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Readmission, n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10 (3.7)</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7 (2.2)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10 (2.7)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a:solidFill>
                            <a:schemeClr val="tx1"/>
                          </a:solidFill>
                          <a:effectLst/>
                          <a:latin typeface="Arial" panose="020B0604020202020204" pitchFamily="34" charset="0"/>
                          <a:ea typeface="맑은 고딕" panose="020B0503020000020004" pitchFamily="50" charset="-127"/>
                          <a:cs typeface="Arial" panose="020B0604020202020204" pitchFamily="34" charset="0"/>
                        </a:rPr>
                        <a:t>0.543</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1979087390"/>
                  </a:ext>
                </a:extLst>
              </a:tr>
              <a:tr h="3708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just" latinLnBrk="1">
                        <a:lnSpc>
                          <a:spcPct val="115000"/>
                        </a:lnSpc>
                        <a:spcAft>
                          <a:spcPts val="0"/>
                        </a:spcAft>
                      </a:pPr>
                      <a:r>
                        <a:rPr lang="en-US" altLang="ko-KR" sz="1200" b="0" dirty="0">
                          <a:solidFill>
                            <a:schemeClr val="tx1"/>
                          </a:solidFill>
                          <a:effectLst/>
                          <a:latin typeface="Arial" panose="020B0604020202020204" pitchFamily="34" charset="0"/>
                          <a:ea typeface="+mn-ea"/>
                          <a:cs typeface="Arial" panose="020B0604020202020204" pitchFamily="34" charset="0"/>
                        </a:rPr>
                        <a:t>Time to adjuvant chemotherapy, mean (SD), 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25.3 (9.7)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23.5 (7.3)</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23.3 (10.0)</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a:solidFill>
                            <a:schemeClr val="tx1"/>
                          </a:solidFill>
                          <a:effectLst/>
                          <a:latin typeface="Arial" panose="020B0604020202020204" pitchFamily="34" charset="0"/>
                          <a:ea typeface="맑은 고딕" panose="020B0503020000020004" pitchFamily="50" charset="-127"/>
                          <a:cs typeface="Arial" panose="020B0604020202020204" pitchFamily="34" charset="0"/>
                        </a:rPr>
                        <a:t>0.305</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308807022"/>
                  </a:ext>
                </a:extLst>
              </a:tr>
              <a:tr h="3708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marL="0" marR="0" lvl="0" indent="0" algn="just" defTabSz="914400" rtl="0" eaLnBrk="1" fontAlgn="auto" latinLnBrk="1" hangingPunct="1">
                        <a:lnSpc>
                          <a:spcPct val="115000"/>
                        </a:lnSpc>
                        <a:spcBef>
                          <a:spcPts val="0"/>
                        </a:spcBef>
                        <a:spcAft>
                          <a:spcPts val="0"/>
                        </a:spcAft>
                        <a:buClrTx/>
                        <a:buSzTx/>
                        <a:buFontTx/>
                        <a:buNone/>
                        <a:tabLst/>
                        <a:defRPr/>
                      </a:pPr>
                      <a:r>
                        <a:rPr lang="en-US" altLang="ko-KR" sz="1200" b="0" dirty="0">
                          <a:solidFill>
                            <a:schemeClr val="tx1"/>
                          </a:solidFill>
                          <a:effectLst/>
                          <a:latin typeface="Arial" panose="020B0604020202020204" pitchFamily="34" charset="0"/>
                          <a:ea typeface="+mn-ea"/>
                          <a:cs typeface="Arial" panose="020B0604020202020204" pitchFamily="34" charset="0"/>
                        </a:rPr>
                        <a:t>Adjuvant chemotherapy completion rate, n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76 (89.4)</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66 (83.5)</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104 (84.6)</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0.501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3487755363"/>
                  </a:ext>
                </a:extLst>
              </a:tr>
              <a:tr h="3708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Total hospital cost, x 10,000 won, mean (SD)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1242.6 (353.2)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1298.4 (267.2)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1332.2 (453.4)</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0.012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515270017"/>
                  </a:ext>
                </a:extLst>
              </a:tr>
              <a:tr h="370840">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just" latinLnBrk="1">
                        <a:lnSpc>
                          <a:spcPct val="115000"/>
                        </a:lnSpc>
                        <a:spcAft>
                          <a:spcPts val="0"/>
                        </a:spcAft>
                      </a:pPr>
                      <a:r>
                        <a:rPr lang="en-US" alt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rPr>
                        <a:t>Cost of reduction, x 10,000 won, total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alt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rPr>
                        <a:t>3,683</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alt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rPr>
                        <a:t>2,569</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alt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rPr>
                        <a:t>975</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맑은 고딕" panose="020F0502020204030204"/>
                        </a:defRPr>
                      </a:lvl1pPr>
                      <a:lvl2pPr marL="457200" algn="l" defTabSz="914400" rtl="0" eaLnBrk="1" latinLnBrk="1" hangingPunct="1">
                        <a:defRPr sz="1800" kern="1200">
                          <a:solidFill>
                            <a:schemeClr val="dk1"/>
                          </a:solidFill>
                          <a:latin typeface="맑은 고딕" panose="020F0502020204030204"/>
                        </a:defRPr>
                      </a:lvl2pPr>
                      <a:lvl3pPr marL="914400" algn="l" defTabSz="914400" rtl="0" eaLnBrk="1" latinLnBrk="1" hangingPunct="1">
                        <a:defRPr sz="1800" kern="1200">
                          <a:solidFill>
                            <a:schemeClr val="dk1"/>
                          </a:solidFill>
                          <a:latin typeface="맑은 고딕" panose="020F0502020204030204"/>
                        </a:defRPr>
                      </a:lvl3pPr>
                      <a:lvl4pPr marL="1371600" algn="l" defTabSz="914400" rtl="0" eaLnBrk="1" latinLnBrk="1" hangingPunct="1">
                        <a:defRPr sz="1800" kern="1200">
                          <a:solidFill>
                            <a:schemeClr val="dk1"/>
                          </a:solidFill>
                          <a:latin typeface="맑은 고딕" panose="020F0502020204030204"/>
                        </a:defRPr>
                      </a:lvl4pPr>
                      <a:lvl5pPr marL="1828800" algn="l" defTabSz="914400" rtl="0" eaLnBrk="1" latinLnBrk="1" hangingPunct="1">
                        <a:defRPr sz="1800" kern="1200">
                          <a:solidFill>
                            <a:schemeClr val="dk1"/>
                          </a:solidFill>
                          <a:latin typeface="맑은 고딕" panose="020F0502020204030204"/>
                        </a:defRPr>
                      </a:lvl5pPr>
                      <a:lvl6pPr marL="2286000" algn="l" defTabSz="914400" rtl="0" eaLnBrk="1" latinLnBrk="1" hangingPunct="1">
                        <a:defRPr sz="1800" kern="1200">
                          <a:solidFill>
                            <a:schemeClr val="dk1"/>
                          </a:solidFill>
                          <a:latin typeface="맑은 고딕" panose="020F0502020204030204"/>
                        </a:defRPr>
                      </a:lvl6pPr>
                      <a:lvl7pPr marL="2743200" algn="l" defTabSz="914400" rtl="0" eaLnBrk="1" latinLnBrk="1" hangingPunct="1">
                        <a:defRPr sz="1800" kern="1200">
                          <a:solidFill>
                            <a:schemeClr val="dk1"/>
                          </a:solidFill>
                          <a:latin typeface="맑은 고딕" panose="020F0502020204030204"/>
                        </a:defRPr>
                      </a:lvl7pPr>
                      <a:lvl8pPr marL="3200400" algn="l" defTabSz="914400" rtl="0" eaLnBrk="1" latinLnBrk="1" hangingPunct="1">
                        <a:defRPr sz="1800" kern="1200">
                          <a:solidFill>
                            <a:schemeClr val="dk1"/>
                          </a:solidFill>
                          <a:latin typeface="맑은 고딕" panose="020F0502020204030204"/>
                        </a:defRPr>
                      </a:lvl8pPr>
                      <a:lvl9pPr marL="3657600" algn="l" defTabSz="914400" rtl="0" eaLnBrk="1" latinLnBrk="1" hangingPunct="1">
                        <a:defRPr sz="1800" kern="1200">
                          <a:solidFill>
                            <a:schemeClr val="dk1"/>
                          </a:solidFill>
                          <a:latin typeface="맑은 고딕" panose="020F0502020204030204"/>
                        </a:defRPr>
                      </a:lvl9pPr>
                    </a:lstStyle>
                    <a:p>
                      <a:pPr algn="ctr" latinLnBrk="0">
                        <a:lnSpc>
                          <a:spcPct val="115000"/>
                        </a:lnSpc>
                        <a:spcAft>
                          <a:spcPts val="0"/>
                        </a:spcAft>
                      </a:pPr>
                      <a:r>
                        <a:rPr lang="en-US" alt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rPr>
                        <a:t>&lt;0.001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1757811769"/>
                  </a:ext>
                </a:extLst>
              </a:tr>
            </a:tbl>
          </a:graphicData>
        </a:graphic>
      </p:graphicFrame>
      <p:sp>
        <p:nvSpPr>
          <p:cNvPr id="5" name="직사각형 4">
            <a:extLst>
              <a:ext uri="{FF2B5EF4-FFF2-40B4-BE49-F238E27FC236}">
                <a16:creationId xmlns:a16="http://schemas.microsoft.com/office/drawing/2014/main" id="{7F431A28-C6AD-4FFF-B58F-2C4E09912D5F}"/>
              </a:ext>
            </a:extLst>
          </p:cNvPr>
          <p:cNvSpPr/>
          <p:nvPr/>
        </p:nvSpPr>
        <p:spPr>
          <a:xfrm>
            <a:off x="2843808" y="6613022"/>
            <a:ext cx="6509222" cy="246221"/>
          </a:xfrm>
          <a:prstGeom prst="rect">
            <a:avLst/>
          </a:prstGeom>
        </p:spPr>
        <p:txBody>
          <a:bodyPr wrap="square">
            <a:spAutoFit/>
          </a:bodyPr>
          <a:lstStyle/>
          <a:p>
            <a:r>
              <a:rPr lang="en-US" altLang="ko-KR" sz="1000" kern="100" baseline="30000" dirty="0">
                <a:latin typeface="Arial" panose="020B0604020202020204" pitchFamily="34" charset="0"/>
                <a:cs typeface="Arial" panose="020B0604020202020204" pitchFamily="34" charset="0"/>
              </a:rPr>
              <a:t>a. </a:t>
            </a:r>
            <a:r>
              <a:rPr lang="en-US" altLang="ko-KR" sz="1000" kern="100" dirty="0">
                <a:latin typeface="Arial" panose="020B0604020202020204" pitchFamily="34" charset="0"/>
                <a:cs typeface="Arial" panose="020B0604020202020204" pitchFamily="34" charset="0"/>
              </a:rPr>
              <a:t>Atelectasis leads to bronchoscopic toileting, effusion leads to drainage, pneumonia, ARDS, respiratory failure</a:t>
            </a:r>
            <a:endParaRPr lang="ko-KR" altLang="en-US" sz="1000" dirty="0">
              <a:latin typeface="Arial" panose="020B0604020202020204" pitchFamily="34" charset="0"/>
              <a:cs typeface="Arial" panose="020B0604020202020204" pitchFamily="34" charset="0"/>
            </a:endParaRPr>
          </a:p>
        </p:txBody>
      </p:sp>
      <p:cxnSp>
        <p:nvCxnSpPr>
          <p:cNvPr id="6" name="직선 연결선 5">
            <a:extLst>
              <a:ext uri="{FF2B5EF4-FFF2-40B4-BE49-F238E27FC236}">
                <a16:creationId xmlns:a16="http://schemas.microsoft.com/office/drawing/2014/main" id="{BE9040C9-9808-4819-9398-21942F640C6E}"/>
              </a:ext>
            </a:extLst>
          </p:cNvPr>
          <p:cNvCxnSpPr/>
          <p:nvPr/>
        </p:nvCxnSpPr>
        <p:spPr>
          <a:xfrm>
            <a:off x="35496" y="2276872"/>
            <a:ext cx="910850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860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DAC9127-59FF-4713-A439-E6DDB085AB46}"/>
              </a:ext>
            </a:extLst>
          </p:cNvPr>
          <p:cNvSpPr>
            <a:spLocks noGrp="1"/>
          </p:cNvSpPr>
          <p:nvPr>
            <p:ph type="title"/>
          </p:nvPr>
        </p:nvSpPr>
        <p:spPr/>
        <p:txBody>
          <a:bodyPr/>
          <a:lstStyle/>
          <a:p>
            <a:r>
              <a:rPr lang="en-US" altLang="ko-KR" dirty="0"/>
              <a:t>Results</a:t>
            </a:r>
            <a:endParaRPr lang="ko-KR" altLang="en-US" dirty="0"/>
          </a:p>
        </p:txBody>
      </p:sp>
      <p:graphicFrame>
        <p:nvGraphicFramePr>
          <p:cNvPr id="4" name="표 3">
            <a:extLst>
              <a:ext uri="{FF2B5EF4-FFF2-40B4-BE49-F238E27FC236}">
                <a16:creationId xmlns:a16="http://schemas.microsoft.com/office/drawing/2014/main" id="{0F1F2152-8783-4C0F-BBAB-596841554CCB}"/>
              </a:ext>
            </a:extLst>
          </p:cNvPr>
          <p:cNvGraphicFramePr>
            <a:graphicFrameLocks noGrp="1"/>
          </p:cNvGraphicFramePr>
          <p:nvPr>
            <p:extLst>
              <p:ext uri="{D42A27DB-BD31-4B8C-83A1-F6EECF244321}">
                <p14:modId xmlns:p14="http://schemas.microsoft.com/office/powerpoint/2010/main" val="2457201876"/>
              </p:ext>
            </p:extLst>
          </p:nvPr>
        </p:nvGraphicFramePr>
        <p:xfrm>
          <a:off x="457200" y="1412776"/>
          <a:ext cx="8324661" cy="4601208"/>
        </p:xfrm>
        <a:graphic>
          <a:graphicData uri="http://schemas.openxmlformats.org/drawingml/2006/table">
            <a:tbl>
              <a:tblPr firstRow="1" bandRow="1">
                <a:tableStyleId>{5C22544A-7EE6-4342-B048-85BDC9FD1C3A}</a:tableStyleId>
              </a:tblPr>
              <a:tblGrid>
                <a:gridCol w="3405950">
                  <a:extLst>
                    <a:ext uri="{9D8B030D-6E8A-4147-A177-3AD203B41FA5}">
                      <a16:colId xmlns:a16="http://schemas.microsoft.com/office/drawing/2014/main" val="1008801940"/>
                    </a:ext>
                  </a:extLst>
                </a:gridCol>
                <a:gridCol w="1482090">
                  <a:extLst>
                    <a:ext uri="{9D8B030D-6E8A-4147-A177-3AD203B41FA5}">
                      <a16:colId xmlns:a16="http://schemas.microsoft.com/office/drawing/2014/main" val="3668424844"/>
                    </a:ext>
                  </a:extLst>
                </a:gridCol>
                <a:gridCol w="1159828">
                  <a:extLst>
                    <a:ext uri="{9D8B030D-6E8A-4147-A177-3AD203B41FA5}">
                      <a16:colId xmlns:a16="http://schemas.microsoft.com/office/drawing/2014/main" val="333387330"/>
                    </a:ext>
                  </a:extLst>
                </a:gridCol>
                <a:gridCol w="1159828">
                  <a:extLst>
                    <a:ext uri="{9D8B030D-6E8A-4147-A177-3AD203B41FA5}">
                      <a16:colId xmlns:a16="http://schemas.microsoft.com/office/drawing/2014/main" val="715404534"/>
                    </a:ext>
                  </a:extLst>
                </a:gridCol>
                <a:gridCol w="1116965">
                  <a:extLst>
                    <a:ext uri="{9D8B030D-6E8A-4147-A177-3AD203B41FA5}">
                      <a16:colId xmlns:a16="http://schemas.microsoft.com/office/drawing/2014/main" val="1865979908"/>
                    </a:ext>
                  </a:extLst>
                </a:gridCol>
              </a:tblGrid>
              <a:tr h="370840">
                <a:tc>
                  <a:txBody>
                    <a:bodyPr/>
                    <a:lstStyle/>
                    <a:p>
                      <a:pPr algn="just" latinLnBrk="1">
                        <a:lnSpc>
                          <a:spcPct val="115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                                           3 groups by CP </a:t>
                      </a:r>
                    </a:p>
                    <a:p>
                      <a:pPr algn="just" latinLnBrk="1">
                        <a:lnSpc>
                          <a:spcPct val="115000"/>
                        </a:lnSpc>
                        <a:spcAft>
                          <a:spcPts val="0"/>
                        </a:spcAft>
                      </a:pPr>
                      <a:r>
                        <a:rPr lang="en-US" altLang="ko-KR"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Outcomes</a:t>
                      </a:r>
                      <a:endParaRPr lang="ko-KR" sz="1200" b="1"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lnTlToBr w="12700" cap="flat" cmpd="sng" algn="ctr">
                      <a:solidFill>
                        <a:schemeClr val="tx1"/>
                      </a:solidFill>
                      <a:prstDash val="solid"/>
                      <a:round/>
                      <a:headEnd type="none" w="med" len="med"/>
                      <a:tailEnd type="none" w="med" len="med"/>
                    </a:lnTlToBr>
                    <a:solidFill>
                      <a:schemeClr val="bg1">
                        <a:lumMod val="75000"/>
                      </a:schemeClr>
                    </a:solidFill>
                  </a:tcPr>
                </a:tc>
                <a:tc>
                  <a:txBody>
                    <a:bodyPr/>
                    <a:lstStyle/>
                    <a:p>
                      <a:pPr algn="ctr" latinLnBrk="0">
                        <a:lnSpc>
                          <a:spcPct val="115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No application</a:t>
                      </a:r>
                    </a:p>
                    <a:p>
                      <a:pPr algn="ctr" latinLnBrk="0">
                        <a:lnSpc>
                          <a:spcPct val="115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N=112      </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solidFill>
                      <a:schemeClr val="bg1">
                        <a:lumMod val="75000"/>
                      </a:schemeClr>
                    </a:solidFill>
                  </a:tcPr>
                </a:tc>
                <a:tc>
                  <a:txBody>
                    <a:bodyPr/>
                    <a:lstStyle/>
                    <a:p>
                      <a:pPr algn="ctr" latinLnBrk="0">
                        <a:lnSpc>
                          <a:spcPct val="115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Drop</a:t>
                      </a:r>
                    </a:p>
                    <a:p>
                      <a:pPr algn="ctr" latinLnBrk="0">
                        <a:lnSpc>
                          <a:spcPct val="115000"/>
                        </a:lnSpc>
                        <a:spcAft>
                          <a:spcPts val="0"/>
                        </a:spcAft>
                      </a:pPr>
                      <a:r>
                        <a:rPr lang="en-US" altLang="ko-KR"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N=348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solidFill>
                      <a:schemeClr val="bg1">
                        <a:lumMod val="75000"/>
                      </a:schemeClr>
                    </a:solidFill>
                  </a:tcPr>
                </a:tc>
                <a:tc>
                  <a:txBody>
                    <a:bodyPr/>
                    <a:lstStyle/>
                    <a:p>
                      <a:pPr algn="ctr" latinLnBrk="0">
                        <a:lnSpc>
                          <a:spcPct val="115000"/>
                        </a:lnSpc>
                        <a:spcAft>
                          <a:spcPts val="0"/>
                        </a:spcAft>
                      </a:pPr>
                      <a:r>
                        <a:rPr lang="en-US" sz="1200" b="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Completion</a:t>
                      </a:r>
                    </a:p>
                    <a:p>
                      <a:pPr algn="ctr" latinLnBrk="0">
                        <a:lnSpc>
                          <a:spcPct val="115000"/>
                        </a:lnSpc>
                        <a:spcAft>
                          <a:spcPts val="0"/>
                        </a:spcAft>
                      </a:pPr>
                      <a:r>
                        <a:rPr lang="en-US" alt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rPr>
                        <a:t>N=498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solidFill>
                      <a:schemeClr val="bg1">
                        <a:lumMod val="75000"/>
                      </a:schemeClr>
                    </a:solidFill>
                  </a:tcPr>
                </a:tc>
                <a:tc>
                  <a:txBody>
                    <a:bodyPr/>
                    <a:lstStyle/>
                    <a:p>
                      <a:pPr marL="0" marR="0" lvl="0" indent="0" algn="ctr" defTabSz="914400" rtl="0" eaLnBrk="1" fontAlgn="auto" latinLnBrk="0" hangingPunct="1">
                        <a:lnSpc>
                          <a:spcPct val="160000"/>
                        </a:lnSpc>
                        <a:spcBef>
                          <a:spcPts val="0"/>
                        </a:spcBef>
                        <a:spcAft>
                          <a:spcPts val="0"/>
                        </a:spcAft>
                        <a:buClrTx/>
                        <a:buSzTx/>
                        <a:buFontTx/>
                        <a:buNone/>
                        <a:tabLst/>
                        <a:defRPr/>
                      </a:pPr>
                      <a:r>
                        <a:rPr lang="en-US" altLang="ko-KR" sz="1200" b="1" i="1" dirty="0">
                          <a:solidFill>
                            <a:schemeClr val="tx1"/>
                          </a:solidFill>
                          <a:effectLst/>
                          <a:latin typeface="Arial" panose="020B0604020202020204" pitchFamily="34" charset="0"/>
                          <a:ea typeface="+mn-ea"/>
                          <a:cs typeface="Arial" panose="020B0604020202020204" pitchFamily="34" charset="0"/>
                        </a:rPr>
                        <a:t>p value</a:t>
                      </a:r>
                      <a:r>
                        <a:rPr lang="en-US" sz="1200" b="1"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 </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solidFill>
                      <a:schemeClr val="bg1">
                        <a:lumMod val="75000"/>
                      </a:schemeClr>
                    </a:solidFill>
                  </a:tcPr>
                </a:tc>
                <a:extLst>
                  <a:ext uri="{0D108BD9-81ED-4DB2-BD59-A6C34878D82A}">
                    <a16:rowId xmlns:a16="http://schemas.microsoft.com/office/drawing/2014/main" val="1657279303"/>
                  </a:ext>
                </a:extLst>
              </a:tr>
              <a:tr h="257857">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OP day VAS score,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4.1 (1.3)</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4.2 (1.2)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1.4 (1.1)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0.569</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2219224204"/>
                  </a:ext>
                </a:extLst>
              </a:tr>
              <a:tr h="301558">
                <a:tc>
                  <a:txBody>
                    <a:bodyPr/>
                    <a:lstStyle/>
                    <a:p>
                      <a:pPr algn="just" latinLnBrk="1">
                        <a:lnSpc>
                          <a:spcPct val="115000"/>
                        </a:lnSpc>
                        <a:spcAft>
                          <a:spcPts val="0"/>
                        </a:spcAft>
                      </a:pPr>
                      <a:r>
                        <a:rPr lang="en-US" sz="1200" b="0">
                          <a:solidFill>
                            <a:schemeClr val="tx1"/>
                          </a:solidFill>
                          <a:effectLst/>
                          <a:latin typeface="Arial" panose="020B0604020202020204" pitchFamily="34" charset="0"/>
                          <a:ea typeface="맑은 고딕" panose="020B0503020000020004" pitchFamily="50" charset="-127"/>
                          <a:cs typeface="Arial" panose="020B0604020202020204" pitchFamily="34" charset="0"/>
                        </a:rPr>
                        <a:t>POD 1 VAS score, mean (SD)</a:t>
                      </a:r>
                      <a:endParaRPr lang="ko-KR" sz="1200" b="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2.8 (0.7)</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2.8 (0.8)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2.8 (0.7)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a:solidFill>
                            <a:schemeClr val="tx1"/>
                          </a:solidFill>
                          <a:effectLst/>
                          <a:latin typeface="Arial" panose="020B0604020202020204" pitchFamily="34" charset="0"/>
                          <a:ea typeface="맑은 고딕" panose="020B0503020000020004" pitchFamily="50" charset="-127"/>
                          <a:cs typeface="Arial" panose="020B0604020202020204" pitchFamily="34" charset="0"/>
                        </a:rPr>
                        <a:t>0.951</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1507690121"/>
                  </a:ext>
                </a:extLst>
              </a:tr>
              <a:tr h="282102">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POD 2 VAS score,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2.4 (0.6)</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2.4 (0.7)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2.4 (0.7)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0.241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828707300"/>
                  </a:ext>
                </a:extLst>
              </a:tr>
              <a:tr h="291830">
                <a:tc>
                  <a:txBody>
                    <a:bodyPr/>
                    <a:lstStyle/>
                    <a:p>
                      <a:pPr algn="just" latinLnBrk="1">
                        <a:lnSpc>
                          <a:spcPct val="115000"/>
                        </a:lnSpc>
                        <a:spcAft>
                          <a:spcPts val="0"/>
                        </a:spcAft>
                      </a:pPr>
                      <a:r>
                        <a:rPr lang="en-US" altLang="ko-KR" sz="1200" b="0" dirty="0">
                          <a:solidFill>
                            <a:schemeClr val="tx1"/>
                          </a:solidFill>
                          <a:effectLst/>
                          <a:latin typeface="Arial" panose="020B0604020202020204" pitchFamily="34" charset="0"/>
                          <a:ea typeface="+mn-ea"/>
                          <a:cs typeface="Arial" panose="020B0604020202020204" pitchFamily="34" charset="0"/>
                        </a:rPr>
                        <a:t>▲</a:t>
                      </a: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 VAS score ( OP day - POD 1 ) ,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1.3 (1.2)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1.4 (1.2)</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1.3 (1.0)</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0.475</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1802483078"/>
                  </a:ext>
                </a:extLst>
              </a:tr>
              <a:tr h="400850">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Time to the lowest VAS, hour, mean (SD) </a:t>
                      </a: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63.7 (50.3)</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p>
                      <a:pPr algn="ctr" latinLnBrk="0">
                        <a:lnSpc>
                          <a:spcPct val="115000"/>
                        </a:lnSpc>
                        <a:spcAft>
                          <a:spcPts val="0"/>
                        </a:spcAft>
                      </a:pP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83.3 (73.1)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48.2 (39.6)</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&lt;0.001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2194177042"/>
                  </a:ext>
                </a:extLst>
              </a:tr>
              <a:tr h="243192">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Any complication rate, n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32 (28.6)</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131 (37.6)</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74 (14.9)</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&lt;0.001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2407780390"/>
                  </a:ext>
                </a:extLst>
              </a:tr>
              <a:tr h="243192">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Pulmonary complication</a:t>
                      </a:r>
                      <a:r>
                        <a:rPr lang="en-US" sz="1200" b="0" baseline="300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 a</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10 (8.9)</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41 (11.8)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24 (4.8)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237831834"/>
                  </a:ext>
                </a:extLst>
              </a:tr>
              <a:tr h="272374">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Pneumonia</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6 (5.4)</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34 (9.8)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16 (3.2)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&lt;0.001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4064305792"/>
                  </a:ext>
                </a:extLst>
              </a:tr>
              <a:tr h="291830">
                <a:tc>
                  <a:txBody>
                    <a:bodyPr/>
                    <a:lstStyle/>
                    <a:p>
                      <a:pPr algn="just" latinLnBrk="1">
                        <a:lnSpc>
                          <a:spcPct val="115000"/>
                        </a:lnSpc>
                        <a:spcAft>
                          <a:spcPts val="0"/>
                        </a:spcAft>
                      </a:pPr>
                      <a:r>
                        <a:rPr lang="en-US" sz="1200" b="0">
                          <a:solidFill>
                            <a:schemeClr val="tx1"/>
                          </a:solidFill>
                          <a:effectLst/>
                          <a:latin typeface="Arial" panose="020B0604020202020204" pitchFamily="34" charset="0"/>
                          <a:ea typeface="맑은 고딕" panose="020B0503020000020004" pitchFamily="50" charset="-127"/>
                          <a:cs typeface="Arial" panose="020B0604020202020204" pitchFamily="34" charset="0"/>
                        </a:rPr>
                        <a:t>Day of discharge, postoperative day, mean (SD)</a:t>
                      </a:r>
                      <a:endParaRPr lang="ko-KR" sz="1200" b="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5.5 (2.7)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7.6 (5.3)</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4.3 (1.3)</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&lt;0.001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2162346714"/>
                  </a:ext>
                </a:extLst>
              </a:tr>
              <a:tr h="243192">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Planned discharge, n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73 (65.2)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228 (65.8)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378 (75.9)</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0.002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2418004860"/>
                  </a:ext>
                </a:extLst>
              </a:tr>
              <a:tr h="291829">
                <a:tc>
                  <a:txBody>
                    <a:bodyPr/>
                    <a:lstStyle/>
                    <a:p>
                      <a:pPr algn="just" latinLnBrk="1">
                        <a:lnSpc>
                          <a:spcPct val="115000"/>
                        </a:lnSpc>
                        <a:spcAft>
                          <a:spcPts val="0"/>
                        </a:spcAft>
                      </a:pPr>
                      <a:r>
                        <a:rPr lang="en-US" sz="1200" b="0">
                          <a:solidFill>
                            <a:schemeClr val="tx1"/>
                          </a:solidFill>
                          <a:effectLst/>
                          <a:latin typeface="Arial" panose="020B0604020202020204" pitchFamily="34" charset="0"/>
                          <a:ea typeface="맑은 고딕" panose="020B0503020000020004" pitchFamily="50" charset="-127"/>
                          <a:cs typeface="Arial" panose="020B0604020202020204" pitchFamily="34" charset="0"/>
                        </a:rPr>
                        <a:t>Readmission, n (%)</a:t>
                      </a:r>
                      <a:endParaRPr lang="ko-KR" sz="1200" b="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5 (4.5)</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14 (4.0)</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8 (1.6)</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0.060</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1178235361"/>
                  </a:ext>
                </a:extLst>
              </a:tr>
              <a:tr h="291830">
                <a:tc>
                  <a:txBody>
                    <a:bodyPr/>
                    <a:lstStyle/>
                    <a:p>
                      <a:pPr marL="0" marR="0" lvl="0" indent="0" algn="just" defTabSz="914400" rtl="0" eaLnBrk="1" fontAlgn="auto" latinLnBrk="1" hangingPunct="1">
                        <a:lnSpc>
                          <a:spcPct val="115000"/>
                        </a:lnSpc>
                        <a:spcBef>
                          <a:spcPts val="0"/>
                        </a:spcBef>
                        <a:spcAft>
                          <a:spcPts val="0"/>
                        </a:spcAft>
                        <a:buClrTx/>
                        <a:buSzTx/>
                        <a:buFontTx/>
                        <a:buNone/>
                        <a:tabLst/>
                        <a:defRPr/>
                      </a:pPr>
                      <a:r>
                        <a:rPr lang="en-US" altLang="ko-KR" sz="1200" b="0" dirty="0">
                          <a:solidFill>
                            <a:schemeClr val="tx1"/>
                          </a:solidFill>
                          <a:effectLst/>
                          <a:latin typeface="Arial" panose="020B0604020202020204" pitchFamily="34" charset="0"/>
                          <a:ea typeface="+mn-ea"/>
                          <a:cs typeface="Arial" panose="020B0604020202020204" pitchFamily="34" charset="0"/>
                        </a:rPr>
                        <a:t>Time to adjuvant chemotherapy, mean (SD), 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25.2 (7.7)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23.8 (10.7)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23.8 (8.4)</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0.752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3063511120"/>
                  </a:ext>
                </a:extLst>
              </a:tr>
              <a:tr h="370840">
                <a:tc>
                  <a:txBody>
                    <a:bodyPr/>
                    <a:lstStyle/>
                    <a:p>
                      <a:pPr marL="0" marR="0" lvl="0" indent="0" algn="just" defTabSz="914400" rtl="0" eaLnBrk="1" fontAlgn="auto" latinLnBrk="1" hangingPunct="1">
                        <a:lnSpc>
                          <a:spcPct val="115000"/>
                        </a:lnSpc>
                        <a:spcBef>
                          <a:spcPts val="0"/>
                        </a:spcBef>
                        <a:spcAft>
                          <a:spcPts val="0"/>
                        </a:spcAft>
                        <a:buClrTx/>
                        <a:buSzTx/>
                        <a:buFontTx/>
                        <a:buNone/>
                        <a:tabLst/>
                        <a:defRPr/>
                      </a:pPr>
                      <a:r>
                        <a:rPr lang="en-US" altLang="ko-KR" sz="1200" b="0" dirty="0">
                          <a:solidFill>
                            <a:schemeClr val="tx1"/>
                          </a:solidFill>
                          <a:effectLst/>
                          <a:latin typeface="Arial" panose="020B0604020202020204" pitchFamily="34" charset="0"/>
                          <a:ea typeface="+mn-ea"/>
                          <a:cs typeface="Arial" panose="020B0604020202020204" pitchFamily="34" charset="0"/>
                        </a:rPr>
                        <a:t>Adjuvant chemotherapy completion rate, n (%)</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23 (82.1)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a:solidFill>
                            <a:schemeClr val="tx1"/>
                          </a:solidFill>
                          <a:effectLst/>
                          <a:latin typeface="Arial" panose="020B0604020202020204" pitchFamily="34" charset="0"/>
                          <a:ea typeface="맑은 고딕" panose="020B0503020000020004" pitchFamily="50" charset="-127"/>
                          <a:cs typeface="Arial" panose="020B0604020202020204" pitchFamily="34" charset="0"/>
                        </a:rPr>
                        <a:t>91 (86.7)</a:t>
                      </a:r>
                      <a:endParaRPr lang="ko-KR" sz="120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132 (85.7)</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0.832</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1922562079"/>
                  </a:ext>
                </a:extLst>
              </a:tr>
              <a:tr h="370840">
                <a:tc>
                  <a:txBody>
                    <a:bodyPr/>
                    <a:lstStyle/>
                    <a:p>
                      <a:pPr algn="just" latinLnBrk="1">
                        <a:lnSpc>
                          <a:spcPct val="115000"/>
                        </a:lnSpc>
                        <a:spcAft>
                          <a:spcPts val="0"/>
                        </a:spcAft>
                      </a:pP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Total hospital cost, </a:t>
                      </a:r>
                      <a:r>
                        <a:rPr lang="en-US" altLang="ko-KR" sz="1200" b="0" dirty="0">
                          <a:solidFill>
                            <a:schemeClr val="tx1"/>
                          </a:solidFill>
                          <a:effectLst/>
                          <a:latin typeface="Arial" panose="020B0604020202020204" pitchFamily="34" charset="0"/>
                          <a:ea typeface="+mn-ea"/>
                          <a:cs typeface="Arial" panose="020B0604020202020204" pitchFamily="34" charset="0"/>
                        </a:rPr>
                        <a:t>x 10,000 </a:t>
                      </a:r>
                      <a:r>
                        <a:rPr lang="en-US" sz="1200" b="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won, mean (SD)</a:t>
                      </a:r>
                      <a:endParaRPr lang="ko-KR" sz="1200" b="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1463.2 (573.9)</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1372.5 (417.6)</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1205.7 (235.8)</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tc>
                  <a:txBody>
                    <a:bodyPr/>
                    <a:lstStyle/>
                    <a:p>
                      <a:pPr algn="ctr" latinLnBrk="0">
                        <a:lnSpc>
                          <a:spcPct val="115000"/>
                        </a:lnSpc>
                        <a:spcAft>
                          <a:spcPts val="0"/>
                        </a:spcAft>
                      </a:pPr>
                      <a:r>
                        <a:rPr lang="en-US" sz="1200" i="1" dirty="0">
                          <a:solidFill>
                            <a:schemeClr val="tx1"/>
                          </a:solidFill>
                          <a:effectLst/>
                          <a:latin typeface="Arial" panose="020B0604020202020204" pitchFamily="34" charset="0"/>
                          <a:ea typeface="맑은 고딕" panose="020B0503020000020004" pitchFamily="50" charset="-127"/>
                          <a:cs typeface="Arial" panose="020B0604020202020204" pitchFamily="34" charset="0"/>
                        </a:rPr>
                        <a:t>&lt;0.001</a:t>
                      </a:r>
                      <a:endParaRPr lang="ko-KR" sz="1200" dirty="0">
                        <a:solidFill>
                          <a:schemeClr val="tx1"/>
                        </a:solidFill>
                        <a:effectLst/>
                        <a:latin typeface="Arial" panose="020B0604020202020204" pitchFamily="34" charset="0"/>
                        <a:ea typeface="함초롬돋움" panose="020B0604000101010101" pitchFamily="50" charset="-127"/>
                        <a:cs typeface="Arial" panose="020B0604020202020204" pitchFamily="34" charset="0"/>
                      </a:endParaRPr>
                    </a:p>
                  </a:txBody>
                  <a:tcPr marL="64770" marR="64770" marT="10795" marB="10795" anchor="ctr">
                    <a:noFill/>
                  </a:tcPr>
                </a:tc>
                <a:extLst>
                  <a:ext uri="{0D108BD9-81ED-4DB2-BD59-A6C34878D82A}">
                    <a16:rowId xmlns:a16="http://schemas.microsoft.com/office/drawing/2014/main" val="3365157530"/>
                  </a:ext>
                </a:extLst>
              </a:tr>
            </a:tbl>
          </a:graphicData>
        </a:graphic>
      </p:graphicFrame>
      <p:sp>
        <p:nvSpPr>
          <p:cNvPr id="5" name="직사각형 4">
            <a:extLst>
              <a:ext uri="{FF2B5EF4-FFF2-40B4-BE49-F238E27FC236}">
                <a16:creationId xmlns:a16="http://schemas.microsoft.com/office/drawing/2014/main" id="{C8C916A6-EBA4-47D2-B299-D5E37AAE3B55}"/>
              </a:ext>
            </a:extLst>
          </p:cNvPr>
          <p:cNvSpPr/>
          <p:nvPr/>
        </p:nvSpPr>
        <p:spPr>
          <a:xfrm>
            <a:off x="2843808" y="6611779"/>
            <a:ext cx="6509222" cy="246221"/>
          </a:xfrm>
          <a:prstGeom prst="rect">
            <a:avLst/>
          </a:prstGeom>
        </p:spPr>
        <p:txBody>
          <a:bodyPr wrap="square">
            <a:spAutoFit/>
          </a:bodyPr>
          <a:lstStyle/>
          <a:p>
            <a:r>
              <a:rPr lang="en-US" altLang="ko-KR" sz="1000" kern="100" baseline="30000" dirty="0">
                <a:latin typeface="Arial" panose="020B0604020202020204" pitchFamily="34" charset="0"/>
                <a:cs typeface="Arial" panose="020B0604020202020204" pitchFamily="34" charset="0"/>
              </a:rPr>
              <a:t>a. </a:t>
            </a:r>
            <a:r>
              <a:rPr lang="en-US" altLang="ko-KR" sz="1000" kern="100" dirty="0">
                <a:latin typeface="Arial" panose="020B0604020202020204" pitchFamily="34" charset="0"/>
                <a:cs typeface="Arial" panose="020B0604020202020204" pitchFamily="34" charset="0"/>
              </a:rPr>
              <a:t>Atelectasis leads to bronchoscopic toileting, effusion leads to drainage, pneumonia, ARDS, respiratory failure</a:t>
            </a:r>
            <a:endParaRPr lang="ko-KR" alt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9580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a:extLst>
              <a:ext uri="{FF2B5EF4-FFF2-40B4-BE49-F238E27FC236}">
                <a16:creationId xmlns:a16="http://schemas.microsoft.com/office/drawing/2014/main" id="{B861B9F5-D679-4992-ABC3-1A80175D476E}"/>
              </a:ext>
            </a:extLst>
          </p:cNvPr>
          <p:cNvSpPr>
            <a:spLocks noGrp="1"/>
          </p:cNvSpPr>
          <p:nvPr>
            <p:ph type="title"/>
          </p:nvPr>
        </p:nvSpPr>
        <p:spPr>
          <a:xfrm>
            <a:off x="457200" y="215900"/>
            <a:ext cx="5770984" cy="909638"/>
          </a:xfrm>
        </p:spPr>
        <p:txBody>
          <a:bodyPr/>
          <a:lstStyle/>
          <a:p>
            <a:r>
              <a:rPr lang="en-US" altLang="ko-KR" dirty="0" err="1"/>
              <a:t>Results_</a:t>
            </a:r>
            <a:r>
              <a:rPr lang="en-US" altLang="ko-KR" dirty="0" err="1">
                <a:effectLst/>
                <a:latin typeface="Arial" panose="020B0604020202020204" pitchFamily="34" charset="0"/>
                <a:cs typeface="Arial" panose="020B0604020202020204" pitchFamily="34" charset="0"/>
              </a:rPr>
              <a:t>Multivariable</a:t>
            </a:r>
            <a:r>
              <a:rPr lang="en-US" altLang="ko-KR" dirty="0">
                <a:effectLst/>
                <a:latin typeface="Arial" panose="020B0604020202020204" pitchFamily="34" charset="0"/>
                <a:cs typeface="Arial" panose="020B0604020202020204" pitchFamily="34" charset="0"/>
              </a:rPr>
              <a:t> analysis</a:t>
            </a:r>
            <a:endParaRPr lang="ko-KR" altLang="en-US" dirty="0">
              <a:effectLst/>
            </a:endParaRPr>
          </a:p>
        </p:txBody>
      </p:sp>
      <p:graphicFrame>
        <p:nvGraphicFramePr>
          <p:cNvPr id="5" name="표 4">
            <a:extLst>
              <a:ext uri="{FF2B5EF4-FFF2-40B4-BE49-F238E27FC236}">
                <a16:creationId xmlns:a16="http://schemas.microsoft.com/office/drawing/2014/main" id="{B31C77A1-0444-4E44-A868-FAAB0AF74989}"/>
              </a:ext>
            </a:extLst>
          </p:cNvPr>
          <p:cNvGraphicFramePr>
            <a:graphicFrameLocks noGrp="1"/>
          </p:cNvGraphicFramePr>
          <p:nvPr>
            <p:extLst>
              <p:ext uri="{D42A27DB-BD31-4B8C-83A1-F6EECF244321}">
                <p14:modId xmlns:p14="http://schemas.microsoft.com/office/powerpoint/2010/main" val="1191021928"/>
              </p:ext>
            </p:extLst>
          </p:nvPr>
        </p:nvGraphicFramePr>
        <p:xfrm>
          <a:off x="635231" y="1297923"/>
          <a:ext cx="8360184" cy="1501400"/>
        </p:xfrm>
        <a:graphic>
          <a:graphicData uri="http://schemas.openxmlformats.org/drawingml/2006/table">
            <a:tbl>
              <a:tblPr firstRow="1" bandRow="1">
                <a:tableStyleId>{2D5ABB26-0587-4C30-8999-92F81FD0307C}</a:tableStyleId>
              </a:tblPr>
              <a:tblGrid>
                <a:gridCol w="3527281">
                  <a:extLst>
                    <a:ext uri="{9D8B030D-6E8A-4147-A177-3AD203B41FA5}">
                      <a16:colId xmlns:a16="http://schemas.microsoft.com/office/drawing/2014/main" val="20000"/>
                    </a:ext>
                  </a:extLst>
                </a:gridCol>
                <a:gridCol w="3095585">
                  <a:extLst>
                    <a:ext uri="{9D8B030D-6E8A-4147-A177-3AD203B41FA5}">
                      <a16:colId xmlns:a16="http://schemas.microsoft.com/office/drawing/2014/main" val="20001"/>
                    </a:ext>
                  </a:extLst>
                </a:gridCol>
                <a:gridCol w="1737318">
                  <a:extLst>
                    <a:ext uri="{9D8B030D-6E8A-4147-A177-3AD203B41FA5}">
                      <a16:colId xmlns:a16="http://schemas.microsoft.com/office/drawing/2014/main" val="20002"/>
                    </a:ext>
                  </a:extLst>
                </a:gridCol>
              </a:tblGrid>
              <a:tr h="282200">
                <a:tc>
                  <a:txBody>
                    <a:bodyPr/>
                    <a:lstStyle/>
                    <a:p>
                      <a:pPr algn="ctr" latinLnBrk="1"/>
                      <a:r>
                        <a:rPr lang="en-US" altLang="ko-KR" sz="1400" b="1" dirty="0">
                          <a:latin typeface="Arial" panose="020B0604020202020204" pitchFamily="34" charset="0"/>
                          <a:cs typeface="Arial" panose="020B0604020202020204" pitchFamily="34" charset="0"/>
                        </a:rPr>
                        <a:t>Pulmonary complication</a:t>
                      </a:r>
                      <a:endParaRPr lang="ko-KR" altLang="en-US" sz="1400" b="1"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40000"/>
                        <a:lumOff val="60000"/>
                      </a:schemeClr>
                    </a:solidFill>
                  </a:tcPr>
                </a:tc>
                <a:tc>
                  <a:txBody>
                    <a:bodyPr/>
                    <a:lstStyle/>
                    <a:p>
                      <a:pPr algn="ctr" latinLnBrk="1"/>
                      <a:r>
                        <a:rPr lang="en-US" altLang="ko-KR" sz="1400" b="1" dirty="0">
                          <a:latin typeface="Arial" panose="020B0604020202020204" pitchFamily="34" charset="0"/>
                          <a:ea typeface="+mn-ea"/>
                          <a:cs typeface="Arial" panose="020B0604020202020204" pitchFamily="34" charset="0"/>
                        </a:rPr>
                        <a:t>Adjusted OR </a:t>
                      </a:r>
                      <a:r>
                        <a:rPr lang="en-US" altLang="ko-KR" sz="1400" b="1" strike="noStrike" baseline="30000" dirty="0">
                          <a:latin typeface="Arial" panose="020B0604020202020204" pitchFamily="34" charset="0"/>
                          <a:ea typeface="+mn-ea"/>
                          <a:cs typeface="Arial" panose="020B0604020202020204" pitchFamily="34" charset="0"/>
                        </a:rPr>
                        <a:t>a</a:t>
                      </a:r>
                      <a:endParaRPr lang="ko-KR" altLang="en-US" sz="1400" b="1" strike="noStrike" baseline="30000"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40000"/>
                        <a:lumOff val="60000"/>
                      </a:schemeClr>
                    </a:solidFill>
                  </a:tcPr>
                </a:tc>
                <a:tc>
                  <a:txBody>
                    <a:bodyPr/>
                    <a:lstStyle/>
                    <a:p>
                      <a:pPr algn="ctr" latinLnBrk="1"/>
                      <a:r>
                        <a:rPr lang="en-US" altLang="ko-KR" sz="1400" b="1" i="1" dirty="0">
                          <a:latin typeface="Arial" panose="020B0604020202020204" pitchFamily="34" charset="0"/>
                          <a:ea typeface="+mn-ea"/>
                          <a:cs typeface="Arial" panose="020B0604020202020204" pitchFamily="34" charset="0"/>
                        </a:rPr>
                        <a:t>p value</a:t>
                      </a:r>
                      <a:endParaRPr lang="ko-KR" altLang="en-US" sz="1400" b="1" i="1"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0"/>
                  </a:ext>
                </a:extLst>
              </a:tr>
              <a:tr h="282200">
                <a:tc>
                  <a:txBody>
                    <a:bodyPr/>
                    <a:lstStyle/>
                    <a:p>
                      <a:r>
                        <a:rPr lang="en-US" altLang="ko-KR" sz="1400" b="1" dirty="0">
                          <a:solidFill>
                            <a:srgbClr val="FF0000"/>
                          </a:solidFill>
                          <a:latin typeface="Arial" panose="020B0604020202020204" pitchFamily="34" charset="0"/>
                          <a:cs typeface="Arial" panose="020B0604020202020204" pitchFamily="34" charset="0"/>
                        </a:rPr>
                        <a:t>Interaction [ Period X CP status ] </a:t>
                      </a:r>
                      <a:endParaRPr lang="ko-KR" altLang="en-US" sz="1400" b="1" dirty="0">
                        <a:solidFill>
                          <a:srgbClr val="FF0000"/>
                        </a:solidFill>
                        <a:latin typeface="Arial" panose="020B0604020202020204" pitchFamily="34" charset="0"/>
                        <a:cs typeface="Arial" panose="020B0604020202020204" pitchFamily="34"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latinLnBrk="1"/>
                      <a:endParaRPr lang="ko-KR" altLang="en-US" sz="1400"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latinLnBrk="1"/>
                      <a:endParaRPr lang="ko-KR" altLang="en-US" sz="1400" i="1"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extLst>
                  <a:ext uri="{0D108BD9-81ED-4DB2-BD59-A6C34878D82A}">
                    <a16:rowId xmlns:a16="http://schemas.microsoft.com/office/drawing/2014/main" val="10001"/>
                  </a:ext>
                </a:extLst>
              </a:tr>
              <a:tr h="282200">
                <a:tc>
                  <a:txBody>
                    <a:bodyPr/>
                    <a:lstStyle/>
                    <a:p>
                      <a:pPr lvl="1" algn="l" latinLnBrk="1">
                        <a:lnSpc>
                          <a:spcPct val="115000"/>
                        </a:lnSpc>
                        <a:spcAft>
                          <a:spcPts val="0"/>
                        </a:spcAft>
                      </a:pPr>
                      <a:r>
                        <a:rPr lang="en-US" sz="1400" b="0" dirty="0">
                          <a:effectLst/>
                          <a:latin typeface="Arial" panose="020B0604020202020204" pitchFamily="34" charset="0"/>
                          <a:ea typeface="+mn-ea"/>
                          <a:cs typeface="Arial" panose="020B0604020202020204" pitchFamily="34" charset="0"/>
                        </a:rPr>
                        <a:t>2015,</a:t>
                      </a:r>
                      <a:r>
                        <a:rPr lang="en-US" sz="1400" b="0" baseline="0" dirty="0">
                          <a:effectLst/>
                          <a:latin typeface="Arial" panose="020B0604020202020204" pitchFamily="34" charset="0"/>
                          <a:ea typeface="+mn-ea"/>
                          <a:cs typeface="Arial" panose="020B0604020202020204" pitchFamily="34" charset="0"/>
                        </a:rPr>
                        <a:t> </a:t>
                      </a:r>
                      <a:r>
                        <a:rPr lang="en-US" sz="1400" b="0" dirty="0">
                          <a:effectLst/>
                          <a:latin typeface="Arial" panose="020B0604020202020204" pitchFamily="34" charset="0"/>
                          <a:ea typeface="+mn-ea"/>
                          <a:cs typeface="Arial" panose="020B0604020202020204" pitchFamily="34" charset="0"/>
                        </a:rPr>
                        <a:t>No CP</a:t>
                      </a:r>
                      <a:endParaRPr lang="ko-KR" sz="1400" b="0" dirty="0">
                        <a:solidFill>
                          <a:srgbClr val="000000"/>
                        </a:solidFill>
                        <a:effectLst/>
                        <a:latin typeface="Arial" panose="020B0604020202020204" pitchFamily="34" charset="0"/>
                        <a:ea typeface="+mn-ea"/>
                        <a:cs typeface="Arial" panose="020B0604020202020204" pitchFamily="34"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latinLnBrk="1"/>
                      <a:r>
                        <a:rPr lang="en-US" altLang="ko-KR" sz="1400" dirty="0">
                          <a:latin typeface="Arial" panose="020B0604020202020204" pitchFamily="34" charset="0"/>
                          <a:ea typeface="+mn-ea"/>
                          <a:cs typeface="Arial" panose="020B0604020202020204" pitchFamily="34" charset="0"/>
                        </a:rPr>
                        <a:t>Reference</a:t>
                      </a:r>
                      <a:endParaRPr lang="ko-KR" altLang="en-US" sz="1400"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latinLnBrk="1"/>
                      <a:endParaRPr lang="ko-KR" altLang="en-US" sz="1400" i="1"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extLst>
                  <a:ext uri="{0D108BD9-81ED-4DB2-BD59-A6C34878D82A}">
                    <a16:rowId xmlns:a16="http://schemas.microsoft.com/office/drawing/2014/main" val="10002"/>
                  </a:ext>
                </a:extLst>
              </a:tr>
              <a:tr h="282200">
                <a:tc>
                  <a:txBody>
                    <a:bodyPr/>
                    <a:lstStyle/>
                    <a:p>
                      <a:pPr lvl="1" algn="l" latinLnBrk="1">
                        <a:lnSpc>
                          <a:spcPct val="115000"/>
                        </a:lnSpc>
                        <a:spcAft>
                          <a:spcPts val="0"/>
                        </a:spcAft>
                      </a:pPr>
                      <a:r>
                        <a:rPr lang="en-US" altLang="ko-KR" sz="1400" b="0" dirty="0">
                          <a:solidFill>
                            <a:srgbClr val="000000"/>
                          </a:solidFill>
                          <a:effectLst/>
                          <a:latin typeface="Arial" panose="020B0604020202020204" pitchFamily="34" charset="0"/>
                          <a:ea typeface="+mn-ea"/>
                          <a:cs typeface="Arial" panose="020B0604020202020204" pitchFamily="34" charset="0"/>
                        </a:rPr>
                        <a:t>2017, </a:t>
                      </a:r>
                      <a:r>
                        <a:rPr lang="en-US" altLang="ko-KR" sz="1400" b="0" dirty="0">
                          <a:effectLst/>
                          <a:latin typeface="Arial" panose="020B0604020202020204" pitchFamily="34" charset="0"/>
                          <a:ea typeface="+mn-ea"/>
                          <a:cs typeface="Arial" panose="020B0604020202020204" pitchFamily="34" charset="0"/>
                        </a:rPr>
                        <a:t>CP,</a:t>
                      </a:r>
                      <a:r>
                        <a:rPr lang="en-US" altLang="ko-KR" sz="1400" b="0" baseline="0" dirty="0">
                          <a:effectLst/>
                          <a:latin typeface="Arial" panose="020B0604020202020204" pitchFamily="34" charset="0"/>
                          <a:ea typeface="+mn-ea"/>
                          <a:cs typeface="Arial" panose="020B0604020202020204" pitchFamily="34" charset="0"/>
                        </a:rPr>
                        <a:t> completion</a:t>
                      </a:r>
                      <a:endParaRPr lang="ko-KR" sz="1400" b="0" dirty="0">
                        <a:solidFill>
                          <a:srgbClr val="000000"/>
                        </a:solidFill>
                        <a:effectLst/>
                        <a:latin typeface="Arial" panose="020B0604020202020204" pitchFamily="34" charset="0"/>
                        <a:ea typeface="+mn-ea"/>
                        <a:cs typeface="Arial" panose="020B0604020202020204" pitchFamily="34"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latinLnBrk="1"/>
                      <a:r>
                        <a:rPr lang="en-US" altLang="ko-KR" sz="1400" dirty="0">
                          <a:latin typeface="Arial" panose="020B0604020202020204" pitchFamily="34" charset="0"/>
                          <a:ea typeface="+mn-ea"/>
                          <a:cs typeface="Arial" panose="020B0604020202020204" pitchFamily="34" charset="0"/>
                        </a:rPr>
                        <a:t>0.315 (0.139 – 0.717 )</a:t>
                      </a:r>
                      <a:endParaRPr lang="ko-KR" altLang="en-US" sz="1400"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latinLnBrk="1"/>
                      <a:r>
                        <a:rPr lang="en-US" altLang="ko-KR" sz="1400" i="1" dirty="0">
                          <a:latin typeface="Arial" panose="020B0604020202020204" pitchFamily="34" charset="0"/>
                          <a:ea typeface="+mn-ea"/>
                          <a:cs typeface="Arial" panose="020B0604020202020204" pitchFamily="34" charset="0"/>
                        </a:rPr>
                        <a:t>0.006</a:t>
                      </a:r>
                      <a:endParaRPr lang="ko-KR" altLang="en-US" sz="1400" i="1" dirty="0">
                        <a:latin typeface="Arial" panose="020B0604020202020204" pitchFamily="34" charset="0"/>
                        <a:ea typeface="+mn-ea"/>
                        <a:cs typeface="Arial" panose="020B0604020202020204"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82200">
                <a:tc gridSpan="3">
                  <a:txBody>
                    <a:bodyPr/>
                    <a:lstStyle/>
                    <a:p>
                      <a:pPr algn="l" latinLnBrk="1">
                        <a:lnSpc>
                          <a:spcPct val="115000"/>
                        </a:lnSpc>
                        <a:spcAft>
                          <a:spcPts val="0"/>
                        </a:spcAft>
                      </a:pPr>
                      <a:r>
                        <a:rPr lang="en-US" altLang="ko-KR" sz="1200" b="0" i="1" baseline="30000" dirty="0">
                          <a:solidFill>
                            <a:srgbClr val="000000"/>
                          </a:solidFill>
                          <a:effectLst/>
                          <a:latin typeface="Arial" panose="020B0604020202020204" pitchFamily="34" charset="0"/>
                          <a:ea typeface="+mn-ea"/>
                          <a:cs typeface="Arial" panose="020B0604020202020204" pitchFamily="34" charset="0"/>
                        </a:rPr>
                        <a:t>a </a:t>
                      </a:r>
                      <a:r>
                        <a:rPr lang="en-US" altLang="ko-KR" sz="1200" b="0" i="1" baseline="0" dirty="0">
                          <a:solidFill>
                            <a:srgbClr val="000000"/>
                          </a:solidFill>
                          <a:effectLst/>
                          <a:latin typeface="Arial" panose="020B0604020202020204" pitchFamily="34" charset="0"/>
                          <a:ea typeface="+mn-ea"/>
                          <a:cs typeface="Arial" panose="020B0604020202020204" pitchFamily="34" charset="0"/>
                        </a:rPr>
                        <a:t>Adjusted by age, gender, ECOG, smoking status, underlying disease, preoperative </a:t>
                      </a:r>
                      <a:r>
                        <a:rPr lang="en-US" altLang="ko-KR" sz="1200" b="0" i="1" baseline="0" dirty="0" err="1">
                          <a:solidFill>
                            <a:srgbClr val="000000"/>
                          </a:solidFill>
                          <a:effectLst/>
                          <a:latin typeface="Arial" panose="020B0604020202020204" pitchFamily="34" charset="0"/>
                          <a:ea typeface="+mn-ea"/>
                          <a:cs typeface="Arial" panose="020B0604020202020204" pitchFamily="34" charset="0"/>
                        </a:rPr>
                        <a:t>Sx</a:t>
                      </a:r>
                      <a:r>
                        <a:rPr lang="en-US" altLang="ko-KR" sz="1200" b="0" i="1" baseline="0" dirty="0">
                          <a:solidFill>
                            <a:srgbClr val="000000"/>
                          </a:solidFill>
                          <a:effectLst/>
                          <a:latin typeface="Arial" panose="020B0604020202020204" pitchFamily="34" charset="0"/>
                          <a:ea typeface="+mn-ea"/>
                          <a:cs typeface="Arial" panose="020B0604020202020204" pitchFamily="34" charset="0"/>
                        </a:rPr>
                        <a:t>, </a:t>
                      </a:r>
                      <a:r>
                        <a:rPr lang="en-US" altLang="ko-KR" sz="1200" b="0" i="1" baseline="0" dirty="0" err="1">
                          <a:solidFill>
                            <a:srgbClr val="000000"/>
                          </a:solidFill>
                          <a:effectLst/>
                          <a:latin typeface="Arial" panose="020B0604020202020204" pitchFamily="34" charset="0"/>
                          <a:ea typeface="+mn-ea"/>
                          <a:cs typeface="Arial" panose="020B0604020202020204" pitchFamily="34" charset="0"/>
                        </a:rPr>
                        <a:t>cStage</a:t>
                      </a:r>
                      <a:r>
                        <a:rPr lang="en-US" altLang="ko-KR" sz="1200" b="0" i="1" baseline="0" dirty="0">
                          <a:solidFill>
                            <a:srgbClr val="000000"/>
                          </a:solidFill>
                          <a:effectLst/>
                          <a:latin typeface="Arial" panose="020B0604020202020204" pitchFamily="34" charset="0"/>
                          <a:ea typeface="+mn-ea"/>
                          <a:cs typeface="Arial" panose="020B0604020202020204" pitchFamily="34" charset="0"/>
                        </a:rPr>
                        <a:t>, care-providing ward </a:t>
                      </a:r>
                      <a:endParaRPr lang="ko-KR" sz="1200" b="0" i="1" dirty="0">
                        <a:solidFill>
                          <a:srgbClr val="000000"/>
                        </a:solidFill>
                        <a:effectLst/>
                        <a:latin typeface="Arial" panose="020B0604020202020204" pitchFamily="34" charset="0"/>
                        <a:ea typeface="+mn-ea"/>
                        <a:cs typeface="Arial" panose="020B0604020202020204" pitchFamily="34" charset="0"/>
                      </a:endParaRPr>
                    </a:p>
                  </a:txBody>
                  <a:tcPr marL="64770" marR="64770" marT="10795" marB="10795">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latinLnBrk="1"/>
                      <a:endParaRPr lang="ko-KR" altLang="en-US" sz="2000" dirty="0">
                        <a:latin typeface="+mn-ea"/>
                        <a:ea typeface="+mn-ea"/>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latinLnBrk="1"/>
                      <a:endParaRPr lang="ko-KR" altLang="en-US" sz="2000" dirty="0">
                        <a:latin typeface="+mn-ea"/>
                        <a:ea typeface="+mn-ea"/>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aphicFrame>
        <p:nvGraphicFramePr>
          <p:cNvPr id="6" name="표 5">
            <a:extLst>
              <a:ext uri="{FF2B5EF4-FFF2-40B4-BE49-F238E27FC236}">
                <a16:creationId xmlns:a16="http://schemas.microsoft.com/office/drawing/2014/main" id="{A8A3D783-B354-4B9C-96CC-EABB10C33439}"/>
              </a:ext>
            </a:extLst>
          </p:cNvPr>
          <p:cNvGraphicFramePr>
            <a:graphicFrameLocks noGrp="1"/>
          </p:cNvGraphicFramePr>
          <p:nvPr>
            <p:extLst>
              <p:ext uri="{D42A27DB-BD31-4B8C-83A1-F6EECF244321}">
                <p14:modId xmlns:p14="http://schemas.microsoft.com/office/powerpoint/2010/main" val="438382118"/>
              </p:ext>
            </p:extLst>
          </p:nvPr>
        </p:nvGraphicFramePr>
        <p:xfrm>
          <a:off x="635231" y="2744700"/>
          <a:ext cx="8360184" cy="1219200"/>
        </p:xfrm>
        <a:graphic>
          <a:graphicData uri="http://schemas.openxmlformats.org/drawingml/2006/table">
            <a:tbl>
              <a:tblPr firstRow="1" bandRow="1">
                <a:tableStyleId>{2D5ABB26-0587-4C30-8999-92F81FD0307C}</a:tableStyleId>
              </a:tblPr>
              <a:tblGrid>
                <a:gridCol w="3527281">
                  <a:extLst>
                    <a:ext uri="{9D8B030D-6E8A-4147-A177-3AD203B41FA5}">
                      <a16:colId xmlns:a16="http://schemas.microsoft.com/office/drawing/2014/main" val="20000"/>
                    </a:ext>
                  </a:extLst>
                </a:gridCol>
                <a:gridCol w="3095585">
                  <a:extLst>
                    <a:ext uri="{9D8B030D-6E8A-4147-A177-3AD203B41FA5}">
                      <a16:colId xmlns:a16="http://schemas.microsoft.com/office/drawing/2014/main" val="20001"/>
                    </a:ext>
                  </a:extLst>
                </a:gridCol>
                <a:gridCol w="1737318">
                  <a:extLst>
                    <a:ext uri="{9D8B030D-6E8A-4147-A177-3AD203B41FA5}">
                      <a16:colId xmlns:a16="http://schemas.microsoft.com/office/drawing/2014/main" val="20002"/>
                    </a:ext>
                  </a:extLst>
                </a:gridCol>
              </a:tblGrid>
              <a:tr h="254953">
                <a:tc>
                  <a:txBody>
                    <a:bodyPr/>
                    <a:lstStyle/>
                    <a:p>
                      <a:pPr algn="ctr" latinLnBrk="1"/>
                      <a:r>
                        <a:rPr lang="en-US" altLang="ko-KR" sz="1400" b="1" dirty="0">
                          <a:latin typeface="Arial" panose="020B0604020202020204" pitchFamily="34" charset="0"/>
                          <a:cs typeface="Arial" panose="020B0604020202020204" pitchFamily="34" charset="0"/>
                        </a:rPr>
                        <a:t>Hospital stay</a:t>
                      </a:r>
                      <a:endParaRPr lang="ko-KR" altLang="en-US" sz="1400" b="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60000"/>
                        <a:lumOff val="40000"/>
                      </a:schemeClr>
                    </a:solidFill>
                  </a:tcPr>
                </a:tc>
                <a:tc>
                  <a:txBody>
                    <a:bodyPr/>
                    <a:lstStyle/>
                    <a:p>
                      <a:pPr algn="ctr" latinLnBrk="1"/>
                      <a:r>
                        <a:rPr lang="en-US" altLang="ko-KR" sz="1400" b="1" dirty="0">
                          <a:latin typeface="+mn-ea"/>
                          <a:ea typeface="+mn-ea"/>
                        </a:rPr>
                        <a:t>Adjusted OR </a:t>
                      </a:r>
                      <a:r>
                        <a:rPr lang="en-US" altLang="ko-KR" sz="1400" b="1" strike="noStrike" baseline="30000" dirty="0">
                          <a:latin typeface="+mn-ea"/>
                          <a:ea typeface="+mn-ea"/>
                        </a:rPr>
                        <a:t>a</a:t>
                      </a:r>
                      <a:endParaRPr lang="ko-KR" altLang="en-US" sz="1400" b="1" strike="noStrike" baseline="300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60000"/>
                        <a:lumOff val="40000"/>
                      </a:schemeClr>
                    </a:solidFill>
                  </a:tcPr>
                </a:tc>
                <a:tc>
                  <a:txBody>
                    <a:bodyPr/>
                    <a:lstStyle/>
                    <a:p>
                      <a:pPr algn="ctr" latinLnBrk="1"/>
                      <a:r>
                        <a:rPr lang="en-US" altLang="ko-KR" sz="1400" b="1" i="1" dirty="0">
                          <a:latin typeface="+mn-ea"/>
                          <a:ea typeface="+mn-ea"/>
                        </a:rPr>
                        <a:t>p value</a:t>
                      </a:r>
                      <a:endParaRPr lang="ko-KR" altLang="en-US" sz="1400" b="1"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0"/>
                  </a:ext>
                </a:extLst>
              </a:tr>
              <a:tr h="254953">
                <a:tc>
                  <a:txBody>
                    <a:bodyPr/>
                    <a:lstStyle/>
                    <a:p>
                      <a:r>
                        <a:rPr lang="en-US" altLang="ko-KR" sz="1400" b="1" dirty="0">
                          <a:solidFill>
                            <a:srgbClr val="FF0000"/>
                          </a:solidFill>
                          <a:latin typeface="Arial" panose="020B0604020202020204" pitchFamily="34" charset="0"/>
                          <a:cs typeface="Arial" panose="020B0604020202020204" pitchFamily="34" charset="0"/>
                        </a:rPr>
                        <a:t>Interaction [ Period X CP status ] </a:t>
                      </a:r>
                      <a:endParaRPr lang="ko-KR" altLang="en-US" sz="1400" b="1" dirty="0">
                        <a:solidFill>
                          <a:srgbClr val="FF0000"/>
                        </a:solidFill>
                        <a:latin typeface="Arial" panose="020B0604020202020204" pitchFamily="34" charset="0"/>
                        <a:cs typeface="Arial" panose="020B0604020202020204" pitchFamily="34"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latinLnBrk="1"/>
                      <a:endParaRPr lang="ko-KR" altLang="en-US"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latinLnBrk="1"/>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54953">
                <a:tc>
                  <a:txBody>
                    <a:bodyPr/>
                    <a:lstStyle/>
                    <a:p>
                      <a:pPr lvl="1" algn="l" latinLnBrk="1">
                        <a:lnSpc>
                          <a:spcPct val="115000"/>
                        </a:lnSpc>
                        <a:spcAft>
                          <a:spcPts val="0"/>
                        </a:spcAft>
                      </a:pPr>
                      <a:r>
                        <a:rPr lang="en-US" sz="1400" b="0" dirty="0">
                          <a:effectLst/>
                          <a:latin typeface="+mn-ea"/>
                          <a:ea typeface="+mn-ea"/>
                        </a:rPr>
                        <a:t>2015,</a:t>
                      </a:r>
                      <a:r>
                        <a:rPr lang="en-US" sz="1400" b="0" baseline="0" dirty="0">
                          <a:effectLst/>
                          <a:latin typeface="+mn-ea"/>
                          <a:ea typeface="+mn-ea"/>
                        </a:rPr>
                        <a:t> </a:t>
                      </a:r>
                      <a:r>
                        <a:rPr lang="en-US" sz="1400" b="0" dirty="0">
                          <a:effectLst/>
                          <a:latin typeface="+mn-ea"/>
                          <a:ea typeface="+mn-ea"/>
                        </a:rPr>
                        <a:t>No CP</a:t>
                      </a:r>
                      <a:endParaRPr lang="ko-KR" sz="1400" b="0" dirty="0">
                        <a:solidFill>
                          <a:srgbClr val="000000"/>
                        </a:solidFill>
                        <a:effectLst/>
                        <a:latin typeface="+mn-ea"/>
                        <a:ea typeface="+mn-ea"/>
                        <a:cs typeface="Times New Roman" panose="02020603050405020304" pitchFamily="18"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400" dirty="0">
                          <a:latin typeface="+mn-ea"/>
                          <a:ea typeface="+mn-ea"/>
                        </a:rPr>
                        <a:t>Reference</a:t>
                      </a:r>
                      <a:endParaRPr lang="ko-KR" altLang="en-US"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54953">
                <a:tc>
                  <a:txBody>
                    <a:bodyPr/>
                    <a:lstStyle/>
                    <a:p>
                      <a:pPr lvl="1" algn="l" latinLnBrk="1">
                        <a:lnSpc>
                          <a:spcPct val="115000"/>
                        </a:lnSpc>
                        <a:spcAft>
                          <a:spcPts val="0"/>
                        </a:spcAft>
                      </a:pPr>
                      <a:r>
                        <a:rPr lang="en-US" altLang="ko-KR" sz="1400" b="0" dirty="0">
                          <a:solidFill>
                            <a:srgbClr val="000000"/>
                          </a:solidFill>
                          <a:effectLst/>
                          <a:latin typeface="+mn-ea"/>
                          <a:ea typeface="+mn-ea"/>
                          <a:cs typeface="Times New Roman" panose="02020603050405020304" pitchFamily="18" charset="0"/>
                        </a:rPr>
                        <a:t>2017, </a:t>
                      </a:r>
                      <a:r>
                        <a:rPr lang="en-US" altLang="ko-KR" sz="1400" b="0" dirty="0">
                          <a:effectLst/>
                          <a:latin typeface="+mn-ea"/>
                          <a:ea typeface="+mn-ea"/>
                        </a:rPr>
                        <a:t>CP,</a:t>
                      </a:r>
                      <a:r>
                        <a:rPr lang="en-US" altLang="ko-KR" sz="1400" b="0" baseline="0" dirty="0">
                          <a:effectLst/>
                          <a:latin typeface="+mn-ea"/>
                          <a:ea typeface="+mn-ea"/>
                        </a:rPr>
                        <a:t> completion</a:t>
                      </a:r>
                      <a:endParaRPr lang="ko-KR" sz="1400" b="0" dirty="0">
                        <a:solidFill>
                          <a:srgbClr val="000000"/>
                        </a:solidFill>
                        <a:effectLst/>
                        <a:latin typeface="+mn-ea"/>
                        <a:ea typeface="+mn-ea"/>
                        <a:cs typeface="Times New Roman" panose="02020603050405020304" pitchFamily="18"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400" dirty="0">
                          <a:latin typeface="+mn-ea"/>
                          <a:ea typeface="+mn-ea"/>
                        </a:rPr>
                        <a:t>0.467 (0.308 – 0.708 )</a:t>
                      </a:r>
                      <a:endParaRPr lang="ko-KR" altLang="en-US"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400" i="1" dirty="0">
                          <a:latin typeface="+mn-ea"/>
                          <a:ea typeface="+mn-ea"/>
                        </a:rPr>
                        <a:t>&lt;0.001</a:t>
                      </a:r>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bl>
          </a:graphicData>
        </a:graphic>
      </p:graphicFrame>
      <p:graphicFrame>
        <p:nvGraphicFramePr>
          <p:cNvPr id="7" name="표 6">
            <a:extLst>
              <a:ext uri="{FF2B5EF4-FFF2-40B4-BE49-F238E27FC236}">
                <a16:creationId xmlns:a16="http://schemas.microsoft.com/office/drawing/2014/main" id="{3498F438-4D57-4658-A28F-56152B18E07A}"/>
              </a:ext>
            </a:extLst>
          </p:cNvPr>
          <p:cNvGraphicFramePr>
            <a:graphicFrameLocks noGrp="1"/>
          </p:cNvGraphicFramePr>
          <p:nvPr>
            <p:extLst>
              <p:ext uri="{D42A27DB-BD31-4B8C-83A1-F6EECF244321}">
                <p14:modId xmlns:p14="http://schemas.microsoft.com/office/powerpoint/2010/main" val="534914519"/>
              </p:ext>
            </p:extLst>
          </p:nvPr>
        </p:nvGraphicFramePr>
        <p:xfrm>
          <a:off x="635231" y="3963900"/>
          <a:ext cx="8360184" cy="1476000"/>
        </p:xfrm>
        <a:graphic>
          <a:graphicData uri="http://schemas.openxmlformats.org/drawingml/2006/table">
            <a:tbl>
              <a:tblPr firstRow="1" bandRow="1">
                <a:tableStyleId>{2D5ABB26-0587-4C30-8999-92F81FD0307C}</a:tableStyleId>
              </a:tblPr>
              <a:tblGrid>
                <a:gridCol w="3527281">
                  <a:extLst>
                    <a:ext uri="{9D8B030D-6E8A-4147-A177-3AD203B41FA5}">
                      <a16:colId xmlns:a16="http://schemas.microsoft.com/office/drawing/2014/main" val="20000"/>
                    </a:ext>
                  </a:extLst>
                </a:gridCol>
                <a:gridCol w="3095585">
                  <a:extLst>
                    <a:ext uri="{9D8B030D-6E8A-4147-A177-3AD203B41FA5}">
                      <a16:colId xmlns:a16="http://schemas.microsoft.com/office/drawing/2014/main" val="20001"/>
                    </a:ext>
                  </a:extLst>
                </a:gridCol>
                <a:gridCol w="1737318">
                  <a:extLst>
                    <a:ext uri="{9D8B030D-6E8A-4147-A177-3AD203B41FA5}">
                      <a16:colId xmlns:a16="http://schemas.microsoft.com/office/drawing/2014/main" val="20002"/>
                    </a:ext>
                  </a:extLst>
                </a:gridCol>
              </a:tblGrid>
              <a:tr h="396000">
                <a:tc>
                  <a:txBody>
                    <a:bodyPr/>
                    <a:lstStyle/>
                    <a:p>
                      <a:pPr algn="ctr" latinLnBrk="1"/>
                      <a:r>
                        <a:rPr lang="en-US" altLang="ko-KR" sz="1400" b="1" dirty="0">
                          <a:latin typeface="Arial" panose="020B0604020202020204" pitchFamily="34" charset="0"/>
                          <a:cs typeface="Arial" panose="020B0604020202020204" pitchFamily="34" charset="0"/>
                        </a:rPr>
                        <a:t>Planned discharge</a:t>
                      </a:r>
                      <a:endParaRPr lang="ko-KR" altLang="en-US" sz="1400" b="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60000"/>
                        <a:lumOff val="40000"/>
                      </a:schemeClr>
                    </a:solidFill>
                  </a:tcPr>
                </a:tc>
                <a:tc>
                  <a:txBody>
                    <a:bodyPr/>
                    <a:lstStyle/>
                    <a:p>
                      <a:pPr algn="ctr" latinLnBrk="1"/>
                      <a:r>
                        <a:rPr lang="en-US" altLang="ko-KR" sz="1400" b="1" dirty="0">
                          <a:latin typeface="+mn-ea"/>
                          <a:ea typeface="+mn-ea"/>
                        </a:rPr>
                        <a:t>Adjusted OR </a:t>
                      </a:r>
                      <a:r>
                        <a:rPr lang="en-US" altLang="ko-KR" sz="1400" b="1" strike="noStrike" baseline="30000" dirty="0">
                          <a:latin typeface="+mn-ea"/>
                          <a:ea typeface="+mn-ea"/>
                        </a:rPr>
                        <a:t>a</a:t>
                      </a:r>
                      <a:endParaRPr lang="ko-KR" altLang="en-US" sz="1400" b="1" strike="noStrike" baseline="300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60000"/>
                        <a:lumOff val="40000"/>
                      </a:schemeClr>
                    </a:solidFill>
                  </a:tcPr>
                </a:tc>
                <a:tc>
                  <a:txBody>
                    <a:bodyPr/>
                    <a:lstStyle/>
                    <a:p>
                      <a:pPr algn="ctr" latinLnBrk="1"/>
                      <a:r>
                        <a:rPr lang="en-US" altLang="ko-KR" sz="1400" b="1" i="1" dirty="0">
                          <a:latin typeface="+mn-ea"/>
                          <a:ea typeface="+mn-ea"/>
                        </a:rPr>
                        <a:t>p value</a:t>
                      </a:r>
                      <a:endParaRPr lang="ko-KR" altLang="en-US" sz="1400" b="1"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0"/>
                  </a:ext>
                </a:extLst>
              </a:tr>
              <a:tr h="360000">
                <a:tc>
                  <a:txBody>
                    <a:bodyPr/>
                    <a:lstStyle/>
                    <a:p>
                      <a:r>
                        <a:rPr lang="en-US" altLang="ko-KR" sz="1400" b="1" dirty="0">
                          <a:solidFill>
                            <a:srgbClr val="FF0000"/>
                          </a:solidFill>
                          <a:latin typeface="Arial" panose="020B0604020202020204" pitchFamily="34" charset="0"/>
                          <a:cs typeface="Arial" panose="020B0604020202020204" pitchFamily="34" charset="0"/>
                        </a:rPr>
                        <a:t>Interaction [ Period X CP status ] </a:t>
                      </a:r>
                      <a:endParaRPr lang="ko-KR" altLang="en-US" sz="1400" b="1" dirty="0">
                        <a:solidFill>
                          <a:srgbClr val="FF0000"/>
                        </a:solidFill>
                        <a:latin typeface="Arial" panose="020B0604020202020204" pitchFamily="34" charset="0"/>
                        <a:cs typeface="Arial" panose="020B0604020202020204" pitchFamily="34"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latinLnBrk="1"/>
                      <a:endParaRPr lang="ko-KR" altLang="en-US"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latinLnBrk="1"/>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60000">
                <a:tc>
                  <a:txBody>
                    <a:bodyPr/>
                    <a:lstStyle/>
                    <a:p>
                      <a:pPr lvl="1" algn="l" latinLnBrk="1">
                        <a:lnSpc>
                          <a:spcPct val="115000"/>
                        </a:lnSpc>
                        <a:spcAft>
                          <a:spcPts val="0"/>
                        </a:spcAft>
                      </a:pPr>
                      <a:r>
                        <a:rPr lang="en-US" sz="1400" b="0" dirty="0">
                          <a:effectLst/>
                          <a:latin typeface="+mn-ea"/>
                          <a:ea typeface="+mn-ea"/>
                        </a:rPr>
                        <a:t>2015,</a:t>
                      </a:r>
                      <a:r>
                        <a:rPr lang="en-US" sz="1400" b="0" baseline="0" dirty="0">
                          <a:effectLst/>
                          <a:latin typeface="+mn-ea"/>
                          <a:ea typeface="+mn-ea"/>
                        </a:rPr>
                        <a:t> </a:t>
                      </a:r>
                      <a:r>
                        <a:rPr lang="en-US" sz="1400" b="0" dirty="0">
                          <a:effectLst/>
                          <a:latin typeface="+mn-ea"/>
                          <a:ea typeface="+mn-ea"/>
                        </a:rPr>
                        <a:t>No CP</a:t>
                      </a:r>
                      <a:endParaRPr lang="ko-KR" sz="1400" b="0" dirty="0">
                        <a:solidFill>
                          <a:srgbClr val="000000"/>
                        </a:solidFill>
                        <a:effectLst/>
                        <a:latin typeface="+mn-ea"/>
                        <a:ea typeface="+mn-ea"/>
                        <a:cs typeface="Times New Roman" panose="02020603050405020304" pitchFamily="18"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400" dirty="0">
                          <a:latin typeface="+mn-ea"/>
                          <a:ea typeface="+mn-ea"/>
                        </a:rPr>
                        <a:t>Reference</a:t>
                      </a:r>
                      <a:endParaRPr lang="ko-KR" altLang="en-US"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60000">
                <a:tc>
                  <a:txBody>
                    <a:bodyPr/>
                    <a:lstStyle/>
                    <a:p>
                      <a:pPr lvl="1" algn="l" latinLnBrk="1">
                        <a:lnSpc>
                          <a:spcPct val="115000"/>
                        </a:lnSpc>
                        <a:spcAft>
                          <a:spcPts val="0"/>
                        </a:spcAft>
                      </a:pPr>
                      <a:r>
                        <a:rPr lang="en-US" altLang="ko-KR" sz="1400" b="0" dirty="0">
                          <a:solidFill>
                            <a:srgbClr val="000000"/>
                          </a:solidFill>
                          <a:effectLst/>
                          <a:latin typeface="+mn-ea"/>
                          <a:ea typeface="+mn-ea"/>
                          <a:cs typeface="Times New Roman" panose="02020603050405020304" pitchFamily="18" charset="0"/>
                        </a:rPr>
                        <a:t>2017, </a:t>
                      </a:r>
                      <a:r>
                        <a:rPr lang="en-US" altLang="ko-KR" sz="1400" b="0" dirty="0">
                          <a:effectLst/>
                          <a:latin typeface="+mn-ea"/>
                          <a:ea typeface="+mn-ea"/>
                        </a:rPr>
                        <a:t>CP,</a:t>
                      </a:r>
                      <a:r>
                        <a:rPr lang="en-US" altLang="ko-KR" sz="1400" b="0" baseline="0" dirty="0">
                          <a:effectLst/>
                          <a:latin typeface="+mn-ea"/>
                          <a:ea typeface="+mn-ea"/>
                        </a:rPr>
                        <a:t> completion</a:t>
                      </a:r>
                      <a:endParaRPr lang="ko-KR" sz="1400" b="0" dirty="0">
                        <a:solidFill>
                          <a:srgbClr val="000000"/>
                        </a:solidFill>
                        <a:effectLst/>
                        <a:latin typeface="+mn-ea"/>
                        <a:ea typeface="+mn-ea"/>
                        <a:cs typeface="Times New Roman" panose="02020603050405020304" pitchFamily="18"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400" dirty="0">
                          <a:latin typeface="+mn-ea"/>
                          <a:ea typeface="+mn-ea"/>
                        </a:rPr>
                        <a:t>1.452 ( 0.966 – 2.182 )</a:t>
                      </a:r>
                      <a:endParaRPr lang="ko-KR" altLang="en-US"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400" i="1" dirty="0">
                          <a:latin typeface="+mn-ea"/>
                          <a:ea typeface="+mn-ea"/>
                        </a:rPr>
                        <a:t>0.073</a:t>
                      </a:r>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graphicFrame>
        <p:nvGraphicFramePr>
          <p:cNvPr id="8" name="표 7">
            <a:extLst>
              <a:ext uri="{FF2B5EF4-FFF2-40B4-BE49-F238E27FC236}">
                <a16:creationId xmlns:a16="http://schemas.microsoft.com/office/drawing/2014/main" id="{94EE1B28-DD33-4604-AEE9-75971AC238C7}"/>
              </a:ext>
            </a:extLst>
          </p:cNvPr>
          <p:cNvGraphicFramePr>
            <a:graphicFrameLocks noGrp="1"/>
          </p:cNvGraphicFramePr>
          <p:nvPr>
            <p:extLst>
              <p:ext uri="{D42A27DB-BD31-4B8C-83A1-F6EECF244321}">
                <p14:modId xmlns:p14="http://schemas.microsoft.com/office/powerpoint/2010/main" val="3780912456"/>
              </p:ext>
            </p:extLst>
          </p:nvPr>
        </p:nvGraphicFramePr>
        <p:xfrm>
          <a:off x="635231" y="5510656"/>
          <a:ext cx="8360184" cy="1347344"/>
        </p:xfrm>
        <a:graphic>
          <a:graphicData uri="http://schemas.openxmlformats.org/drawingml/2006/table">
            <a:tbl>
              <a:tblPr firstRow="1" bandRow="1">
                <a:tableStyleId>{2D5ABB26-0587-4C30-8999-92F81FD0307C}</a:tableStyleId>
              </a:tblPr>
              <a:tblGrid>
                <a:gridCol w="3527281">
                  <a:extLst>
                    <a:ext uri="{9D8B030D-6E8A-4147-A177-3AD203B41FA5}">
                      <a16:colId xmlns:a16="http://schemas.microsoft.com/office/drawing/2014/main" val="20000"/>
                    </a:ext>
                  </a:extLst>
                </a:gridCol>
                <a:gridCol w="3095585">
                  <a:extLst>
                    <a:ext uri="{9D8B030D-6E8A-4147-A177-3AD203B41FA5}">
                      <a16:colId xmlns:a16="http://schemas.microsoft.com/office/drawing/2014/main" val="20001"/>
                    </a:ext>
                  </a:extLst>
                </a:gridCol>
                <a:gridCol w="1737318">
                  <a:extLst>
                    <a:ext uri="{9D8B030D-6E8A-4147-A177-3AD203B41FA5}">
                      <a16:colId xmlns:a16="http://schemas.microsoft.com/office/drawing/2014/main" val="20002"/>
                    </a:ext>
                  </a:extLst>
                </a:gridCol>
              </a:tblGrid>
              <a:tr h="336836">
                <a:tc>
                  <a:txBody>
                    <a:bodyPr/>
                    <a:lstStyle/>
                    <a:p>
                      <a:pPr algn="ctr" latinLnBrk="1"/>
                      <a:r>
                        <a:rPr lang="en-US" altLang="ko-KR" sz="1400" b="1" dirty="0">
                          <a:latin typeface="Arial" panose="020B0604020202020204" pitchFamily="34" charset="0"/>
                          <a:cs typeface="Arial" panose="020B0604020202020204" pitchFamily="34" charset="0"/>
                        </a:rPr>
                        <a:t>Hospital cost</a:t>
                      </a:r>
                      <a:endParaRPr lang="ko-KR" altLang="en-US" sz="1400" b="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40000"/>
                        <a:lumOff val="60000"/>
                      </a:schemeClr>
                    </a:solidFill>
                  </a:tcPr>
                </a:tc>
                <a:tc>
                  <a:txBody>
                    <a:bodyPr/>
                    <a:lstStyle/>
                    <a:p>
                      <a:pPr algn="ctr" latinLnBrk="1"/>
                      <a:r>
                        <a:rPr lang="en-US" altLang="ko-KR" sz="1400" b="1" dirty="0">
                          <a:latin typeface="+mn-ea"/>
                          <a:ea typeface="+mn-ea"/>
                        </a:rPr>
                        <a:t>Adjusted OR </a:t>
                      </a:r>
                      <a:r>
                        <a:rPr lang="en-US" altLang="ko-KR" sz="1400" b="1" strike="noStrike" baseline="30000" dirty="0">
                          <a:latin typeface="+mn-ea"/>
                          <a:ea typeface="+mn-ea"/>
                        </a:rPr>
                        <a:t>a</a:t>
                      </a:r>
                      <a:endParaRPr lang="ko-KR" altLang="en-US" sz="1400" b="1" strike="noStrike" baseline="300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40000"/>
                        <a:lumOff val="60000"/>
                      </a:schemeClr>
                    </a:solidFill>
                  </a:tcPr>
                </a:tc>
                <a:tc>
                  <a:txBody>
                    <a:bodyPr/>
                    <a:lstStyle/>
                    <a:p>
                      <a:pPr algn="ctr" latinLnBrk="1"/>
                      <a:r>
                        <a:rPr lang="en-US" altLang="ko-KR" sz="1400" b="1" i="1" dirty="0">
                          <a:latin typeface="+mn-ea"/>
                          <a:ea typeface="+mn-ea"/>
                        </a:rPr>
                        <a:t>p value</a:t>
                      </a:r>
                      <a:endParaRPr lang="ko-KR" altLang="en-US" sz="1400" b="1"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0"/>
                  </a:ext>
                </a:extLst>
              </a:tr>
              <a:tr h="336836">
                <a:tc>
                  <a:txBody>
                    <a:bodyPr/>
                    <a:lstStyle/>
                    <a:p>
                      <a:r>
                        <a:rPr lang="en-US" altLang="ko-KR" sz="1400" b="1" dirty="0">
                          <a:solidFill>
                            <a:srgbClr val="FF0000"/>
                          </a:solidFill>
                          <a:latin typeface="Arial" panose="020B0604020202020204" pitchFamily="34" charset="0"/>
                          <a:cs typeface="Arial" panose="020B0604020202020204" pitchFamily="34" charset="0"/>
                        </a:rPr>
                        <a:t>Interaction [ Period X CP status ] </a:t>
                      </a:r>
                      <a:endParaRPr lang="ko-KR" altLang="en-US" sz="1400" b="1" dirty="0">
                        <a:solidFill>
                          <a:srgbClr val="FF0000"/>
                        </a:solidFill>
                        <a:latin typeface="Arial" panose="020B0604020202020204" pitchFamily="34" charset="0"/>
                        <a:cs typeface="Arial" panose="020B0604020202020204" pitchFamily="34"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latinLnBrk="1"/>
                      <a:endParaRPr lang="ko-KR" altLang="en-US"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latinLnBrk="1"/>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extLst>
                  <a:ext uri="{0D108BD9-81ED-4DB2-BD59-A6C34878D82A}">
                    <a16:rowId xmlns:a16="http://schemas.microsoft.com/office/drawing/2014/main" val="10001"/>
                  </a:ext>
                </a:extLst>
              </a:tr>
              <a:tr h="336836">
                <a:tc>
                  <a:txBody>
                    <a:bodyPr/>
                    <a:lstStyle/>
                    <a:p>
                      <a:pPr lvl="1" algn="l" latinLnBrk="1">
                        <a:lnSpc>
                          <a:spcPct val="115000"/>
                        </a:lnSpc>
                        <a:spcAft>
                          <a:spcPts val="0"/>
                        </a:spcAft>
                      </a:pPr>
                      <a:r>
                        <a:rPr lang="en-US" sz="1400" b="0" dirty="0">
                          <a:effectLst/>
                          <a:latin typeface="+mn-ea"/>
                          <a:ea typeface="+mn-ea"/>
                        </a:rPr>
                        <a:t>2015,</a:t>
                      </a:r>
                      <a:r>
                        <a:rPr lang="en-US" sz="1400" b="0" baseline="0" dirty="0">
                          <a:effectLst/>
                          <a:latin typeface="+mn-ea"/>
                          <a:ea typeface="+mn-ea"/>
                        </a:rPr>
                        <a:t> </a:t>
                      </a:r>
                      <a:r>
                        <a:rPr lang="en-US" sz="1400" b="0" dirty="0">
                          <a:effectLst/>
                          <a:latin typeface="+mn-ea"/>
                          <a:ea typeface="+mn-ea"/>
                        </a:rPr>
                        <a:t>No CP</a:t>
                      </a:r>
                      <a:endParaRPr lang="ko-KR" sz="1400" b="0" dirty="0">
                        <a:solidFill>
                          <a:srgbClr val="000000"/>
                        </a:solidFill>
                        <a:effectLst/>
                        <a:latin typeface="+mn-ea"/>
                        <a:ea typeface="+mn-ea"/>
                        <a:cs typeface="Times New Roman" panose="02020603050405020304" pitchFamily="18"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latinLnBrk="1"/>
                      <a:r>
                        <a:rPr lang="en-US" altLang="ko-KR" sz="1400" dirty="0">
                          <a:latin typeface="+mn-ea"/>
                          <a:ea typeface="+mn-ea"/>
                        </a:rPr>
                        <a:t>Reference</a:t>
                      </a:r>
                      <a:endParaRPr lang="ko-KR" altLang="en-US"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latinLnBrk="1"/>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extLst>
                  <a:ext uri="{0D108BD9-81ED-4DB2-BD59-A6C34878D82A}">
                    <a16:rowId xmlns:a16="http://schemas.microsoft.com/office/drawing/2014/main" val="10002"/>
                  </a:ext>
                </a:extLst>
              </a:tr>
              <a:tr h="336836">
                <a:tc>
                  <a:txBody>
                    <a:bodyPr/>
                    <a:lstStyle/>
                    <a:p>
                      <a:pPr lvl="1" algn="l" latinLnBrk="1">
                        <a:lnSpc>
                          <a:spcPct val="115000"/>
                        </a:lnSpc>
                        <a:spcAft>
                          <a:spcPts val="0"/>
                        </a:spcAft>
                      </a:pPr>
                      <a:r>
                        <a:rPr lang="en-US" altLang="ko-KR" sz="1400" b="0" dirty="0">
                          <a:solidFill>
                            <a:srgbClr val="000000"/>
                          </a:solidFill>
                          <a:effectLst/>
                          <a:latin typeface="+mn-ea"/>
                          <a:ea typeface="+mn-ea"/>
                          <a:cs typeface="Times New Roman" panose="02020603050405020304" pitchFamily="18" charset="0"/>
                        </a:rPr>
                        <a:t>2017, </a:t>
                      </a:r>
                      <a:r>
                        <a:rPr lang="en-US" altLang="ko-KR" sz="1400" b="0" dirty="0">
                          <a:effectLst/>
                          <a:latin typeface="+mn-ea"/>
                          <a:ea typeface="+mn-ea"/>
                        </a:rPr>
                        <a:t>CP,</a:t>
                      </a:r>
                      <a:r>
                        <a:rPr lang="en-US" altLang="ko-KR" sz="1400" b="0" baseline="0" dirty="0">
                          <a:effectLst/>
                          <a:latin typeface="+mn-ea"/>
                          <a:ea typeface="+mn-ea"/>
                        </a:rPr>
                        <a:t> completion</a:t>
                      </a:r>
                      <a:endParaRPr lang="ko-KR" sz="1400" b="0" dirty="0">
                        <a:solidFill>
                          <a:srgbClr val="000000"/>
                        </a:solidFill>
                        <a:effectLst/>
                        <a:latin typeface="+mn-ea"/>
                        <a:ea typeface="+mn-ea"/>
                        <a:cs typeface="Times New Roman" panose="02020603050405020304" pitchFamily="18" charset="0"/>
                      </a:endParaRPr>
                    </a:p>
                  </a:txBody>
                  <a:tcPr marL="64770" marR="64770" marT="10795" marB="1079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latinLnBrk="1"/>
                      <a:r>
                        <a:rPr lang="en-US" altLang="ko-KR" sz="1400" dirty="0">
                          <a:latin typeface="+mn-ea"/>
                          <a:ea typeface="+mn-ea"/>
                        </a:rPr>
                        <a:t>0.651 (0.460 – 0.921</a:t>
                      </a:r>
                      <a:r>
                        <a:rPr lang="en-US" altLang="ko-KR" sz="1400" baseline="0" dirty="0">
                          <a:latin typeface="+mn-ea"/>
                          <a:ea typeface="+mn-ea"/>
                        </a:rPr>
                        <a:t> )</a:t>
                      </a:r>
                      <a:endParaRPr lang="en-US" altLang="ko-KR" sz="1400"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latinLnBrk="1"/>
                      <a:r>
                        <a:rPr lang="en-US" altLang="ko-KR" sz="1400" i="1" dirty="0">
                          <a:latin typeface="+mn-ea"/>
                          <a:ea typeface="+mn-ea"/>
                        </a:rPr>
                        <a:t>0.015</a:t>
                      </a:r>
                      <a:endParaRPr lang="ko-KR" altLang="en-US" sz="1400" i="1" dirty="0">
                        <a:latin typeface="+mn-ea"/>
                        <a:ea typeface="+mn-ea"/>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63111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Conclusion</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pPr algn="just"/>
            <a:r>
              <a:rPr lang="en-US" altLang="ko-KR" sz="2400" dirty="0">
                <a:latin typeface="Arial" panose="020B0604020202020204" pitchFamily="34" charset="0"/>
                <a:cs typeface="Arial" panose="020B0604020202020204" pitchFamily="34" charset="0"/>
              </a:rPr>
              <a:t>The application of CP to lung cancer patients is feasible. </a:t>
            </a:r>
          </a:p>
          <a:p>
            <a:pPr algn="just"/>
            <a:endParaRPr lang="en-US" altLang="ko-KR" sz="2400" dirty="0">
              <a:latin typeface="Arial" panose="020B0604020202020204" pitchFamily="34" charset="0"/>
              <a:cs typeface="Arial" panose="020B0604020202020204" pitchFamily="34" charset="0"/>
            </a:endParaRPr>
          </a:p>
          <a:p>
            <a:pPr algn="just"/>
            <a:r>
              <a:rPr lang="en-US" altLang="ko-KR" sz="2400" dirty="0">
                <a:latin typeface="Arial" panose="020B0604020202020204" pitchFamily="34" charset="0"/>
                <a:cs typeface="Arial" panose="020B0604020202020204" pitchFamily="34" charset="0"/>
              </a:rPr>
              <a:t>Multivariable analysis showed patients in both settlement group and CP completion group had better outcomes in pain score, pulmonary complication, hospital stay, planned discharge, hospital cost, and time interval to adjuvant chemotherapy. </a:t>
            </a:r>
          </a:p>
          <a:p>
            <a:pPr marL="0" indent="0" algn="just">
              <a:buNone/>
            </a:pPr>
            <a:r>
              <a:rPr lang="ko-KR" altLang="en-US" sz="2400" dirty="0">
                <a:latin typeface="Arial" panose="020B0604020202020204" pitchFamily="34" charset="0"/>
                <a:cs typeface="Arial" panose="020B0604020202020204" pitchFamily="34" charset="0"/>
              </a:rPr>
              <a:t> </a:t>
            </a:r>
            <a:endParaRPr lang="en-US" altLang="ko-KR" sz="2400" dirty="0">
              <a:latin typeface="Arial" panose="020B0604020202020204" pitchFamily="34" charset="0"/>
              <a:cs typeface="Arial" panose="020B0604020202020204" pitchFamily="34" charset="0"/>
            </a:endParaRPr>
          </a:p>
          <a:p>
            <a:pPr algn="just"/>
            <a:r>
              <a:rPr lang="en-US" altLang="ko-KR" sz="2400" dirty="0">
                <a:latin typeface="Arial" panose="020B0604020202020204" pitchFamily="34" charset="0"/>
                <a:cs typeface="Arial" panose="020B0604020202020204" pitchFamily="34" charset="0"/>
              </a:rPr>
              <a:t>The implementation of CP had positive effects on process quality, outcomes quality, and economic quality.   </a:t>
            </a:r>
            <a:endParaRPr lang="ko-KR"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996328"/>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TotalTime>
  <Words>1145</Words>
  <Application>Microsoft Office PowerPoint</Application>
  <PresentationFormat>화면 슬라이드 쇼(4:3)</PresentationFormat>
  <Paragraphs>235</Paragraphs>
  <Slides>7</Slides>
  <Notes>0</Notes>
  <HiddenSlides>0</HiddenSlides>
  <MMClips>0</MMClips>
  <ScaleCrop>false</ScaleCrop>
  <HeadingPairs>
    <vt:vector size="6" baseType="variant">
      <vt:variant>
        <vt:lpstr>사용한 글꼴</vt:lpstr>
      </vt:variant>
      <vt:variant>
        <vt:i4>2</vt:i4>
      </vt:variant>
      <vt:variant>
        <vt:lpstr>테마</vt:lpstr>
      </vt:variant>
      <vt:variant>
        <vt:i4>1</vt:i4>
      </vt:variant>
      <vt:variant>
        <vt:lpstr>슬라이드 제목</vt:lpstr>
      </vt:variant>
      <vt:variant>
        <vt:i4>7</vt:i4>
      </vt:variant>
    </vt:vector>
  </HeadingPairs>
  <TitlesOfParts>
    <vt:vector size="10" baseType="lpstr">
      <vt:lpstr>맑은 고딕</vt:lpstr>
      <vt:lpstr>Arial</vt:lpstr>
      <vt:lpstr>Office 테마</vt:lpstr>
      <vt:lpstr>Clinical pathway for patients undergoing VATS lobectomy for lung cancer  </vt:lpstr>
      <vt:lpstr>Purpose</vt:lpstr>
      <vt:lpstr>Methods</vt:lpstr>
      <vt:lpstr>Results</vt:lpstr>
      <vt:lpstr>Results</vt:lpstr>
      <vt:lpstr>Results_Multivariable analysis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DM300T3A</dc:creator>
  <cp:lastModifiedBy>조 석기</cp:lastModifiedBy>
  <cp:revision>18</cp:revision>
  <dcterms:created xsi:type="dcterms:W3CDTF">2017-07-25T23:31:23Z</dcterms:created>
  <dcterms:modified xsi:type="dcterms:W3CDTF">2019-08-24T17:32:33Z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SCPROP">
    <vt:lpwstr>NSCCustomProperty</vt:lpwstr>
  </property>
  <property fmtid="{D5CDD505-2E9C-101B-9397-08002B2CF9AE}" pid="3" name="NSCPROP_SA">
    <vt:lpwstr>D:\바탕화면\원외 위원회 활동\학술위원회 - 흉부외과\대한흉부심장혈관외과학회 제49차 추계학술대회 - 소아분야 초록 template.pptx</vt:lpwstr>
  </property>
  <property fmtid="{5C58129F-E5B8-477A-9B38-B3E54BFA04C8}" pid="2">
    <vt:lpwstr>7D41F6C2F44D1686104EF38456D28A9573F8E6546FAE108A29D75B7E2D2759E4</vt:lpwstr>
  </property>
</Properties>
</file>