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3" r:id="rId6"/>
    <p:sldId id="261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A0D05C-FDF4-41A3-9603-42454D7B5981}" v="12" dt="2019-08-22T20:11:03.407"/>
    <p1510:client id="{AD13A03B-D057-4213-9A0D-E5C03D679F98}" v="98" dt="2019-08-23T10:32:32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90" y="28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BEBF4-A877-42A4-B1DC-B9FA76C550CE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195F9-B2E2-45BC-B2E3-625357271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22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7195F9-B2E2-45BC-B2E3-6253572712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5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4464496"/>
          </a:xfrm>
        </p:spPr>
        <p:txBody>
          <a:bodyPr>
            <a:normAutofit/>
          </a:bodyPr>
          <a:lstStyle/>
          <a:p>
            <a:r>
              <a:rPr lang="en-US" sz="3200" dirty="0">
                <a:effectLst/>
              </a:rPr>
              <a:t>Extending the indication for </a:t>
            </a:r>
            <a:br>
              <a:rPr lang="en-US" sz="3200" dirty="0">
                <a:effectLst/>
              </a:rPr>
            </a:br>
            <a:r>
              <a:rPr lang="en-US" sz="3200" dirty="0">
                <a:effectLst/>
              </a:rPr>
              <a:t>application of </a:t>
            </a:r>
            <a:r>
              <a:rPr lang="en-US" sz="3200">
                <a:effectLst/>
              </a:rPr>
              <a:t>home-monitoring program: </a:t>
            </a:r>
            <a:r>
              <a:rPr lang="en-US" sz="3200" dirty="0">
                <a:effectLst/>
              </a:rPr>
              <a:t>tetralogy of Fallot or its variants</a:t>
            </a: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Home monitoring program (HMP) is useful for screening of clinical deterioration in the patient with congenital heart disease.</a:t>
            </a:r>
          </a:p>
          <a:p>
            <a:r>
              <a:rPr lang="en-US" altLang="ko-KR" sz="2000" dirty="0"/>
              <a:t>Since spell events in Tetralogy of Fallot (</a:t>
            </a:r>
            <a:r>
              <a:rPr lang="en-US" altLang="ko-KR" sz="2000" dirty="0" err="1"/>
              <a:t>ToF</a:t>
            </a:r>
            <a:r>
              <a:rPr lang="en-US" altLang="ko-KR" sz="2000" dirty="0"/>
              <a:t>) can be rapidly occurred and may require emergent treatment, application of HMP would be convincing.</a:t>
            </a:r>
          </a:p>
          <a:p>
            <a:r>
              <a:rPr lang="en-US" altLang="ko-KR" sz="2000" dirty="0"/>
              <a:t>We sought to evaluate incidence of desaturation events in carefully screened </a:t>
            </a:r>
            <a:r>
              <a:rPr lang="en-US" altLang="ko-KR" sz="2000" dirty="0" err="1"/>
              <a:t>ToF</a:t>
            </a:r>
            <a:r>
              <a:rPr lang="en-US" altLang="ko-KR" sz="2000" dirty="0"/>
              <a:t> patients with HMP, and to elucidate the risk factor for desaturation events. </a:t>
            </a: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Single center retrospective review</a:t>
            </a:r>
          </a:p>
          <a:p>
            <a:r>
              <a:rPr lang="en-US" altLang="ko-KR" sz="2000" dirty="0"/>
              <a:t>From Sep 2017 to May 2019</a:t>
            </a:r>
          </a:p>
          <a:p>
            <a:r>
              <a:rPr lang="en-US" altLang="ko-KR" sz="2000" dirty="0"/>
              <a:t>Inclusion</a:t>
            </a:r>
          </a:p>
          <a:p>
            <a:pPr lvl="1"/>
            <a:r>
              <a:rPr lang="en-US" altLang="ko-KR" sz="2000" dirty="0"/>
              <a:t>Patients who were included in HMP</a:t>
            </a:r>
          </a:p>
          <a:p>
            <a:pPr lvl="1"/>
            <a:r>
              <a:rPr lang="en-US" altLang="ko-KR" sz="2000" dirty="0"/>
              <a:t>HMP was applied to the patients who were deemed at higher risks of developing hypoxic spell</a:t>
            </a: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53 patients were enrolled</a:t>
            </a:r>
          </a:p>
          <a:p>
            <a:r>
              <a:rPr lang="en-US" altLang="ko-KR" sz="2000" dirty="0"/>
              <a:t>1 mortality at 75 days after HMP enrollment</a:t>
            </a:r>
          </a:p>
          <a:p>
            <a:r>
              <a:rPr lang="en-US" altLang="ko-KR" sz="2000" dirty="0"/>
              <a:t>Unplanned surgical intervention for desaturation : 17 patients (32.1%)</a:t>
            </a:r>
          </a:p>
          <a:p>
            <a:pPr lvl="1"/>
            <a:r>
              <a:rPr lang="en-US" altLang="ko-KR" sz="1600" dirty="0"/>
              <a:t>Detection in scheduled outpatient follow up : 3 patients</a:t>
            </a:r>
          </a:p>
          <a:p>
            <a:pPr lvl="1"/>
            <a:r>
              <a:rPr lang="en-US" altLang="ko-KR" sz="1600" dirty="0"/>
              <a:t>Detection by HMP : 14 patients</a:t>
            </a:r>
          </a:p>
          <a:p>
            <a:r>
              <a:rPr lang="en-US" altLang="ko-KR" sz="2000" dirty="0"/>
              <a:t>Duration from desaturation detection to surgical management</a:t>
            </a:r>
          </a:p>
          <a:p>
            <a:pPr lvl="1"/>
            <a:r>
              <a:rPr lang="en-US" altLang="ko-KR" sz="1600" dirty="0"/>
              <a:t>Median 13 days (IQR, 7 to 26 days)</a:t>
            </a:r>
          </a:p>
          <a:p>
            <a:r>
              <a:rPr lang="en-US" altLang="ko-KR" sz="2000" dirty="0"/>
              <a:t>6 patients underwent SPS insertion</a:t>
            </a:r>
          </a:p>
          <a:p>
            <a:pPr lvl="1"/>
            <a:r>
              <a:rPr lang="en-US" altLang="ko-KR" sz="1600" dirty="0"/>
              <a:t>4 patients underwent subsequent repair</a:t>
            </a:r>
          </a:p>
          <a:p>
            <a:pPr lvl="1"/>
            <a:r>
              <a:rPr lang="en-US" altLang="ko-KR" sz="1600" dirty="0"/>
              <a:t>2 patients are awaiting repair</a:t>
            </a:r>
          </a:p>
          <a:p>
            <a:r>
              <a:rPr lang="en-US" altLang="ko-KR" sz="2000" dirty="0"/>
              <a:t>11 patients underwent early repair</a:t>
            </a:r>
          </a:p>
          <a:p>
            <a:endParaRPr lang="en-US" altLang="ko-KR" sz="2000" dirty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F7BA8-F3AC-4635-BDFF-1628957AB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66027C3-F198-4190-8E02-CA700B1090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088467"/>
              </p:ext>
            </p:extLst>
          </p:nvPr>
        </p:nvGraphicFramePr>
        <p:xfrm>
          <a:off x="276402" y="2276872"/>
          <a:ext cx="8605174" cy="3658249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857913328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417162989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78305008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3832912589"/>
                    </a:ext>
                  </a:extLst>
                </a:gridCol>
                <a:gridCol w="284134">
                  <a:extLst>
                    <a:ext uri="{9D8B030D-6E8A-4147-A177-3AD203B41FA5}">
                      <a16:colId xmlns:a16="http://schemas.microsoft.com/office/drawing/2014/main" val="106007983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37825549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42337842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1019475134"/>
                    </a:ext>
                  </a:extLst>
                </a:gridCol>
              </a:tblGrid>
              <a:tr h="522607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Univariable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b="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Multivariable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29367" marR="129367" marT="64683" marB="64683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53463"/>
                  </a:ext>
                </a:extLst>
              </a:tr>
              <a:tr h="522607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HR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95% CI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R>
                      <a:noFill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HR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95% CI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749946"/>
                  </a:ext>
                </a:extLst>
              </a:tr>
              <a:tr h="522607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Sex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1.24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L>
                      <a:noFill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0.44 to 3.53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0.69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1.06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0.33 to 3.37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0.92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32289"/>
                  </a:ext>
                </a:extLst>
              </a:tr>
              <a:tr h="522607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Birth Weight (kg)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lnT>
                      <a:noFill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0.46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0.16 to 1.34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0.15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0.78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0.19 to 3.26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0.78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566722"/>
                  </a:ext>
                </a:extLst>
              </a:tr>
              <a:tr h="522607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Prematurity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1.69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0.39 to 7.38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0.49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569038"/>
                  </a:ext>
                </a:extLst>
              </a:tr>
              <a:tr h="522607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PVA (Z)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0.89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0.55 to 1.45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0.64</a:t>
                      </a: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19309"/>
                  </a:ext>
                </a:extLst>
              </a:tr>
              <a:tr h="522607">
                <a:tc>
                  <a:txBody>
                    <a:bodyPr/>
                    <a:lstStyle/>
                    <a:p>
                      <a:pPr marL="0" marR="0" algn="l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Infundibular volume index </a:t>
                      </a:r>
                    </a:p>
                    <a:p>
                      <a:pPr marL="0" marR="0" algn="l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(mm</a:t>
                      </a:r>
                      <a:r>
                        <a:rPr lang="en-US" sz="1400" kern="100" baseline="300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/m</a:t>
                      </a:r>
                      <a:r>
                        <a:rPr lang="en-US" sz="1400" kern="100" baseline="300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0.996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0.994 to 0.998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&lt;0.001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0.996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0.994 to 0.998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0000"/>
                          </a:solidFill>
                          <a:effectLst/>
                        </a:rPr>
                        <a:t>&lt;0.001</a:t>
                      </a:r>
                      <a:endParaRPr lang="en-US" sz="1400" kern="1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7025" marR="97025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84553"/>
                  </a:ext>
                </a:extLst>
              </a:tr>
            </a:tbl>
          </a:graphicData>
        </a:graphic>
      </p:graphicFrame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1BFAE4A2-B117-4D52-BF4D-D39CB0A8B4B4}"/>
              </a:ext>
            </a:extLst>
          </p:cNvPr>
          <p:cNvSpPr txBox="1">
            <a:spLocks/>
          </p:cNvSpPr>
          <p:nvPr/>
        </p:nvSpPr>
        <p:spPr>
          <a:xfrm>
            <a:off x="251520" y="1268760"/>
            <a:ext cx="8640960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/>
              <a:t>Results of cox proportional hazard ratio for desaturation event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9317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EC35-D90E-41DE-8451-8D82ACEDF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FADEE-C49C-4A11-8968-D5497B471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Freedom from desaturation event</a:t>
            </a:r>
          </a:p>
          <a:p>
            <a:pPr lvl="1"/>
            <a:r>
              <a:rPr lang="en-US" sz="2000" dirty="0"/>
              <a:t>Freedom from adverse events on HMP at 1, 2, and 3 months were 88±4.5%, 75±6.2%, and 70±6.7%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624B7D-0519-4C9D-A4C9-5F0EF7AFBA10}"/>
              </a:ext>
            </a:extLst>
          </p:cNvPr>
          <p:cNvGrpSpPr/>
          <p:nvPr/>
        </p:nvGrpSpPr>
        <p:grpSpPr>
          <a:xfrm>
            <a:off x="1322239" y="2376557"/>
            <a:ext cx="6499522" cy="4436819"/>
            <a:chOff x="2053907" y="2204863"/>
            <a:chExt cx="6499522" cy="4436819"/>
          </a:xfrm>
        </p:grpSpPr>
        <p:pic>
          <p:nvPicPr>
            <p:cNvPr id="9" name="그림 2">
              <a:extLst>
                <a:ext uri="{FF2B5EF4-FFF2-40B4-BE49-F238E27FC236}">
                  <a16:creationId xmlns:a16="http://schemas.microsoft.com/office/drawing/2014/main" id="{92D384D8-ABDF-4646-A871-066503CB66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048" t="2381" r="1503" b="59523"/>
            <a:stretch/>
          </p:blipFill>
          <p:spPr>
            <a:xfrm>
              <a:off x="2840635" y="2303204"/>
              <a:ext cx="5614453" cy="1857006"/>
            </a:xfrm>
            <a:prstGeom prst="rect">
              <a:avLst/>
            </a:prstGeom>
          </p:spPr>
        </p:pic>
        <p:pic>
          <p:nvPicPr>
            <p:cNvPr id="10" name="그림 3">
              <a:extLst>
                <a:ext uri="{FF2B5EF4-FFF2-40B4-BE49-F238E27FC236}">
                  <a16:creationId xmlns:a16="http://schemas.microsoft.com/office/drawing/2014/main" id="{1FDD4039-6434-48C1-A385-C4F35E18E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53907" y="2204863"/>
              <a:ext cx="6499522" cy="4436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9281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sz="2000" dirty="0"/>
              <a:t>One-third of the preoperative patients with </a:t>
            </a:r>
            <a:r>
              <a:rPr lang="en-US" sz="2000" dirty="0" err="1"/>
              <a:t>ToF</a:t>
            </a:r>
            <a:r>
              <a:rPr lang="en-US" sz="2000" dirty="0"/>
              <a:t> shows unexpected </a:t>
            </a:r>
            <a:br>
              <a:rPr lang="en-US" sz="2000" dirty="0"/>
            </a:br>
            <a:r>
              <a:rPr lang="en-US" sz="2000" dirty="0"/>
              <a:t>cyanosis at home necessitating urgent surgical intervention.</a:t>
            </a:r>
          </a:p>
          <a:p>
            <a:r>
              <a:rPr lang="en-US" sz="2000" dirty="0"/>
              <a:t>Patients with smaller infundibular volume on initial echocardiography are at higher risks. </a:t>
            </a:r>
          </a:p>
          <a:p>
            <a:r>
              <a:rPr lang="en-US" sz="2000" dirty="0"/>
              <a:t>HMP may be helpful for early detection and timely management of </a:t>
            </a:r>
            <a:br>
              <a:rPr lang="en-US" sz="2000" dirty="0"/>
            </a:br>
            <a:r>
              <a:rPr lang="en-US" sz="2000" dirty="0"/>
              <a:t>preoperative desaturation</a:t>
            </a: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311</Words>
  <Application>Microsoft Office PowerPoint</Application>
  <PresentationFormat>On-screen Show (4:3)</PresentationFormat>
  <Paragraphs>73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Calibri</vt:lpstr>
      <vt:lpstr>Office 테마</vt:lpstr>
      <vt:lpstr>Extending the indication for  application of home-monitoring program: tetralogy of Fallot or its variants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Kim Dong-hee</cp:lastModifiedBy>
  <cp:revision>6</cp:revision>
  <dcterms:created xsi:type="dcterms:W3CDTF">2017-07-25T23:31:23Z</dcterms:created>
  <dcterms:modified xsi:type="dcterms:W3CDTF">2019-08-23T12:34:18Z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7D41F6C2F44D1686104EF38456D28A9573F8E6546FAE108A29D75B7E2D2759E4</vt:lpwstr>
  </property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</Properties>
</file>