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D1DD99-987C-496E-8994-E0264B3F9683}" v="14" dt="2019-08-23T10:02:45.8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0" d="100"/>
          <a:sy n="90" d="100"/>
        </p:scale>
        <p:origin x="90" y="28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1268760"/>
            <a:ext cx="8640960" cy="3888432"/>
          </a:xfrm>
        </p:spPr>
        <p:txBody>
          <a:bodyPr>
            <a:normAutofit/>
          </a:bodyPr>
          <a:lstStyle/>
          <a:p>
            <a:r>
              <a:rPr lang="en-US" sz="3600" dirty="0">
                <a:effectLst/>
              </a:rPr>
              <a:t>Anatomical characteristics and </a:t>
            </a:r>
            <a:br>
              <a:rPr lang="en-US" sz="3600" dirty="0">
                <a:effectLst/>
              </a:rPr>
            </a:br>
            <a:r>
              <a:rPr lang="en-US" sz="3600" dirty="0">
                <a:effectLst/>
              </a:rPr>
              <a:t>clinical outcomes of </a:t>
            </a:r>
            <a:r>
              <a:rPr lang="en-US" sz="3600" dirty="0" err="1">
                <a:effectLst/>
              </a:rPr>
              <a:t>criss-cross</a:t>
            </a:r>
            <a:r>
              <a:rPr lang="en-US" sz="3600" dirty="0">
                <a:effectLst/>
              </a:rPr>
              <a:t> heart</a:t>
            </a:r>
            <a:br>
              <a:rPr lang="en-US" sz="3600" dirty="0">
                <a:effectLst/>
              </a:rPr>
            </a:br>
            <a:r>
              <a:rPr lang="ko-KR" alt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Purpose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sz="2200" dirty="0"/>
              <a:t>Criss-cross heart (CCH), which is defined as crossing of the two atrioventricular blood streams, is a rare entity among the congenital cardiac anomalies. </a:t>
            </a:r>
          </a:p>
          <a:p>
            <a:r>
              <a:rPr lang="en-US" sz="2200" dirty="0"/>
              <a:t>Various concomitant intra-cardiac anomalies can be found in </a:t>
            </a:r>
            <a:br>
              <a:rPr lang="en-US" sz="2200" dirty="0"/>
            </a:br>
            <a:r>
              <a:rPr lang="en-US" sz="2200" dirty="0"/>
              <a:t>CCH. </a:t>
            </a:r>
          </a:p>
          <a:p>
            <a:r>
              <a:rPr lang="en-US" sz="2200" dirty="0"/>
              <a:t>Construction of two concordant atrioventricular (AV) and</a:t>
            </a:r>
            <a:br>
              <a:rPr lang="en-US" sz="2200" dirty="0"/>
            </a:br>
            <a:r>
              <a:rPr lang="en-US" sz="2200" dirty="0"/>
              <a:t>ventriculoarterial (VA) connection can be achieved only in a </a:t>
            </a:r>
            <a:br>
              <a:rPr lang="en-US" sz="2200" dirty="0"/>
            </a:br>
            <a:r>
              <a:rPr lang="en-US" sz="2200" dirty="0"/>
              <a:t>small subset of patients, and single ventricle palliation strategy is more frequently adopted. </a:t>
            </a:r>
          </a:p>
          <a:p>
            <a:r>
              <a:rPr lang="en-US" sz="2200" dirty="0"/>
              <a:t>We evaluated the anatomical characteristics and clinical </a:t>
            </a:r>
            <a:br>
              <a:rPr lang="en-US" sz="2200" dirty="0"/>
            </a:br>
            <a:r>
              <a:rPr lang="en-US" sz="2200" dirty="0"/>
              <a:t>outcomes of this rare anomaly.</a:t>
            </a:r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sz="2200" dirty="0"/>
              <a:t>Single center retrospective review</a:t>
            </a:r>
          </a:p>
          <a:p>
            <a:r>
              <a:rPr lang="en-US" altLang="ko-KR" sz="2200" dirty="0"/>
              <a:t>1993 to 2019, diagnosed as CCH</a:t>
            </a:r>
          </a:p>
          <a:p>
            <a:r>
              <a:rPr lang="en-US" sz="2200" dirty="0"/>
              <a:t>Echocardiographic, catheterization, radiologic findings and medical records were reviewed</a:t>
            </a:r>
            <a:endParaRPr lang="en-US" altLang="ko-KR" sz="2200" dirty="0"/>
          </a:p>
        </p:txBody>
      </p:sp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sz="2200" dirty="0"/>
              <a:t>Study population : 12 patients with CCH</a:t>
            </a:r>
          </a:p>
          <a:p>
            <a:r>
              <a:rPr lang="en-US" altLang="ko-KR" sz="2200" dirty="0"/>
              <a:t>Anatomical findings</a:t>
            </a:r>
          </a:p>
          <a:p>
            <a:pPr lvl="1"/>
            <a:r>
              <a:rPr lang="en-US" altLang="ko-KR" sz="2000" dirty="0"/>
              <a:t>2 patients (16.7%) : left ventricular hypoplasia</a:t>
            </a:r>
          </a:p>
          <a:p>
            <a:pPr lvl="1"/>
            <a:r>
              <a:rPr lang="en-US" altLang="ko-KR" sz="2000" dirty="0"/>
              <a:t>2 patients (16.7%) : right ventricular hypoplasia</a:t>
            </a:r>
          </a:p>
          <a:p>
            <a:pPr lvl="1"/>
            <a:endParaRPr lang="en-US" altLang="ko-KR" sz="2000" dirty="0"/>
          </a:p>
          <a:p>
            <a:pPr lvl="1"/>
            <a:r>
              <a:rPr lang="en-US" altLang="ko-KR" sz="2000" dirty="0"/>
              <a:t>7 patients (58.3%) : double outlet right ventricle</a:t>
            </a:r>
          </a:p>
          <a:p>
            <a:pPr lvl="1"/>
            <a:r>
              <a:rPr lang="en-US" altLang="ko-KR" sz="2000" dirty="0"/>
              <a:t>6 patients (50%) : concordant atrioventricular connection</a:t>
            </a:r>
          </a:p>
          <a:p>
            <a:pPr lvl="1"/>
            <a:r>
              <a:rPr lang="en-US" altLang="ko-KR" sz="2000" dirty="0"/>
              <a:t>4 patients (33.3%) : discordant atrioventricular connection</a:t>
            </a:r>
          </a:p>
          <a:p>
            <a:pPr lvl="1"/>
            <a:endParaRPr lang="en-US" altLang="ko-KR" sz="2000" dirty="0"/>
          </a:p>
          <a:p>
            <a:pPr lvl="1"/>
            <a:r>
              <a:rPr lang="en-US" altLang="ko-KR" sz="2000" dirty="0"/>
              <a:t>2 patients : (16.7%) : concordant ventriculoarterial connection</a:t>
            </a:r>
          </a:p>
          <a:p>
            <a:pPr lvl="1"/>
            <a:r>
              <a:rPr lang="en-US" altLang="ko-KR" sz="2000" dirty="0"/>
              <a:t>3 patients (25%) : discordant ventriculoarterial connection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C2663-ED14-481F-A91E-D16302EC3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39A63-F5CC-47DC-A834-474CA353FD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Single ventricular palliation strategy (n=10)</a:t>
            </a:r>
          </a:p>
          <a:p>
            <a:pPr lvl="1"/>
            <a:r>
              <a:rPr lang="en-US" sz="2000" dirty="0"/>
              <a:t>9 patients underwent Fontan operation</a:t>
            </a:r>
          </a:p>
          <a:p>
            <a:pPr lvl="1"/>
            <a:r>
              <a:rPr lang="en-US" sz="2000" dirty="0"/>
              <a:t>1 patients is awaiting Fontan operation</a:t>
            </a:r>
          </a:p>
          <a:p>
            <a:r>
              <a:rPr lang="en-US" sz="2200" dirty="0"/>
              <a:t>Biventricular repair with arterial switch operation (n=2)</a:t>
            </a:r>
          </a:p>
          <a:p>
            <a:r>
              <a:rPr lang="en-US" sz="2200" dirty="0"/>
              <a:t>Survival at 10, 20 years was 90%, 78.7%</a:t>
            </a:r>
          </a:p>
        </p:txBody>
      </p:sp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C7B4F753-8845-4D95-8D90-BFA7B33AD9E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99"/>
          <a:stretch/>
        </p:blipFill>
        <p:spPr>
          <a:xfrm>
            <a:off x="2281212" y="3257601"/>
            <a:ext cx="4581576" cy="360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947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sz="2200" dirty="0"/>
              <a:t>CCH is rare cardiac anomaly however clinical outcome </a:t>
            </a:r>
            <a:br>
              <a:rPr lang="en-US" sz="2200" dirty="0"/>
            </a:br>
            <a:r>
              <a:rPr lang="en-US" sz="2200" dirty="0"/>
              <a:t>after Fontan operation is comparable to other Fontan </a:t>
            </a:r>
            <a:br>
              <a:rPr lang="en-US" sz="2200" dirty="0"/>
            </a:br>
            <a:r>
              <a:rPr lang="en-US" sz="2200" dirty="0"/>
              <a:t>candidates</a:t>
            </a:r>
          </a:p>
          <a:p>
            <a:r>
              <a:rPr lang="en-US" sz="2200" dirty="0"/>
              <a:t>Anatomical correction can be performed in a small subset with favorable intracardiac anatomy</a:t>
            </a:r>
            <a:endParaRPr lang="ko-KR" altLang="en-US" sz="2200" dirty="0"/>
          </a:p>
        </p:txBody>
      </p: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189</Words>
  <Application>Microsoft Office PowerPoint</Application>
  <PresentationFormat>On-screen Show (4:3)</PresentationFormat>
  <Paragraphs>31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맑은 고딕</vt:lpstr>
      <vt:lpstr>Arial</vt:lpstr>
      <vt:lpstr>Office 테마</vt:lpstr>
      <vt:lpstr>Anatomical characteristics and  clinical outcomes of criss-cross heart  </vt:lpstr>
      <vt:lpstr>Purpose</vt:lpstr>
      <vt:lpstr>Methods</vt:lpstr>
      <vt:lpstr>Results</vt:lpstr>
      <vt:lpstr>Results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Kim Dong-hee</cp:lastModifiedBy>
  <cp:revision>6</cp:revision>
  <dcterms:created xsi:type="dcterms:W3CDTF">2017-07-25T23:31:23Z</dcterms:created>
  <dcterms:modified xsi:type="dcterms:W3CDTF">2019-08-23T12:32:01Z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5C58129F-E5B8-477A-9B38-B3E54BFA04C8}" pid="2">
    <vt:lpwstr>7D41F6C2F44D1686104EF38456D28A9573F8E6546FAE108A29D75B7E2D2759E4</vt:lpwstr>
  </property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</Properties>
</file>