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6BBD1-0916-4D17-ACAB-9B5D514CC3A2}" v="15" dt="2019-08-23T10:54:28.0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90" y="28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316835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</a:rPr>
              <a:t>Twins with congenital heart disease: maternal features, characteristics of </a:t>
            </a:r>
            <a:br>
              <a:rPr lang="en-US" sz="3600" dirty="0">
                <a:effectLst/>
              </a:rPr>
            </a:br>
            <a:r>
              <a:rPr lang="en-US" sz="3600" dirty="0">
                <a:effectLst/>
              </a:rPr>
              <a:t>cardiac anomaly, and growth</a:t>
            </a:r>
            <a:br>
              <a:rPr lang="en-US" sz="3600" dirty="0">
                <a:effectLst/>
              </a:rPr>
            </a:br>
            <a:r>
              <a:rPr lang="ko-KR" altLang="en-US" sz="3600" dirty="0"/>
              <a:t>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EE2434-E184-4C98-9F0C-04DD14E8B9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endParaRPr lang="en-US" altLang="ko-KR" sz="2200" dirty="0"/>
          </a:p>
          <a:p>
            <a:r>
              <a:rPr lang="en-US" altLang="ko-KR" sz="2200" dirty="0"/>
              <a:t>Despite most congenital heart diseases (CHD) are found in sporadic cases of singletons, some patients with CHD have twin siblings, and CHD is frequently found in both sets of twins. </a:t>
            </a:r>
          </a:p>
          <a:p>
            <a:endParaRPr lang="en-US" altLang="ko-KR" sz="2200" dirty="0"/>
          </a:p>
          <a:p>
            <a:r>
              <a:rPr lang="en-US" altLang="ko-KR" sz="2200" dirty="0"/>
              <a:t>We sought to evaluate characteristics at delivery in twins with CHD.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endParaRPr lang="en-US" sz="2200" dirty="0"/>
          </a:p>
          <a:p>
            <a:r>
              <a:rPr lang="en-US" sz="2200" dirty="0"/>
              <a:t>Single center retrospective analysis was done for twin delivery having at least one baby with CHD between 2008 to 2018. </a:t>
            </a:r>
          </a:p>
          <a:p>
            <a:endParaRPr lang="en-US" sz="2200" dirty="0"/>
          </a:p>
          <a:p>
            <a:r>
              <a:rPr lang="en-US" sz="2200" dirty="0"/>
              <a:t>Medical record review of maternal characteristics, status of babies at delivery and specific diagnosis of CHD was performed. </a:t>
            </a:r>
          </a:p>
          <a:p>
            <a:endParaRPr lang="en-US" sz="2200" dirty="0"/>
          </a:p>
          <a:p>
            <a:r>
              <a:rPr lang="en-US" sz="2200" dirty="0"/>
              <a:t>Sets of twins were classified according to the number of babies </a:t>
            </a:r>
            <a:br>
              <a:rPr lang="en-US" sz="2200" dirty="0"/>
            </a:br>
            <a:r>
              <a:rPr lang="en-US" sz="2200" dirty="0"/>
              <a:t>having CHD (group O as one of twins having CHD, group B as both twins having CHD).</a:t>
            </a:r>
          </a:p>
          <a:p>
            <a:endParaRPr lang="en-US" altLang="ko-KR" sz="2200" dirty="0"/>
          </a:p>
          <a:p>
            <a:r>
              <a:rPr lang="en-US" sz="2200" dirty="0"/>
              <a:t>Atrial septal defect, ventricular septal defect, patent ductus </a:t>
            </a:r>
            <a:br>
              <a:rPr lang="en-US" sz="2200" dirty="0"/>
            </a:br>
            <a:r>
              <a:rPr lang="en-US" sz="2200" dirty="0"/>
              <a:t>arteriosus, aortopulmonary window, and pulmonary stenosis </a:t>
            </a:r>
            <a:br>
              <a:rPr lang="en-US" sz="2200" dirty="0"/>
            </a:br>
            <a:r>
              <a:rPr lang="en-US" sz="2200" dirty="0"/>
              <a:t>were considered as simple CHD.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r>
              <a:rPr lang="en-US" sz="2100" dirty="0"/>
              <a:t>There were 308 sets of twins had at least one baby with CHD </a:t>
            </a:r>
            <a:br>
              <a:rPr lang="en-US" sz="2100" dirty="0"/>
            </a:br>
            <a:r>
              <a:rPr lang="en-US" sz="2100" dirty="0"/>
              <a:t>during the study period. </a:t>
            </a:r>
          </a:p>
          <a:p>
            <a:endParaRPr lang="en-US" sz="2100" dirty="0"/>
          </a:p>
          <a:p>
            <a:r>
              <a:rPr lang="en-US" sz="2100" dirty="0"/>
              <a:t>Among them, one of the 229 pairs of twins had CHD (group O) </a:t>
            </a:r>
            <a:br>
              <a:rPr lang="en-US" sz="2100" dirty="0"/>
            </a:br>
            <a:r>
              <a:rPr lang="en-US" sz="2100" dirty="0"/>
              <a:t>and both babies of the 79 pairs of twins had CHD (group B). </a:t>
            </a:r>
          </a:p>
          <a:p>
            <a:endParaRPr lang="en-US" sz="2100" dirty="0"/>
          </a:p>
          <a:p>
            <a:r>
              <a:rPr lang="en-US" sz="2100" dirty="0"/>
              <a:t>Median maternal age at delivery is 32 years (IQR, 30 – 35 years) </a:t>
            </a:r>
            <a:br>
              <a:rPr lang="en-US" sz="2100" dirty="0"/>
            </a:br>
            <a:r>
              <a:rPr lang="en-US" sz="2100" dirty="0"/>
              <a:t>in group O and 34 years (IQR, 30 – 36) in group B (</a:t>
            </a:r>
            <a:r>
              <a:rPr lang="en-US" sz="2100" i="1" dirty="0"/>
              <a:t>P</a:t>
            </a:r>
            <a:r>
              <a:rPr lang="en-US" sz="2100" dirty="0"/>
              <a:t>=0.32). </a:t>
            </a:r>
          </a:p>
          <a:p>
            <a:endParaRPr lang="en-US" sz="2100" dirty="0"/>
          </a:p>
          <a:p>
            <a:r>
              <a:rPr lang="en-US" sz="2100" dirty="0"/>
              <a:t>Premature delivery more frequent in group B than in group O </a:t>
            </a:r>
            <a:br>
              <a:rPr lang="en-US" sz="2100" dirty="0"/>
            </a:br>
            <a:r>
              <a:rPr lang="en-US" sz="2100" dirty="0"/>
              <a:t>(91.1% vs 80.9%; </a:t>
            </a:r>
            <a:r>
              <a:rPr lang="en-US" sz="2100" i="1" dirty="0"/>
              <a:t>P</a:t>
            </a:r>
            <a:r>
              <a:rPr lang="en-US" sz="2100" dirty="0"/>
              <a:t>=0.04). </a:t>
            </a:r>
          </a:p>
          <a:p>
            <a:endParaRPr lang="en-US" sz="2100" dirty="0"/>
          </a:p>
          <a:p>
            <a:r>
              <a:rPr lang="en-US" sz="2100" dirty="0"/>
              <a:t>Natural fertilization is prevalent in group B than in group O </a:t>
            </a:r>
            <a:br>
              <a:rPr lang="en-US" sz="2100" dirty="0"/>
            </a:br>
            <a:r>
              <a:rPr lang="en-US" sz="2100" dirty="0"/>
              <a:t>(64.6% vs 43.5%; </a:t>
            </a:r>
            <a:r>
              <a:rPr lang="en-US" sz="2100" i="1" dirty="0"/>
              <a:t>P</a:t>
            </a:r>
            <a:r>
              <a:rPr lang="en-US" sz="2100" dirty="0"/>
              <a:t>=0.001). </a:t>
            </a:r>
          </a:p>
          <a:p>
            <a:pPr marL="0" indent="0">
              <a:buNone/>
            </a:pPr>
            <a:endParaRPr lang="ko-KR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226581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sz="2000" dirty="0"/>
              <a:t>In the 229 patients with CHD in group O, 137 patients (59.8%) had </a:t>
            </a:r>
            <a:br>
              <a:rPr lang="en-US" sz="2000" dirty="0"/>
            </a:br>
            <a:r>
              <a:rPr lang="en-US" sz="2000" dirty="0"/>
              <a:t>simple CHD</a:t>
            </a:r>
          </a:p>
          <a:p>
            <a:endParaRPr lang="en-US" sz="2000" dirty="0"/>
          </a:p>
          <a:p>
            <a:r>
              <a:rPr lang="en-US" sz="2000" dirty="0"/>
              <a:t>In the 158 patients with CHD in group B, 136 patients (80.7%) had </a:t>
            </a:r>
            <a:br>
              <a:rPr lang="en-US" sz="2000" dirty="0"/>
            </a:br>
            <a:r>
              <a:rPr lang="en-US" sz="2000" dirty="0"/>
              <a:t>simple CHD. </a:t>
            </a:r>
          </a:p>
          <a:p>
            <a:endParaRPr lang="en-US" sz="2000" dirty="0"/>
          </a:p>
          <a:p>
            <a:r>
              <a:rPr lang="en-US" sz="2000" dirty="0"/>
              <a:t>Simple CHD was observed more frequently in group B (</a:t>
            </a:r>
            <a:r>
              <a:rPr lang="en-US" sz="2000" i="1" dirty="0"/>
              <a:t>P</a:t>
            </a:r>
            <a:r>
              <a:rPr lang="en-US" sz="2000" dirty="0"/>
              <a:t>&lt;0.001). </a:t>
            </a: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Autofit/>
          </a:bodyPr>
          <a:lstStyle/>
          <a:p>
            <a:r>
              <a:rPr lang="en-US" sz="2000" dirty="0"/>
              <a:t>In subgroup analysis among the babies in group O, median weight at delivery was significantly smaller in the babies with CHD than their </a:t>
            </a:r>
            <a:br>
              <a:rPr lang="en-US" sz="2000" dirty="0"/>
            </a:br>
            <a:r>
              <a:rPr lang="en-US" sz="2000" dirty="0"/>
              <a:t>siblings without CHD (</a:t>
            </a:r>
            <a:r>
              <a:rPr lang="en-US" sz="2000" i="1" dirty="0"/>
              <a:t>P</a:t>
            </a:r>
            <a:r>
              <a:rPr lang="en-US" sz="2000" dirty="0"/>
              <a:t>=0.001; 2.23 kg vs. 2.32 kg).</a:t>
            </a:r>
          </a:p>
          <a:p>
            <a:endParaRPr lang="en-US" sz="2000" dirty="0"/>
          </a:p>
          <a:p>
            <a:r>
              <a:rPr lang="en-US" altLang="ko-KR" sz="2000" dirty="0"/>
              <a:t>Using linear mixed model, estimated body weight is significantly reduced in the babies with CHD (</a:t>
            </a:r>
            <a:r>
              <a:rPr lang="en-US" altLang="ko-KR" sz="2000" i="1" dirty="0"/>
              <a:t>P</a:t>
            </a:r>
            <a:r>
              <a:rPr lang="en-US" altLang="ko-KR" sz="2000" dirty="0"/>
              <a:t>=0.002)</a:t>
            </a:r>
          </a:p>
          <a:p>
            <a:pPr lvl="1"/>
            <a:r>
              <a:rPr lang="en-US" altLang="ko-KR" sz="2000" dirty="0"/>
              <a:t>Estimated body weight (kg) = 3.21 + 2.90 × Age (years) { – 0.46 (if, CHD is present)}</a:t>
            </a:r>
          </a:p>
          <a:p>
            <a:endParaRPr lang="en-US" altLang="ko-KR" sz="2000" dirty="0"/>
          </a:p>
          <a:p>
            <a:r>
              <a:rPr lang="en-US" altLang="ko-KR" sz="2000" dirty="0"/>
              <a:t>In the babies with CHD, estimated height is reduced, albeit not statistically significant (</a:t>
            </a:r>
            <a:r>
              <a:rPr lang="en-US" altLang="ko-KR" sz="2000" i="1" dirty="0"/>
              <a:t>P=</a:t>
            </a:r>
            <a:r>
              <a:rPr lang="en-US" altLang="ko-KR" sz="2000" dirty="0"/>
              <a:t>0.08)</a:t>
            </a:r>
          </a:p>
          <a:p>
            <a:pPr lvl="1"/>
            <a:r>
              <a:rPr lang="en-US" altLang="ko-KR" sz="2000" dirty="0"/>
              <a:t>Estimated height (cm) = 49.65 + 10.8 × Age (years) { – 1.06 (if, CHD is present)}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381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sz="2200" dirty="0"/>
              <a:t>In the sets of twins with CHD, considerable number is related with CHD in both twins, however, it is not related with disease complexity. </a:t>
            </a:r>
          </a:p>
          <a:p>
            <a:endParaRPr lang="en-US" sz="2200" dirty="0"/>
          </a:p>
          <a:p>
            <a:r>
              <a:rPr lang="en-US" sz="2200" dirty="0"/>
              <a:t>Among the pair of twins, babies with CHD may have lower </a:t>
            </a:r>
            <a:br>
              <a:rPr lang="en-US" sz="2200" dirty="0"/>
            </a:br>
            <a:r>
              <a:rPr lang="en-US" sz="2200" dirty="0"/>
              <a:t>body weight and height than siblings </a:t>
            </a:r>
            <a:r>
              <a:rPr lang="en-US" sz="2200"/>
              <a:t>without CHD.</a:t>
            </a:r>
            <a:endParaRPr lang="en-US" sz="2200" dirty="0"/>
          </a:p>
          <a:p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209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Twins with congenital heart disease: maternal features, characteristics of  cardiac anomaly, and growth  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Kim Dong-hee</cp:lastModifiedBy>
  <cp:revision>6</cp:revision>
  <dcterms:created xsi:type="dcterms:W3CDTF">2017-07-25T23:31:23Z</dcterms:created>
  <dcterms:modified xsi:type="dcterms:W3CDTF">2019-08-23T12:36:14Z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7D41F6C2F44D1686104EF38456D28A9573F8E6546FAE108A29D75B7E2D2759E4</vt:lpwstr>
  </property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</Properties>
</file>