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61" r:id="rId5"/>
    <p:sldId id="262" r:id="rId6"/>
    <p:sldId id="263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175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/>
          </a:bodyPr>
          <a:lstStyle/>
          <a:p>
            <a:r>
              <a:rPr lang="en-US" altLang="ko-KR" dirty="0"/>
              <a:t>Outcome</a:t>
            </a:r>
            <a:r>
              <a:rPr lang="ko-KR" altLang="en-US" dirty="0"/>
              <a:t> </a:t>
            </a:r>
            <a:r>
              <a:rPr lang="en-US" altLang="ko-KR" dirty="0"/>
              <a:t>after Surgical Repair of Coronary Arteriovenous Fistulae</a:t>
            </a:r>
            <a:endParaRPr lang="ko-KR" altLang="en-US" dirty="0"/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DC2B83C4-EE7D-4131-860B-380D6E7AB7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F82627-155C-48EA-8D86-F7B4CD5B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C063EB-6178-4745-AE92-339A4F160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800" dirty="0">
                <a:cs typeface="Arial" panose="020B0604020202020204" pitchFamily="34" charset="0"/>
              </a:rPr>
              <a:t>To investigate characteristics of CAVF</a:t>
            </a:r>
          </a:p>
          <a:p>
            <a:endParaRPr lang="en-US" altLang="ko-KR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800" dirty="0">
              <a:cs typeface="Arial" panose="020B0604020202020204" pitchFamily="34" charset="0"/>
            </a:endParaRPr>
          </a:p>
          <a:p>
            <a:r>
              <a:rPr lang="en-US" altLang="ko-KR" sz="2800" dirty="0">
                <a:cs typeface="Arial" panose="020B0604020202020204" pitchFamily="34" charset="0"/>
              </a:rPr>
              <a:t>To summarize outcome of surgical repair of CAVF investigate characteristics of CAVF</a:t>
            </a:r>
          </a:p>
          <a:p>
            <a:endParaRPr lang="en-US" altLang="ko-KR" dirty="0">
              <a:cs typeface="Arial" panose="020B0604020202020204" pitchFamily="34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992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74ABD085-917F-4B11-8167-2CCC6AFC6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Jan, 1996 ~ Mar, 2018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cs typeface="Arial" panose="020B0604020202020204" pitchFamily="34" charset="0"/>
              </a:rPr>
              <a:t>Surgical repair of CAVF: n=20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cs typeface="Arial" panose="020B0604020202020204" pitchFamily="34" charset="0"/>
              </a:rPr>
              <a:t>Age(month): 76.2 (29-91.5)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cs typeface="Arial" panose="020B0604020202020204" pitchFamily="34" charset="0"/>
              </a:rPr>
              <a:t>Weight: 3.19 (3.04-3.4)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cs typeface="Arial" panose="020B0604020202020204" pitchFamily="34" charset="0"/>
              </a:rPr>
              <a:t>Male: n=10 (50%) Female: n=10 (50%)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cs typeface="Arial" panose="020B0604020202020204" pitchFamily="34" charset="0"/>
              </a:rPr>
              <a:t>Diagnosis tool: Cardiac </a:t>
            </a:r>
            <a:r>
              <a:rPr lang="en-US" altLang="ko-KR" sz="2400" dirty="0" err="1">
                <a:cs typeface="Arial" panose="020B0604020202020204" pitchFamily="34" charset="0"/>
              </a:rPr>
              <a:t>cath</a:t>
            </a:r>
            <a:r>
              <a:rPr lang="en-US" altLang="ko-KR" sz="2400" dirty="0">
                <a:cs typeface="Arial" panose="020B0604020202020204" pitchFamily="34" charset="0"/>
              </a:rPr>
              <a:t>, CT, TTE</a:t>
            </a:r>
          </a:p>
          <a:p>
            <a:endParaRPr lang="en-US" altLang="ko-KR" sz="4000" dirty="0">
              <a:cs typeface="Arial" panose="020B0604020202020204" pitchFamily="34" charset="0"/>
            </a:endParaRPr>
          </a:p>
          <a:p>
            <a:endParaRPr lang="en-US" altLang="ko-KR" sz="4000" dirty="0"/>
          </a:p>
          <a:p>
            <a:endParaRPr lang="en-US" altLang="ko-KR" dirty="0">
              <a:cs typeface="Arial" panose="020B0604020202020204" pitchFamily="34" charset="0"/>
            </a:endParaRPr>
          </a:p>
          <a:p>
            <a:endParaRPr lang="en-US" altLang="ko-KR" dirty="0">
              <a:cs typeface="Arial" panose="020B0604020202020204" pitchFamily="34" charset="0"/>
            </a:endParaRPr>
          </a:p>
          <a:p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40BEC8DE-F64D-4622-9EB6-C66E923AC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517409"/>
            <a:ext cx="3528392" cy="2132563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With CPB : n=14 (70%)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chemeClr val="bg1"/>
                </a:solidFill>
              </a:rPr>
              <a:t>    -</a:t>
            </a:r>
            <a:r>
              <a:rPr lang="en-US" altLang="ko-KR" sz="20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cs typeface="Arial" panose="020B0604020202020204" pitchFamily="34" charset="0"/>
              </a:rPr>
              <a:t>CPB time: 75min </a:t>
            </a:r>
          </a:p>
          <a:p>
            <a:pPr marL="0" indent="0">
              <a:buNone/>
            </a:pPr>
            <a:r>
              <a:rPr lang="en-US" altLang="ko-KR" sz="1600" dirty="0">
                <a:solidFill>
                  <a:schemeClr val="bg1"/>
                </a:solidFill>
                <a:cs typeface="Arial" panose="020B0604020202020204" pitchFamily="34" charset="0"/>
              </a:rPr>
              <a:t>     - ACC time (n=13): 35min</a:t>
            </a:r>
          </a:p>
          <a:p>
            <a:pPr marL="0" indent="0">
              <a:buNone/>
            </a:pPr>
            <a:endParaRPr lang="en-US" altLang="ko-KR" sz="20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en-US" altLang="ko-KR" sz="2000" dirty="0">
                <a:solidFill>
                  <a:schemeClr val="bg1"/>
                </a:solidFill>
                <a:cs typeface="Arial" panose="020B0604020202020204" pitchFamily="34" charset="0"/>
              </a:rPr>
              <a:t>Without CPB: n=6 (30%)</a:t>
            </a:r>
          </a:p>
          <a:p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7" name="내용 개체 틀 7">
            <a:extLst>
              <a:ext uri="{FF2B5EF4-FFF2-40B4-BE49-F238E27FC236}">
                <a16:creationId xmlns:a16="http://schemas.microsoft.com/office/drawing/2014/main" id="{9317114B-A8B1-418C-9903-BD80A89E1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8796275" cy="334252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A7F1146-B2FF-4AAD-AEB8-86D218054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457" y="4509120"/>
            <a:ext cx="5202338" cy="213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28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AB6C45C1-A121-44AC-A182-FAC2EF7D10B8}"/>
              </a:ext>
            </a:extLst>
          </p:cNvPr>
          <p:cNvSpPr txBox="1">
            <a:spLocks/>
          </p:cNvSpPr>
          <p:nvPr/>
        </p:nvSpPr>
        <p:spPr>
          <a:xfrm>
            <a:off x="4283968" y="3717032"/>
            <a:ext cx="4608512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buClr>
                <a:schemeClr val="bg1"/>
              </a:buClr>
            </a:pPr>
            <a:endParaRPr lang="en-US" altLang="ko-KR" dirty="0">
              <a:cs typeface="Arial" panose="020B0604020202020204" pitchFamily="34" charset="0"/>
            </a:endParaRP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7E3947E9-8629-46BF-9AE7-B75B9F217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sz="2400" dirty="0"/>
              <a:t>Early death: n=0</a:t>
            </a:r>
          </a:p>
          <a:p>
            <a:pPr>
              <a:lnSpc>
                <a:spcPct val="120000"/>
              </a:lnSpc>
            </a:pPr>
            <a:r>
              <a:rPr lang="en-US" altLang="ko-KR" sz="2400" dirty="0"/>
              <a:t>Major surgical complication: n=0</a:t>
            </a:r>
          </a:p>
          <a:p>
            <a:pPr>
              <a:lnSpc>
                <a:spcPct val="120000"/>
              </a:lnSpc>
            </a:pPr>
            <a:r>
              <a:rPr lang="en-US" altLang="ko-KR" sz="2400" dirty="0"/>
              <a:t>Length of hospital stay (days): 6 (5-7)</a:t>
            </a:r>
          </a:p>
          <a:p>
            <a:pPr>
              <a:lnSpc>
                <a:spcPct val="120000"/>
              </a:lnSpc>
            </a:pPr>
            <a:r>
              <a:rPr lang="en-US" altLang="ko-KR" sz="2400" dirty="0"/>
              <a:t>Postop Echo </a:t>
            </a:r>
            <a:r>
              <a:rPr lang="en-US" altLang="ko-KR" sz="2400" dirty="0" err="1"/>
              <a:t>cardiography</a:t>
            </a:r>
            <a:r>
              <a:rPr lang="en-US" altLang="ko-KR" sz="2400" dirty="0"/>
              <a:t> at discharge (n=20)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en-US" altLang="ko-KR" sz="2000" dirty="0"/>
              <a:t>   - </a:t>
            </a:r>
            <a:r>
              <a:rPr lang="en-US" altLang="ko-KR" sz="2000" dirty="0">
                <a:cs typeface="Arial" panose="020B0604020202020204" pitchFamily="34" charset="0"/>
              </a:rPr>
              <a:t>RV dysfunction (or RWMA): none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en-US" altLang="ko-KR" sz="2000" dirty="0"/>
              <a:t>   - </a:t>
            </a:r>
            <a:r>
              <a:rPr lang="en-US" altLang="ko-KR" sz="2000" dirty="0">
                <a:cs typeface="Arial" panose="020B0604020202020204" pitchFamily="34" charset="0"/>
              </a:rPr>
              <a:t>LV dysfunction (or RWMA): none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en-US" altLang="ko-KR" sz="2000" dirty="0"/>
              <a:t>   - </a:t>
            </a:r>
            <a:r>
              <a:rPr lang="en-US" altLang="ko-KR" sz="2000" dirty="0">
                <a:cs typeface="Arial" panose="020B0604020202020204" pitchFamily="34" charset="0"/>
              </a:rPr>
              <a:t>Residual CAVF: none</a:t>
            </a:r>
          </a:p>
          <a:p>
            <a:pPr>
              <a:lnSpc>
                <a:spcPct val="120000"/>
              </a:lnSpc>
            </a:pPr>
            <a:r>
              <a:rPr lang="en-US" altLang="ko-KR" sz="2400" dirty="0"/>
              <a:t>Follow-up duration: 175 months (125~232 months)</a:t>
            </a:r>
          </a:p>
          <a:p>
            <a:pPr>
              <a:lnSpc>
                <a:spcPct val="120000"/>
              </a:lnSpc>
            </a:pPr>
            <a:r>
              <a:rPr lang="en-US" altLang="ko-KR" sz="2400" dirty="0">
                <a:cs typeface="Arial" panose="020B0604020202020204" pitchFamily="34" charset="0"/>
              </a:rPr>
              <a:t>Late death: n=0</a:t>
            </a:r>
          </a:p>
          <a:p>
            <a:pPr>
              <a:lnSpc>
                <a:spcPct val="120000"/>
              </a:lnSpc>
            </a:pPr>
            <a:r>
              <a:rPr lang="en-US" altLang="ko-KR" sz="2400" dirty="0">
                <a:cs typeface="Arial" panose="020B0604020202020204" pitchFamily="34" charset="0"/>
              </a:rPr>
              <a:t>Reoperation or </a:t>
            </a:r>
            <a:r>
              <a:rPr lang="en-US" altLang="ko-KR" sz="2400" dirty="0" err="1">
                <a:cs typeface="Arial" panose="020B0604020202020204" pitchFamily="34" charset="0"/>
              </a:rPr>
              <a:t>reintervention</a:t>
            </a:r>
            <a:r>
              <a:rPr lang="en-US" altLang="ko-KR" sz="2400" dirty="0">
                <a:cs typeface="Arial" panose="020B0604020202020204" pitchFamily="34" charset="0"/>
              </a:rPr>
              <a:t>: n=0</a:t>
            </a:r>
          </a:p>
        </p:txBody>
      </p:sp>
    </p:spTree>
    <p:extLst>
      <p:ext uri="{BB962C8B-B14F-4D97-AF65-F5344CB8AC3E}">
        <p14:creationId xmlns:p14="http://schemas.microsoft.com/office/powerpoint/2010/main" val="138249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AB6C45C1-A121-44AC-A182-FAC2EF7D10B8}"/>
              </a:ext>
            </a:extLst>
          </p:cNvPr>
          <p:cNvSpPr txBox="1">
            <a:spLocks/>
          </p:cNvSpPr>
          <p:nvPr/>
        </p:nvSpPr>
        <p:spPr>
          <a:xfrm>
            <a:off x="4283968" y="3717032"/>
            <a:ext cx="4608512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buClr>
                <a:schemeClr val="bg1"/>
              </a:buClr>
            </a:pPr>
            <a:endParaRPr lang="en-US" altLang="ko-KR" dirty="0">
              <a:cs typeface="Arial" panose="020B0604020202020204" pitchFamily="34" charset="0"/>
            </a:endParaRPr>
          </a:p>
        </p:txBody>
      </p:sp>
      <p:sp>
        <p:nvSpPr>
          <p:cNvPr id="5" name="내용 개체 틀 3">
            <a:extLst>
              <a:ext uri="{FF2B5EF4-FFF2-40B4-BE49-F238E27FC236}">
                <a16:creationId xmlns:a16="http://schemas.microsoft.com/office/drawing/2014/main" id="{74B84A10-72F6-4200-9378-7587C833DD85}"/>
              </a:ext>
            </a:extLst>
          </p:cNvPr>
          <p:cNvSpPr txBox="1">
            <a:spLocks/>
          </p:cNvSpPr>
          <p:nvPr/>
        </p:nvSpPr>
        <p:spPr>
          <a:xfrm>
            <a:off x="457200" y="3140968"/>
            <a:ext cx="8229600" cy="3456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2800" dirty="0">
                <a:cs typeface="Arial" panose="020B0604020202020204" pitchFamily="34" charset="0"/>
              </a:rPr>
              <a:t>Follow-up evaluation</a:t>
            </a:r>
          </a:p>
          <a:p>
            <a:pPr lvl="1">
              <a:lnSpc>
                <a:spcPct val="120000"/>
              </a:lnSpc>
            </a:pPr>
            <a:r>
              <a:rPr lang="en-US" altLang="ko-KR" sz="2000" dirty="0" err="1">
                <a:cs typeface="Arial" panose="020B0604020202020204" pitchFamily="34" charset="0"/>
              </a:rPr>
              <a:t>EchoCG</a:t>
            </a:r>
            <a:r>
              <a:rPr lang="en-US" altLang="ko-KR" sz="2000" dirty="0">
                <a:cs typeface="Arial" panose="020B0604020202020204" pitchFamily="34" charset="0"/>
              </a:rPr>
              <a:t> (n=20):   31.5months (6-96)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cs typeface="Arial" panose="020B0604020202020204" pitchFamily="34" charset="0"/>
              </a:rPr>
              <a:t>Residual CAVF : none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cs typeface="Arial" panose="020B0604020202020204" pitchFamily="34" charset="0"/>
              </a:rPr>
              <a:t>LV dysfunction (or RWMA): none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cs typeface="Arial" panose="020B0604020202020204" pitchFamily="34" charset="0"/>
              </a:rPr>
              <a:t>RV dysfunction (or RWMA): none</a:t>
            </a:r>
          </a:p>
          <a:p>
            <a:pPr lvl="1">
              <a:lnSpc>
                <a:spcPct val="120000"/>
              </a:lnSpc>
            </a:pPr>
            <a:r>
              <a:rPr lang="en-US" altLang="ko-KR" sz="2000" dirty="0">
                <a:cs typeface="Arial" panose="020B0604020202020204" pitchFamily="34" charset="0"/>
              </a:rPr>
              <a:t>Others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/>
              <a:t>CT (n=3): no residual CAVF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/>
              <a:t>MRI (n=1): no residual CAVF</a:t>
            </a:r>
            <a:endParaRPr lang="ko-KR" altLang="en-US" sz="4000" dirty="0"/>
          </a:p>
        </p:txBody>
      </p:sp>
      <p:sp>
        <p:nvSpPr>
          <p:cNvPr id="6" name="내용 개체 틀 4">
            <a:extLst>
              <a:ext uri="{FF2B5EF4-FFF2-40B4-BE49-F238E27FC236}">
                <a16:creationId xmlns:a16="http://schemas.microsoft.com/office/drawing/2014/main" id="{B0C0C7FD-813F-4CB1-87EC-61B6C835C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2"/>
            <a:ext cx="8229600" cy="208857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ko-KR" sz="2800" dirty="0">
                <a:cs typeface="Arial" panose="020B0604020202020204" pitchFamily="34" charset="0"/>
              </a:rPr>
              <a:t>At latest follow-up</a:t>
            </a:r>
          </a:p>
          <a:p>
            <a:pPr lvl="1">
              <a:lnSpc>
                <a:spcPct val="120000"/>
              </a:lnSpc>
            </a:pPr>
            <a:r>
              <a:rPr lang="en-US" altLang="ko-KR" sz="2000" dirty="0">
                <a:cs typeface="Arial" panose="020B0604020202020204" pitchFamily="34" charset="0"/>
              </a:rPr>
              <a:t>All in NYHA Fc I</a:t>
            </a:r>
          </a:p>
          <a:p>
            <a:pPr lvl="1">
              <a:lnSpc>
                <a:spcPct val="120000"/>
              </a:lnSpc>
            </a:pPr>
            <a:r>
              <a:rPr lang="en-US" altLang="ko-KR" sz="2000" dirty="0">
                <a:cs typeface="Arial" panose="020B0604020202020204" pitchFamily="34" charset="0"/>
              </a:rPr>
              <a:t>Medication : Anti coagulation for CABG (n=1)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000" dirty="0">
                <a:cs typeface="Arial" panose="020B0604020202020204" pitchFamily="34" charset="0"/>
              </a:rPr>
              <a:t>                          Beta blocker for atrial flutter (n=2)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380000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/>
              <a:t>The outcome after surgical repair of CAVF is excellent. 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Surgery should be considered as an option for treatment of CAVF in any circumstances where the catheter-based intervention is unfavorable.</a:t>
            </a:r>
            <a:endParaRPr lang="ko-KR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309</Words>
  <Application>Microsoft Office PowerPoint</Application>
  <PresentationFormat>화면 슬라이드 쇼(4:3)</PresentationFormat>
  <Paragraphs>50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Outcome after Surgical Repair of Coronary Arteriovenous Fistulae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Cho Sungbin</cp:lastModifiedBy>
  <cp:revision>15</cp:revision>
  <dcterms:created xsi:type="dcterms:W3CDTF">2017-07-25T23:31:23Z</dcterms:created>
  <dcterms:modified xsi:type="dcterms:W3CDTF">2019-08-23T12:43:23Z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