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23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Surgical Outcomes of Infective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Endocarditis : 20-Year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Experience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ko-KR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Children’s Hospital</a:t>
            </a:r>
            <a:endParaRPr lang="ko-KR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Autofit/>
          </a:bodyPr>
          <a:lstStyle/>
          <a:p>
            <a:r>
              <a:rPr lang="en-AU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AU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contrast to the adult population, surgical outcomes of infective endocarditis (IE) in children have rarely reported. </a:t>
            </a:r>
            <a:endParaRPr lang="en-AU" altLang="ko-K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 altLang="ko-K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Characteristics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of IE in children are different from those in adults</a:t>
            </a:r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altLang="ko-K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purpose of this study</a:t>
            </a:r>
          </a:p>
          <a:p>
            <a:pPr lvl="1">
              <a:buFontTx/>
              <a:buChar char="-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To evaluate the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patient characteristics </a:t>
            </a:r>
            <a:endParaRPr lang="en-US" altLang="ko-K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Tx/>
              <a:buChar char="-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To evaluate early- and long-term surgical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outcomes of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IE</a:t>
            </a:r>
            <a:endParaRPr lang="en-US" altLang="ko-K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Autofit/>
          </a:bodyPr>
          <a:lstStyle/>
          <a:p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Retrospective study</a:t>
            </a:r>
          </a:p>
          <a:p>
            <a:endParaRPr lang="en-US" altLang="ko-K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Patients 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From January 2000 to July 2019 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Total 64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cases in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58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consecutive patients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who underwent surgical treatment for IE</a:t>
            </a:r>
          </a:p>
          <a:p>
            <a:endParaRPr lang="en-US" altLang="ko-K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13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patients were lost during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follow-up</a:t>
            </a:r>
          </a:p>
          <a:p>
            <a:endParaRPr lang="en-US" altLang="ko-K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 we evaluate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Patient characteristics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Clinical outcomes : Overall survival rate, Freedom from reoperation &amp; recurrent IE</a:t>
            </a:r>
            <a:endParaRPr lang="ko-K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328592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Patient characteristics</a:t>
            </a:r>
          </a:p>
          <a:p>
            <a:pPr>
              <a:buFontTx/>
              <a:buChar char="-"/>
            </a:pPr>
            <a:endParaRPr lang="en-US" altLang="ko-K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Median age at the operation : </a:t>
            </a: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11.2</a:t>
            </a: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years </a:t>
            </a:r>
          </a:p>
          <a:p>
            <a:pPr>
              <a:buFontTx/>
              <a:buChar char="-"/>
            </a:pPr>
            <a:endParaRPr lang="en-US" altLang="ko-K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Median duration from diagnosis to surgery : </a:t>
            </a: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days </a:t>
            </a:r>
          </a:p>
          <a:p>
            <a:pPr>
              <a:buFontTx/>
              <a:buChar char="-"/>
            </a:pPr>
            <a:endParaRPr lang="en-US" altLang="ko-K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Prior cardiac surgery in 33 patients</a:t>
            </a:r>
          </a:p>
          <a:p>
            <a:pPr>
              <a:buFontTx/>
              <a:buChar char="-"/>
            </a:pPr>
            <a:endParaRPr lang="en-US" altLang="ko-K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Congenital heart defects in 49 patients</a:t>
            </a:r>
          </a:p>
          <a:p>
            <a:pPr>
              <a:buFontTx/>
              <a:buChar char="-"/>
            </a:pPr>
            <a:endParaRPr lang="en-US" altLang="ko-K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Most commonly involved native valve : </a:t>
            </a: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Tricuspid valve </a:t>
            </a: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 14 patients</a:t>
            </a:r>
          </a:p>
          <a:p>
            <a:pPr>
              <a:buFontTx/>
              <a:buChar char="-"/>
            </a:pPr>
            <a:endParaRPr lang="en-US" altLang="ko-K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Most common organism : </a:t>
            </a: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Gram (+) </a:t>
            </a: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 40 patients</a:t>
            </a:r>
          </a:p>
          <a:p>
            <a:pPr>
              <a:buFontTx/>
              <a:buChar char="-"/>
            </a:pPr>
            <a:endParaRPr lang="en-US" altLang="ko-K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Valve-sparing surgery in 26 patients</a:t>
            </a:r>
          </a:p>
          <a:p>
            <a:pPr marL="0" indent="0">
              <a:buNone/>
            </a:pP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>
              <a:buFontTx/>
              <a:buChar char="-"/>
            </a:pP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Median </a:t>
            </a:r>
            <a:r>
              <a:rPr lang="en-US" altLang="ko-KR" sz="2200" b="1" dirty="0">
                <a:latin typeface="Arial" panose="020B0604020202020204" pitchFamily="34" charset="0"/>
                <a:cs typeface="Arial" panose="020B0604020202020204" pitchFamily="34" charset="0"/>
              </a:rPr>
              <a:t>follow-up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ko-KR" sz="2200" b="1" dirty="0">
                <a:latin typeface="Arial" panose="020B0604020202020204" pitchFamily="34" charset="0"/>
                <a:cs typeface="Arial" panose="020B0604020202020204" pitchFamily="34" charset="0"/>
              </a:rPr>
              <a:t>7.8 years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(range 2 days to 18.9 years</a:t>
            </a: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altLang="ko-K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5472608"/>
          </a:xfrm>
        </p:spPr>
        <p:txBody>
          <a:bodyPr>
            <a:normAutofit/>
          </a:bodyPr>
          <a:lstStyle/>
          <a:p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Early outcome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In-hospital mortality in 2 patients (2/58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, 3.4%)</a:t>
            </a:r>
          </a:p>
          <a:p>
            <a:pPr>
              <a:buFontTx/>
              <a:buChar char="-"/>
            </a:pP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Causes </a:t>
            </a:r>
            <a:endParaRPr lang="en-US" altLang="ko-K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arenR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Irreversible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ventricular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dysfunction in neonate</a:t>
            </a:r>
          </a:p>
          <a:p>
            <a:pPr marL="514350" indent="-514350">
              <a:buAutoNum type="arabicParenR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Irreversible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septic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shock in infant</a:t>
            </a:r>
          </a:p>
          <a:p>
            <a:pPr marL="514350" indent="-514350">
              <a:buAutoNum type="arabicParenR"/>
            </a:pPr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Long-term outcome</a:t>
            </a:r>
          </a:p>
          <a:p>
            <a:pPr>
              <a:buFontTx/>
              <a:buChar char="-"/>
            </a:pP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ate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mortality in 1 patient (respiratory arrest d/t food aspiration)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Reoperations in 12 patients</a:t>
            </a:r>
            <a:endParaRPr lang="en-US" altLang="ko-K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Native valve failure (n=5), Prostheses failure (n=5), Recurrent IE (n=2)</a:t>
            </a:r>
          </a:p>
          <a:p>
            <a:pPr>
              <a:buFontTx/>
              <a:buChar char="-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Recurrent IE in 4 patients </a:t>
            </a:r>
            <a:endParaRPr lang="en-US" altLang="ko-K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Intraoperative diagnosed in 1 patient, medical treatment in 1 patient</a:t>
            </a:r>
          </a:p>
          <a:p>
            <a:pPr>
              <a:buFontTx/>
              <a:buChar char="-"/>
            </a:pP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439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19256" cy="5400600"/>
          </a:xfrm>
        </p:spPr>
        <p:txBody>
          <a:bodyPr>
            <a:normAutofit lnSpcReduction="10000"/>
          </a:bodyPr>
          <a:lstStyle/>
          <a:p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Risk factor </a:t>
            </a: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 not-saving native valve</a:t>
            </a:r>
          </a:p>
          <a:p>
            <a:pPr marL="0" indent="0">
              <a:buNone/>
            </a:pPr>
            <a:r>
              <a:rPr lang="en-AU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AU" altLang="ko-K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In Multivariable </a:t>
            </a:r>
            <a:r>
              <a:rPr lang="en-AU" altLang="ko-K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analysis, </a:t>
            </a:r>
          </a:p>
          <a:p>
            <a:pPr>
              <a:buFontTx/>
              <a:buChar char="-"/>
            </a:pPr>
            <a:r>
              <a:rPr lang="en-AU" altLang="ko-KR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Perivalvular</a:t>
            </a:r>
            <a:r>
              <a:rPr lang="en-AU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extension (PVE)</a:t>
            </a:r>
            <a:r>
              <a:rPr lang="en-AU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(OR: 25.375; 95% CI: 3.865~166.611; </a:t>
            </a:r>
            <a:r>
              <a:rPr lang="en-AU" altLang="ko-K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AU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=0.001</a:t>
            </a:r>
            <a:r>
              <a:rPr lang="en-AU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FontTx/>
              <a:buChar char="-"/>
            </a:pPr>
            <a:r>
              <a:rPr lang="en-AU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Body </a:t>
            </a:r>
            <a:r>
              <a:rPr lang="en-AU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weight at the time of operation </a:t>
            </a:r>
            <a:r>
              <a:rPr lang="en-AU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(OR 1.118; 95% CI: 1.019~1.226, </a:t>
            </a:r>
            <a:r>
              <a:rPr lang="en-AU" altLang="ko-K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AU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=0.019</a:t>
            </a:r>
            <a:r>
              <a:rPr lang="en-AU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FontTx/>
              <a:buChar char="-"/>
            </a:pPr>
            <a:endParaRPr lang="en-AU" altLang="ko-K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Risk factor </a:t>
            </a: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 reoperation</a:t>
            </a:r>
          </a:p>
          <a:p>
            <a:pPr marL="0" indent="0">
              <a:buNone/>
            </a:pPr>
            <a:r>
              <a:rPr lang="en-AU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AU" altLang="ko-K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AU" altLang="ko-KR" sz="2000" i="1" dirty="0">
                <a:latin typeface="Arial" panose="020B0604020202020204" pitchFamily="34" charset="0"/>
                <a:cs typeface="Arial" panose="020B0604020202020204" pitchFamily="34" charset="0"/>
              </a:rPr>
              <a:t>Multivariable </a:t>
            </a:r>
            <a:r>
              <a:rPr lang="en-AU" altLang="ko-K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analysis, </a:t>
            </a:r>
          </a:p>
          <a:p>
            <a:pPr>
              <a:buFontTx/>
              <a:buChar char="-"/>
            </a:pPr>
            <a:r>
              <a:rPr lang="en-AU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PVE</a:t>
            </a:r>
            <a:r>
              <a:rPr lang="en-AU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(HR: 10.733; 95% CI: 2.555~45.080; </a:t>
            </a:r>
            <a:r>
              <a:rPr lang="en-AU" altLang="ko-K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AU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=0.001</a:t>
            </a:r>
            <a:r>
              <a:rPr lang="en-AU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FontTx/>
              <a:buChar char="-"/>
            </a:pPr>
            <a:endParaRPr lang="en-AU" altLang="ko-K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Freedom from reoperation at 5, 10, and 15 years </a:t>
            </a:r>
          </a:p>
          <a:p>
            <a:pPr marL="0" indent="0">
              <a:buNone/>
            </a:pP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   83.8%, 76.3%, and 57.8%, respectively</a:t>
            </a:r>
          </a:p>
          <a:p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Freedom from recurrent IE at 5, 10, and 15 years  </a:t>
            </a:r>
          </a:p>
          <a:p>
            <a:pPr marL="0" indent="0">
              <a:buNone/>
            </a:pP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   95.8%, 92.7%, and 83.%%, respectively</a:t>
            </a:r>
          </a:p>
          <a:p>
            <a:pPr>
              <a:buFontTx/>
              <a:buChar char="-"/>
            </a:pPr>
            <a:endParaRPr lang="en-AU" altLang="ko-K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ko-K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405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AU" altLang="ko-K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Early- </a:t>
            </a:r>
            <a:r>
              <a:rPr lang="en-AU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and long-term surgical outcomes of IE in children were acceptable</a:t>
            </a:r>
            <a:r>
              <a:rPr lang="en-AU" altLang="ko-K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AU" altLang="ko-K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U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PVE</a:t>
            </a:r>
            <a:r>
              <a:rPr lang="en-AU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altLang="ko-K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AU" altLang="ko-KR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significant </a:t>
            </a:r>
            <a:r>
              <a:rPr lang="en-AU" altLang="ko-KR" sz="2800" u="sng" dirty="0">
                <a:latin typeface="Arial" panose="020B0604020202020204" pitchFamily="34" charset="0"/>
                <a:cs typeface="Arial" panose="020B0604020202020204" pitchFamily="34" charset="0"/>
              </a:rPr>
              <a:t>risk </a:t>
            </a:r>
            <a:r>
              <a:rPr lang="en-AU" altLang="ko-KR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factor </a:t>
            </a:r>
            <a:r>
              <a:rPr lang="en-AU" altLang="ko-KR" sz="2800" u="sng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AU" altLang="ko-KR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reoperation</a:t>
            </a:r>
            <a:r>
              <a:rPr lang="en-AU" altLang="ko-KR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altLang="ko-KR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and not-saving native valve.</a:t>
            </a:r>
          </a:p>
          <a:p>
            <a:endParaRPr lang="en-AU" altLang="ko-KR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Body weight at the operation was significant factor for not-saving native valve.</a:t>
            </a:r>
            <a:endParaRPr lang="en-US" altLang="ko-K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409</Words>
  <Application>Microsoft Office PowerPoint</Application>
  <PresentationFormat>화면 슬라이드 쇼(4:3)</PresentationFormat>
  <Paragraphs>72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Surgical Outcomes of Infective Endocarditis : 20-Year Experience of Children’s Hospital</vt:lpstr>
      <vt:lpstr>Purpose</vt:lpstr>
      <vt:lpstr>Methods</vt:lpstr>
      <vt:lpstr>Results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Windows 사용자</cp:lastModifiedBy>
  <cp:revision>31</cp:revision>
  <dcterms:created xsi:type="dcterms:W3CDTF">2017-07-25T23:31:23Z</dcterms:created>
  <dcterms:modified xsi:type="dcterms:W3CDTF">2019-08-26T04:58:44Z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