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"/>
            <a:ext cx="4572000" cy="67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5293"/>
            <a:ext cx="4574807" cy="67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0299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Usefulness of Mechanical Circulatory Support as a Bridge to Pediatric Heart Transplantation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1371600" y="4484712"/>
            <a:ext cx="6400800" cy="1752600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altLang="ko-KR" sz="2000" dirty="0" smtClean="0"/>
              <a:t>Donor shortage is the main problem in </a:t>
            </a:r>
            <a:r>
              <a:rPr lang="en-GB" altLang="ko-KR" sz="2000" dirty="0" err="1" smtClean="0"/>
              <a:t>pediatric</a:t>
            </a:r>
            <a:r>
              <a:rPr lang="en-GB" altLang="ko-KR" sz="2000" dirty="0" smtClean="0"/>
              <a:t> heart transplantation.</a:t>
            </a:r>
          </a:p>
          <a:p>
            <a:pPr>
              <a:lnSpc>
                <a:spcPct val="150000"/>
              </a:lnSpc>
            </a:pPr>
            <a:r>
              <a:rPr lang="en-GB" altLang="ko-KR" sz="2000" dirty="0" smtClean="0"/>
              <a:t>Mechanical circulatory support (MCS) is known to increase waiting list survival. </a:t>
            </a:r>
          </a:p>
          <a:p>
            <a:pPr>
              <a:lnSpc>
                <a:spcPct val="150000"/>
              </a:lnSpc>
            </a:pPr>
            <a:r>
              <a:rPr lang="en-GB" altLang="ko-KR" sz="2000" dirty="0" smtClean="0"/>
              <a:t>However, in terms of complications and usability, there are few reports of MCS before </a:t>
            </a:r>
            <a:r>
              <a:rPr lang="en-GB" altLang="ko-KR" sz="2000" dirty="0" smtClean="0"/>
              <a:t>p</a:t>
            </a:r>
            <a:r>
              <a:rPr lang="en-US" altLang="ko-KR" sz="2000" dirty="0"/>
              <a:t>a</a:t>
            </a:r>
            <a:r>
              <a:rPr lang="en-GB" altLang="ko-KR" sz="2000" dirty="0" err="1" smtClean="0"/>
              <a:t>ediatric</a:t>
            </a:r>
            <a:r>
              <a:rPr lang="en-GB" altLang="ko-KR" sz="2000" dirty="0" smtClean="0"/>
              <a:t> </a:t>
            </a:r>
            <a:r>
              <a:rPr lang="en-GB" altLang="ko-KR" sz="2000" dirty="0" smtClean="0"/>
              <a:t>heart transplantation. </a:t>
            </a:r>
            <a:endParaRPr lang="en-GB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Patients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l-NL" altLang="ko-KR" sz="2000" dirty="0" smtClean="0"/>
              <a:t>August 2005 </a:t>
            </a:r>
            <a:r>
              <a:rPr lang="nl-NL" altLang="ko-KR" sz="2000" dirty="0"/>
              <a:t>– </a:t>
            </a:r>
            <a:r>
              <a:rPr lang="nl-NL" altLang="ko-KR" sz="2000" dirty="0" smtClean="0"/>
              <a:t>July 2019 </a:t>
            </a:r>
            <a:r>
              <a:rPr lang="nl-NL" altLang="ko-KR" sz="2000" dirty="0"/>
              <a:t>: </a:t>
            </a:r>
            <a:r>
              <a:rPr lang="nl-NL" altLang="ko-KR" sz="2000" dirty="0" smtClean="0"/>
              <a:t>22 </a:t>
            </a:r>
            <a:r>
              <a:rPr lang="nl-NL" altLang="ko-KR" sz="2000" dirty="0"/>
              <a:t>patients </a:t>
            </a:r>
            <a:r>
              <a:rPr lang="nl-NL" altLang="ko-KR" sz="2000" dirty="0" smtClean="0"/>
              <a:t>younger than 18 year who underwent heart transplantation</a:t>
            </a:r>
          </a:p>
          <a:p>
            <a:pPr lvl="2">
              <a:lnSpc>
                <a:spcPct val="150000"/>
              </a:lnSpc>
            </a:pPr>
            <a:r>
              <a:rPr lang="nl-NL" altLang="ko-KR" sz="2000" dirty="0" smtClean="0"/>
              <a:t>Cardiomyopathy (n=15), Congenital heart disease </a:t>
            </a:r>
            <a:r>
              <a:rPr lang="nl-NL" altLang="ko-KR" sz="2000" dirty="0"/>
              <a:t>(</a:t>
            </a:r>
            <a:r>
              <a:rPr lang="nl-NL" altLang="ko-KR" sz="2000" dirty="0" smtClean="0"/>
              <a:t>n=7)</a:t>
            </a:r>
            <a:endParaRPr lang="nl-NL" altLang="ko-KR" sz="2000" dirty="0"/>
          </a:p>
          <a:p>
            <a:pPr>
              <a:lnSpc>
                <a:spcPct val="150000"/>
              </a:lnSpc>
            </a:pPr>
            <a:r>
              <a:rPr lang="nl-NL" altLang="ko-KR" sz="2000" dirty="0" smtClean="0"/>
              <a:t>Group A : Patients who were supported with MCS (n=11)</a:t>
            </a:r>
          </a:p>
          <a:p>
            <a:pPr>
              <a:lnSpc>
                <a:spcPct val="150000"/>
              </a:lnSpc>
            </a:pPr>
            <a:r>
              <a:rPr lang="nl-NL" altLang="ko-KR" sz="2000" dirty="0" smtClean="0"/>
              <a:t>Group B : Patients who were supported without MCS(n=11)</a:t>
            </a:r>
            <a:endParaRPr lang="nl-NL" altLang="ko-KR" sz="2000" dirty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3075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altLang="ko-KR" sz="2000" dirty="0"/>
              <a:t>MCS was performed in patients classified </a:t>
            </a:r>
            <a:r>
              <a:rPr lang="nl-NL" altLang="ko-KR" sz="2000" dirty="0" smtClean="0"/>
              <a:t>as </a:t>
            </a:r>
            <a:r>
              <a:rPr lang="nl-NL" altLang="ko-KR" sz="2000" dirty="0"/>
              <a:t>Interagency Registry for Mechanically Assisted Circultory Supprot(INTERMACS) profile 1 and 2 </a:t>
            </a:r>
          </a:p>
          <a:p>
            <a:endParaRPr lang="nl-NL" altLang="ko-KR" sz="2000" dirty="0" smtClean="0"/>
          </a:p>
          <a:p>
            <a:r>
              <a:rPr lang="nl-NL" altLang="ko-KR" sz="2000" dirty="0" smtClean="0"/>
              <a:t>INTERMACS </a:t>
            </a:r>
            <a:r>
              <a:rPr lang="nl-NL" altLang="ko-KR" sz="2000" dirty="0"/>
              <a:t>profile was more severe in Group A than Group B (p&lt;0.001)</a:t>
            </a:r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Mean follow up period was 45.3±33.4 months. </a:t>
            </a:r>
            <a:endParaRPr lang="en-US" altLang="ko-KR" sz="2000" dirty="0" smtClean="0"/>
          </a:p>
          <a:p>
            <a:r>
              <a:rPr lang="en-US" altLang="ko-KR" sz="2000" dirty="0"/>
              <a:t>1</a:t>
            </a:r>
            <a:r>
              <a:rPr lang="en-US" altLang="ko-KR" sz="2000" dirty="0" smtClean="0"/>
              <a:t> </a:t>
            </a:r>
            <a:r>
              <a:rPr lang="en-US" altLang="ko-KR" sz="2000" dirty="0"/>
              <a:t>early </a:t>
            </a:r>
            <a:r>
              <a:rPr lang="en-US" altLang="ko-KR" sz="2000" dirty="0" smtClean="0"/>
              <a:t>death: </a:t>
            </a:r>
            <a:r>
              <a:rPr lang="en-US" altLang="ko-KR" sz="2000" dirty="0"/>
              <a:t>refractory </a:t>
            </a:r>
            <a:r>
              <a:rPr lang="en-US" altLang="ko-KR" sz="2000" dirty="0" smtClean="0"/>
              <a:t>thrombocytopenia</a:t>
            </a:r>
          </a:p>
          <a:p>
            <a:r>
              <a:rPr lang="en-US" altLang="ko-KR" sz="2000" dirty="0" smtClean="0"/>
              <a:t>5 </a:t>
            </a:r>
            <a:r>
              <a:rPr lang="en-US" altLang="ko-KR" sz="2000" dirty="0"/>
              <a:t>late death </a:t>
            </a:r>
            <a:endParaRPr lang="en-US" altLang="ko-KR" sz="2000" dirty="0" smtClean="0"/>
          </a:p>
          <a:p>
            <a:pPr lvl="1"/>
            <a:r>
              <a:rPr lang="en-US" altLang="ko-KR" sz="2000" dirty="0" smtClean="0"/>
              <a:t>rejection </a:t>
            </a:r>
            <a:r>
              <a:rPr lang="en-US" altLang="ko-KR" sz="2000" dirty="0"/>
              <a:t>after 18, 48 months(n=2), </a:t>
            </a:r>
            <a:endParaRPr lang="en-US" altLang="ko-KR" sz="2000" dirty="0" smtClean="0"/>
          </a:p>
          <a:p>
            <a:pPr lvl="1"/>
            <a:r>
              <a:rPr lang="en-US" altLang="ko-KR" sz="2000" dirty="0" smtClean="0"/>
              <a:t>unknown </a:t>
            </a:r>
            <a:r>
              <a:rPr lang="en-US" altLang="ko-KR" sz="2000" dirty="0"/>
              <a:t>sudden death after 49, 59, 75 months(n=3). </a:t>
            </a:r>
            <a:endParaRPr lang="en-US" altLang="ko-KR" sz="2000" dirty="0" smtClean="0"/>
          </a:p>
          <a:p>
            <a:r>
              <a:rPr lang="en-US" altLang="ko-KR" sz="2000" dirty="0" smtClean="0"/>
              <a:t>Overall </a:t>
            </a:r>
            <a:r>
              <a:rPr lang="en-US" altLang="ko-KR" sz="2000" dirty="0"/>
              <a:t>survival rates at 1, 5 and 8 years were, 95.5%, 62.8%, and 50.2% respectively, with no significant difference between the two groups(p=0.774). </a:t>
            </a:r>
            <a:endParaRPr lang="en-US" altLang="ko-KR" sz="2000" dirty="0" smtClean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rcRect t="6501" r="25214"/>
          <a:stretch/>
        </p:blipFill>
        <p:spPr>
          <a:xfrm>
            <a:off x="971600" y="4362391"/>
            <a:ext cx="3024336" cy="22314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/>
          <a:srcRect l="1312" t="6501" r="13706" b="3500"/>
          <a:stretch/>
        </p:blipFill>
        <p:spPr>
          <a:xfrm>
            <a:off x="4569134" y="4362390"/>
            <a:ext cx="3387242" cy="211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Rejection-free rates at 1 and 5 years were respectively 38.4% and 25.6%, with no significant difference between the two groups(p=0.927). </a:t>
            </a:r>
            <a:endParaRPr lang="ko-KR" altLang="en-US" sz="2000" dirty="0"/>
          </a:p>
          <a:p>
            <a:endParaRPr lang="en-GB" altLang="ko-KR" sz="2400" dirty="0" smtClean="0"/>
          </a:p>
          <a:p>
            <a:pPr marL="0" indent="0">
              <a:buNone/>
            </a:pPr>
            <a:endParaRPr lang="en-GB" altLang="ko-KR" sz="2400" dirty="0"/>
          </a:p>
          <a:p>
            <a:pPr lvl="1"/>
            <a:endParaRPr lang="en-GB" altLang="ko-KR" sz="2000" dirty="0"/>
          </a:p>
          <a:p>
            <a:pPr lvl="1"/>
            <a:endParaRPr lang="en-US" altLang="ko-KR" sz="2000" dirty="0" smtClean="0"/>
          </a:p>
          <a:p>
            <a:pPr lvl="1"/>
            <a:endParaRPr lang="en-US" altLang="ko-KR" sz="2000" dirty="0" smtClean="0"/>
          </a:p>
          <a:p>
            <a:pPr lvl="1"/>
            <a:endParaRPr lang="en-US" altLang="ko-KR" sz="2000" dirty="0"/>
          </a:p>
          <a:p>
            <a:endParaRPr lang="en-US" altLang="ko-KR" sz="2400" dirty="0" smtClean="0"/>
          </a:p>
          <a:p>
            <a:r>
              <a:rPr lang="en-US" altLang="ko-KR" sz="2000" dirty="0" smtClean="0"/>
              <a:t>There </a:t>
            </a:r>
            <a:r>
              <a:rPr lang="en-US" altLang="ko-KR" sz="2000" dirty="0"/>
              <a:t>were no </a:t>
            </a:r>
            <a:r>
              <a:rPr lang="en-US" altLang="ko-KR" sz="2000" dirty="0" smtClean="0"/>
              <a:t>significant </a:t>
            </a:r>
            <a:r>
              <a:rPr lang="en-US" altLang="ko-KR" sz="2000" dirty="0"/>
              <a:t>differences in </a:t>
            </a:r>
            <a:r>
              <a:rPr lang="en-US" altLang="ko-KR" sz="2000" dirty="0" smtClean="0"/>
              <a:t>morbidity </a:t>
            </a:r>
            <a:r>
              <a:rPr lang="en-US" altLang="ko-KR" sz="2000" dirty="0"/>
              <a:t>including Acute kidney injury(p=0.087), and reoperation for bleeding(0.138) between two groups.</a:t>
            </a:r>
            <a:endParaRPr lang="ko-KR" altLang="ko-KR" sz="2000" dirty="0"/>
          </a:p>
          <a:p>
            <a:pPr lvl="1"/>
            <a:endParaRPr lang="en-GB" altLang="ko-KR" sz="2000" dirty="0"/>
          </a:p>
          <a:p>
            <a:endParaRPr lang="ko-KR" altLang="en-US" sz="20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1313" t="6502" r="25214" b="2000"/>
          <a:stretch/>
        </p:blipFill>
        <p:spPr>
          <a:xfrm>
            <a:off x="941371" y="2492896"/>
            <a:ext cx="3146458" cy="231245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/>
          <a:srcRect l="1312" t="6502" r="14591" b="2000"/>
          <a:stretch/>
        </p:blipFill>
        <p:spPr>
          <a:xfrm>
            <a:off x="4486065" y="2492896"/>
            <a:ext cx="3601366" cy="231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2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MCS support was able to bridge most INTERMACS 1 and 2 pediatric patients to transplant with an acceptable complication rate. </a:t>
            </a:r>
            <a:endParaRPr lang="en-US" altLang="ko-KR" sz="2000" dirty="0" smtClean="0"/>
          </a:p>
          <a:p>
            <a:endParaRPr lang="en-US" altLang="ko-KR" sz="2000" dirty="0"/>
          </a:p>
          <a:p>
            <a:r>
              <a:rPr lang="en-US" altLang="ko-KR" sz="2000" dirty="0" smtClean="0"/>
              <a:t>And</a:t>
            </a:r>
            <a:r>
              <a:rPr lang="en-US" altLang="ko-KR" sz="2000" dirty="0"/>
              <a:t>, it has increased waiting list survival. </a:t>
            </a:r>
            <a:endParaRPr lang="ko-KR" altLang="ko-KR" sz="2000" dirty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285</Words>
  <Application>Microsoft Office PowerPoint</Application>
  <PresentationFormat>화면 슬라이드 쇼(4:3)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Usefulness of Mechanical Circulatory Support as a Bridge to Pediatric Heart Transplantation</vt:lpstr>
      <vt:lpstr>Purpose</vt:lpstr>
      <vt:lpstr>Patients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Cho Sungkyu</cp:lastModifiedBy>
  <cp:revision>11</cp:revision>
  <dcterms:created xsi:type="dcterms:W3CDTF">2017-07-25T23:31:23Z</dcterms:created>
  <dcterms:modified xsi:type="dcterms:W3CDTF">2019-08-23T10:59:04Z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