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2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effectLst/>
              </a:rPr>
              <a:t>Effect of cone repair on biventricular function and volume for </a:t>
            </a:r>
            <a:r>
              <a:rPr lang="en-US" altLang="ko-KR" dirty="0" err="1">
                <a:effectLst/>
              </a:rPr>
              <a:t>Ebstein</a:t>
            </a:r>
            <a:r>
              <a:rPr lang="en-US" altLang="ko-KR" dirty="0">
                <a:effectLst/>
              </a:rPr>
              <a:t> </a:t>
            </a:r>
            <a:r>
              <a:rPr lang="en-US" altLang="ko-KR" dirty="0" smtClean="0">
                <a:effectLst/>
              </a:rPr>
              <a:t>anomaly</a:t>
            </a:r>
            <a:br>
              <a:rPr lang="en-US" altLang="ko-KR" dirty="0" smtClean="0">
                <a:effectLst/>
              </a:rPr>
            </a:br>
            <a:r>
              <a:rPr lang="en-US" altLang="ko-KR" dirty="0" smtClean="0">
                <a:effectLst/>
              </a:rPr>
              <a:t>: </a:t>
            </a:r>
            <a:r>
              <a:rPr lang="en-US" altLang="ko-KR" dirty="0">
                <a:effectLst/>
              </a:rPr>
              <a:t>Magnetic Resonance Image Study</a:t>
            </a:r>
            <a:r>
              <a:rPr lang="ko-KR" altLang="ko-KR" dirty="0">
                <a:effectLst/>
              </a:rPr>
              <a:t/>
            </a:r>
            <a:br>
              <a:rPr lang="ko-KR" altLang="ko-KR" dirty="0">
                <a:effectLst/>
              </a:rPr>
            </a:b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/>
              <a:t>Cone reconstruction is effective surgical treatment option for </a:t>
            </a:r>
            <a:r>
              <a:rPr lang="en-US" altLang="ko-KR" dirty="0" err="1"/>
              <a:t>Ebstein</a:t>
            </a:r>
            <a:r>
              <a:rPr lang="en-US" altLang="ko-KR" dirty="0"/>
              <a:t> anomaly.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Cardiac </a:t>
            </a:r>
            <a:r>
              <a:rPr lang="en-US" altLang="ko-KR" dirty="0"/>
              <a:t>Magnetic resonance imaging (MRI) is effective modality to evaluate right ventricular volume and function.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We </a:t>
            </a:r>
            <a:r>
              <a:rPr lang="en-US" altLang="ko-KR" dirty="0"/>
              <a:t>evaluated the data on cardiac MRI about right ventricular function and volume compared preoperative data to postoperative data in patients with </a:t>
            </a:r>
            <a:r>
              <a:rPr lang="en-US" altLang="ko-KR" dirty="0" err="1"/>
              <a:t>Ebstein</a:t>
            </a:r>
            <a:r>
              <a:rPr lang="en-US" altLang="ko-KR" dirty="0"/>
              <a:t> anomaly.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Patients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 smtClean="0"/>
              <a:t>January 2014 ~ June 2019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18 patients with </a:t>
            </a:r>
            <a:r>
              <a:rPr lang="en-US" altLang="ko-KR" dirty="0" err="1" smtClean="0"/>
              <a:t>Ebstein</a:t>
            </a:r>
            <a:r>
              <a:rPr lang="en-US" altLang="ko-KR" dirty="0" smtClean="0"/>
              <a:t> anomaly</a:t>
            </a:r>
          </a:p>
          <a:p>
            <a:pPr marL="0" indent="0">
              <a:buNone/>
            </a:pPr>
            <a:r>
              <a:rPr lang="en-US" altLang="ko-KR" dirty="0" smtClean="0"/>
              <a:t>   -&gt; Cone reconstruction</a:t>
            </a:r>
          </a:p>
          <a:p>
            <a:pPr lvl="1"/>
            <a:r>
              <a:rPr lang="en-US" altLang="ko-KR" dirty="0" smtClean="0"/>
              <a:t>Children (n=11), Adults (n=7)</a:t>
            </a:r>
          </a:p>
          <a:p>
            <a:endParaRPr lang="en-US" altLang="ko-KR" dirty="0"/>
          </a:p>
          <a:p>
            <a:r>
              <a:rPr lang="en-US" altLang="ko-KR" dirty="0" smtClean="0"/>
              <a:t>Exclusion : no MRI data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154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Mean age at operation : 20.3±18.2 years</a:t>
            </a:r>
          </a:p>
          <a:p>
            <a:pPr lvl="1"/>
            <a:r>
              <a:rPr lang="en-US" altLang="ko-KR" dirty="0" smtClean="0"/>
              <a:t>Range 0.6-60 years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Preoperative functional class</a:t>
            </a:r>
          </a:p>
          <a:p>
            <a:pPr lvl="1"/>
            <a:r>
              <a:rPr lang="en-US" altLang="ko-KR" dirty="0" smtClean="0"/>
              <a:t>NYHA class I-II : 7 patients (63.6%)</a:t>
            </a:r>
          </a:p>
          <a:p>
            <a:pPr lvl="1"/>
            <a:r>
              <a:rPr lang="en-US" altLang="ko-KR" dirty="0" smtClean="0"/>
              <a:t>NYHA class III : 4 patients (36.4%)</a:t>
            </a:r>
          </a:p>
          <a:p>
            <a:endParaRPr lang="en-US" altLang="ko-KR" dirty="0"/>
          </a:p>
          <a:p>
            <a:r>
              <a:rPr lang="en-US" altLang="ko-KR" dirty="0" smtClean="0"/>
              <a:t>Evaluated by echocardiography and MRI</a:t>
            </a:r>
          </a:p>
          <a:p>
            <a:pPr lvl="1"/>
            <a:r>
              <a:rPr lang="en-US" altLang="ko-KR" dirty="0" smtClean="0"/>
              <a:t>Preoperative / Postoperative (before discharge) / Latest follow-up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 smtClean="0"/>
              <a:t>Mean follow-up duration 1.8±1.6 years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No operative mortality</a:t>
            </a:r>
          </a:p>
          <a:p>
            <a:r>
              <a:rPr lang="en-US" altLang="ko-KR" dirty="0" smtClean="0"/>
              <a:t>No </a:t>
            </a:r>
            <a:r>
              <a:rPr lang="en-US" altLang="ko-KR" dirty="0" smtClean="0"/>
              <a:t>late deaths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Postoperative complications</a:t>
            </a:r>
          </a:p>
          <a:p>
            <a:pPr lvl="1"/>
            <a:r>
              <a:rPr lang="en-US" altLang="ko-KR" sz="2600" dirty="0" smtClean="0"/>
              <a:t>AV block (n=2), ventricular tachyarrhythmia (n=2)</a:t>
            </a: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24745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TR</a:t>
            </a:r>
          </a:p>
          <a:p>
            <a:pPr lvl="1"/>
            <a:r>
              <a:rPr lang="en-US" altLang="ko-KR" sz="2000" dirty="0" smtClean="0"/>
              <a:t>Decreased less than mild TR</a:t>
            </a:r>
          </a:p>
          <a:p>
            <a:r>
              <a:rPr lang="en-US" altLang="ko-KR" sz="2000" dirty="0" smtClean="0"/>
              <a:t>RV volume</a:t>
            </a:r>
          </a:p>
          <a:p>
            <a:pPr lvl="1"/>
            <a:r>
              <a:rPr lang="en-US" altLang="ko-KR" sz="2000" dirty="0" smtClean="0"/>
              <a:t>Significantly decreased </a:t>
            </a:r>
            <a:r>
              <a:rPr lang="en-US" altLang="ko-KR" sz="2000" dirty="0" err="1" smtClean="0"/>
              <a:t>RVEDVi</a:t>
            </a:r>
            <a:r>
              <a:rPr lang="en-US" altLang="ko-KR" sz="2000" dirty="0" smtClean="0"/>
              <a:t> and </a:t>
            </a:r>
            <a:r>
              <a:rPr lang="en-US" altLang="ko-KR" sz="2000" dirty="0" err="1" smtClean="0"/>
              <a:t>RVESVi</a:t>
            </a:r>
            <a:r>
              <a:rPr lang="en-US" altLang="ko-KR" sz="2000" dirty="0" smtClean="0"/>
              <a:t> compared to preoperative measures (p&lt;0.05)</a:t>
            </a:r>
          </a:p>
          <a:p>
            <a:pPr lvl="1"/>
            <a:r>
              <a:rPr lang="en-US" altLang="ko-KR" sz="2000" dirty="0" smtClean="0"/>
              <a:t>Mean </a:t>
            </a:r>
            <a:r>
              <a:rPr lang="en-US" altLang="ko-KR" sz="2000" dirty="0" err="1" smtClean="0"/>
              <a:t>RVEDVi</a:t>
            </a:r>
            <a:r>
              <a:rPr lang="en-US" altLang="ko-KR" sz="2000" dirty="0" smtClean="0"/>
              <a:t> </a:t>
            </a:r>
            <a:r>
              <a:rPr lang="en-US" altLang="ko-KR" sz="2000" dirty="0" smtClean="0"/>
              <a:t>189.6±61.4 -&gt; </a:t>
            </a:r>
            <a:r>
              <a:rPr lang="en-US" altLang="ko-KR" sz="2000" dirty="0" smtClean="0"/>
              <a:t>86.8±24.0 ml/m2</a:t>
            </a:r>
          </a:p>
          <a:p>
            <a:pPr lvl="1"/>
            <a:r>
              <a:rPr lang="en-US" altLang="ko-KR" sz="2000" dirty="0" smtClean="0"/>
              <a:t>Mean </a:t>
            </a:r>
            <a:r>
              <a:rPr lang="en-US" altLang="ko-KR" sz="2000" dirty="0" err="1" smtClean="0"/>
              <a:t>RVESVi</a:t>
            </a:r>
            <a:r>
              <a:rPr lang="en-US" altLang="ko-KR" sz="2000" dirty="0" smtClean="0"/>
              <a:t> </a:t>
            </a:r>
            <a:r>
              <a:rPr lang="en-US" altLang="ko-KR" sz="2000" dirty="0" smtClean="0"/>
              <a:t>123.3±54.4 -&gt; </a:t>
            </a:r>
            <a:r>
              <a:rPr lang="en-US" altLang="ko-KR" sz="2000" dirty="0" smtClean="0"/>
              <a:t>53.7±20.1 ml/m2 </a:t>
            </a:r>
          </a:p>
          <a:p>
            <a:r>
              <a:rPr lang="en-US" altLang="ko-KR" sz="2000" dirty="0" smtClean="0"/>
              <a:t>RV &amp; LV function</a:t>
            </a:r>
          </a:p>
          <a:p>
            <a:pPr lvl="1"/>
            <a:r>
              <a:rPr lang="en-US" altLang="ko-KR" sz="2000" dirty="0" smtClean="0"/>
              <a:t>Slightly increased on </a:t>
            </a:r>
            <a:r>
              <a:rPr lang="en-US" altLang="ko-KR" sz="2000" dirty="0" smtClean="0"/>
              <a:t>MRI</a:t>
            </a:r>
            <a:endParaRPr lang="en-US" altLang="ko-KR" sz="2000" dirty="0" smtClean="0"/>
          </a:p>
          <a:p>
            <a:pPr lvl="1"/>
            <a:r>
              <a:rPr lang="en-US" altLang="ko-KR" sz="2000" dirty="0" smtClean="0"/>
              <a:t>No statistically significant difference (p=0.35 and p=0.56, respectively)</a:t>
            </a:r>
          </a:p>
          <a:p>
            <a:r>
              <a:rPr lang="en-US" altLang="ko-KR" sz="2000" dirty="0" smtClean="0"/>
              <a:t>Changes according to age</a:t>
            </a:r>
          </a:p>
          <a:p>
            <a:pPr lvl="1"/>
            <a:r>
              <a:rPr lang="en-US" altLang="ko-KR" sz="2000" dirty="0" smtClean="0"/>
              <a:t>RV volume reduction in both adult and children</a:t>
            </a:r>
          </a:p>
          <a:p>
            <a:pPr lvl="1"/>
            <a:r>
              <a:rPr lang="en-US" altLang="ko-KR" sz="2000" dirty="0" smtClean="0"/>
              <a:t>RVEF : decreased in adults, otherwise increased in children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2723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/>
              <a:t>There was no significant change in ventricular ejection fraction after cone </a:t>
            </a:r>
            <a:r>
              <a:rPr lang="en-US" altLang="ko-KR" dirty="0" smtClean="0"/>
              <a:t>reconstruction.</a:t>
            </a:r>
          </a:p>
          <a:p>
            <a:endParaRPr lang="en-US" altLang="ko-KR" dirty="0"/>
          </a:p>
          <a:p>
            <a:r>
              <a:rPr lang="en-US" altLang="ko-KR" dirty="0" smtClean="0"/>
              <a:t>However, </a:t>
            </a:r>
            <a:r>
              <a:rPr lang="en-US" altLang="ko-KR" dirty="0"/>
              <a:t>both ventricular function were slightly improved.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Also</a:t>
            </a:r>
            <a:r>
              <a:rPr lang="en-US" altLang="ko-KR" dirty="0"/>
              <a:t>, each volume index of RV was decreased and septal movement was improved on MRI.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Cone </a:t>
            </a:r>
            <a:r>
              <a:rPr lang="en-US" altLang="ko-KR" dirty="0"/>
              <a:t>reconstruction appeared to be a good effect in the RV volume reduction and clinical outcomes.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297</Words>
  <Application>Microsoft Office PowerPoint</Application>
  <PresentationFormat>화면 슬라이드 쇼(4:3)</PresentationFormat>
  <Paragraphs>54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Effect of cone repair on biventricular function and volume for Ebstein anomaly : Magnetic Resonance Image Study  </vt:lpstr>
      <vt:lpstr>Purpose</vt:lpstr>
      <vt:lpstr>Patients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25</cp:revision>
  <dcterms:created xsi:type="dcterms:W3CDTF">2017-07-25T23:31:23Z</dcterms:created>
  <dcterms:modified xsi:type="dcterms:W3CDTF">2019-08-25T23:41:30Z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