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59" r:id="rId6"/>
    <p:sldId id="262" r:id="rId7"/>
    <p:sldId id="260" r:id="rId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10" d="100"/>
          <a:sy n="110" d="100"/>
        </p:scale>
        <p:origin x="164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마스터 부제목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5180164" y="0"/>
            <a:ext cx="3963836" cy="92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0754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16317"/>
            <a:ext cx="4114800" cy="908428"/>
          </a:xfrm>
        </p:spPr>
        <p:txBody>
          <a:bodyPr>
            <a:noAutofit/>
          </a:bodyPr>
          <a:lstStyle>
            <a:lvl1pPr algn="l">
              <a:defRPr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968552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5180164" y="0"/>
            <a:ext cx="3963836" cy="92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6881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3069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657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0794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3720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3995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7954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2169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6801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7730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206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51520" y="1268760"/>
            <a:ext cx="8640960" cy="1440160"/>
          </a:xfrm>
        </p:spPr>
        <p:txBody>
          <a:bodyPr>
            <a:normAutofit fontScale="90000"/>
          </a:bodyPr>
          <a:lstStyle/>
          <a:p>
            <a:r>
              <a:rPr lang="en-US" altLang="ko-KR" dirty="0">
                <a:effectLst/>
              </a:rPr>
              <a:t>Coronary artery bypass grafting in pediatric patients for Kawasaki disease</a:t>
            </a:r>
            <a:r>
              <a:rPr lang="ko-KR" altLang="en-US" dirty="0" smtClean="0"/>
              <a:t> 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971600" y="4149080"/>
            <a:ext cx="7200800" cy="187220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endParaRPr lang="ko-KR" altLang="en-US" sz="28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924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Purpose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/>
          <a:lstStyle/>
          <a:p>
            <a:r>
              <a:rPr lang="en-US" altLang="ko-KR" dirty="0"/>
              <a:t>Kawasaki disease in pediatric patients is the most common cause of coronary disease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en-US" altLang="ko-KR" dirty="0"/>
              <a:t>It is the first indication for pediatric coronary artery bypass grafting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en-US" altLang="ko-KR" dirty="0"/>
              <a:t>This study aimed to review the long-term clinical outcomes and graft patency of coronary artery bypass graft surgery.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57015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Patients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rmAutofit fontScale="92500"/>
          </a:bodyPr>
          <a:lstStyle/>
          <a:p>
            <a:r>
              <a:rPr lang="en-US" altLang="ko-KR" dirty="0" smtClean="0"/>
              <a:t>March 2004 ~ March 2013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6 patients with Kawasaki disease underwent coronary artery bypass grafting surgery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Male patients (100%)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Ages at operation ranging from 7 to 20 years</a:t>
            </a:r>
          </a:p>
          <a:p>
            <a:pPr lvl="1"/>
            <a:r>
              <a:rPr lang="en-US" altLang="ko-KR" dirty="0" smtClean="0"/>
              <a:t>Median 13.0±5.1 years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978495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Methods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/>
          <a:lstStyle/>
          <a:p>
            <a:r>
              <a:rPr lang="en-US" altLang="ko-KR" dirty="0" smtClean="0"/>
              <a:t>Evaluated by coronary angiography or computed tomography angiography, SPECT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342" y="2996951"/>
            <a:ext cx="4208658" cy="2465784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8210" y="2977911"/>
            <a:ext cx="4208658" cy="2503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3525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Results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/>
          <a:lstStyle/>
          <a:p>
            <a:r>
              <a:rPr lang="en-US" altLang="ko-KR" dirty="0" smtClean="0"/>
              <a:t>Mean follow-up 9.7±4.7 years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No postoperative complication and operative mortality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No late deaths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52860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Results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rmAutofit lnSpcReduction="10000"/>
          </a:bodyPr>
          <a:lstStyle/>
          <a:p>
            <a:r>
              <a:rPr lang="en-US" altLang="ko-KR" dirty="0" smtClean="0"/>
              <a:t>Preoperative symptoms</a:t>
            </a:r>
          </a:p>
          <a:p>
            <a:pPr lvl="1"/>
            <a:r>
              <a:rPr lang="en-US" altLang="ko-KR" dirty="0" smtClean="0"/>
              <a:t>Exertional chest pain : 1 (16.7%)</a:t>
            </a:r>
          </a:p>
          <a:p>
            <a:pPr lvl="1"/>
            <a:r>
              <a:rPr lang="en-US" altLang="ko-KR" dirty="0" smtClean="0"/>
              <a:t>Ventricular tachyarrhythmia : 1 (16.7%)</a:t>
            </a:r>
          </a:p>
          <a:p>
            <a:r>
              <a:rPr lang="en-US" altLang="ko-KR" dirty="0" smtClean="0"/>
              <a:t>All improved after operation</a:t>
            </a:r>
          </a:p>
          <a:p>
            <a:endParaRPr lang="en-US" altLang="ko-KR" dirty="0" smtClean="0"/>
          </a:p>
          <a:p>
            <a:r>
              <a:rPr lang="en-US" altLang="ko-KR" dirty="0"/>
              <a:t>P</a:t>
            </a:r>
            <a:r>
              <a:rPr lang="en-US" altLang="ko-KR" dirty="0" smtClean="0"/>
              <a:t>ostoperative </a:t>
            </a:r>
            <a:r>
              <a:rPr lang="en-US" altLang="ko-KR" dirty="0"/>
              <a:t>SPECT findings showed the improved perfusion, compared with preoperative SPECT. </a:t>
            </a:r>
            <a:endParaRPr lang="en-US" altLang="ko-KR" dirty="0" smtClean="0"/>
          </a:p>
          <a:p>
            <a:r>
              <a:rPr lang="en-US" altLang="ko-KR" dirty="0"/>
              <a:t>All Grafts were patent, even in saphenous vein </a:t>
            </a:r>
            <a:r>
              <a:rPr lang="en-US" altLang="ko-KR" dirty="0" smtClean="0"/>
              <a:t>grafts.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069745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Conclusion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Autofit/>
          </a:bodyPr>
          <a:lstStyle/>
          <a:p>
            <a:r>
              <a:rPr lang="en-US" altLang="ko-KR" sz="2400" dirty="0">
                <a:cs typeface="Times New Roman" panose="02020603050405020304" pitchFamily="18" charset="0"/>
              </a:rPr>
              <a:t>The most often quoted results in published reports regarding graft patency after CABG in adults are that at 10 years, saphenous vein graft have about a 40~50% patency and that internal mammary artery grafts have a 90~95% 10-year patency</a:t>
            </a:r>
            <a:r>
              <a:rPr lang="en-US" altLang="ko-KR" sz="2400" dirty="0" smtClean="0">
                <a:cs typeface="Times New Roman" panose="02020603050405020304" pitchFamily="18" charset="0"/>
              </a:rPr>
              <a:t>.</a:t>
            </a:r>
          </a:p>
          <a:p>
            <a:endParaRPr lang="en-US" altLang="ko-KR" sz="2400" dirty="0">
              <a:cs typeface="Times New Roman" panose="02020603050405020304" pitchFamily="18" charset="0"/>
            </a:endParaRPr>
          </a:p>
          <a:p>
            <a:r>
              <a:rPr lang="en-US" altLang="ko-KR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Long-term clinical results of the coronary artery bypass grafting for Kawasaki disease were good in our study</a:t>
            </a:r>
            <a:r>
              <a:rPr lang="en-US" altLang="ko-KR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.</a:t>
            </a:r>
            <a:endParaRPr lang="en-US" altLang="ko-KR" sz="2400" dirty="0">
              <a:cs typeface="Times New Roman" panose="02020603050405020304" pitchFamily="18" charset="0"/>
            </a:endParaRPr>
          </a:p>
          <a:p>
            <a:endParaRPr lang="en-US" altLang="ko-KR" sz="2400" dirty="0" smtClean="0"/>
          </a:p>
          <a:p>
            <a:r>
              <a:rPr lang="en-US" altLang="ko-KR" sz="2400" dirty="0" smtClean="0"/>
              <a:t>Coronary </a:t>
            </a:r>
            <a:r>
              <a:rPr lang="en-US" altLang="ko-KR" sz="2400" dirty="0"/>
              <a:t>artery bypass graft surgery is a good surgical option in pediatric patients with coronary lesions caused by Kawasaki disease, in terms of graft patency and myocardial </a:t>
            </a:r>
            <a:r>
              <a:rPr lang="en-US" altLang="ko-KR" sz="2400" dirty="0" smtClean="0"/>
              <a:t>perfusion</a:t>
            </a:r>
            <a:r>
              <a:rPr lang="en-US" altLang="ko-KR" sz="2400" dirty="0"/>
              <a:t>.</a:t>
            </a:r>
            <a:endParaRPr lang="ko-KR" altLang="ko-KR" sz="2400" dirty="0"/>
          </a:p>
        </p:txBody>
      </p:sp>
    </p:spTree>
    <p:extLst>
      <p:ext uri="{BB962C8B-B14F-4D97-AF65-F5344CB8AC3E}">
        <p14:creationId xmlns:p14="http://schemas.microsoft.com/office/powerpoint/2010/main" val="18629963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</TotalTime>
  <Words>253</Words>
  <Application>Microsoft Office PowerPoint</Application>
  <PresentationFormat>화면 슬라이드 쇼(4:3)</PresentationFormat>
  <Paragraphs>38</Paragraphs>
  <Slides>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1" baseType="lpstr">
      <vt:lpstr>맑은 고딕</vt:lpstr>
      <vt:lpstr>Arial</vt:lpstr>
      <vt:lpstr>Times New Roman</vt:lpstr>
      <vt:lpstr>Office 테마</vt:lpstr>
      <vt:lpstr>Coronary artery bypass grafting in pediatric patients for Kawasaki disease </vt:lpstr>
      <vt:lpstr>Purpose</vt:lpstr>
      <vt:lpstr>Patients</vt:lpstr>
      <vt:lpstr>Methods</vt:lpstr>
      <vt:lpstr>Results</vt:lpstr>
      <vt:lpstr>Results</vt:lpstr>
      <vt:lpstr>Conclusion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DM300T3A</dc:creator>
  <cp:lastModifiedBy>Windows 사용자</cp:lastModifiedBy>
  <cp:revision>20</cp:revision>
  <dcterms:created xsi:type="dcterms:W3CDTF">2017-07-25T23:31:23Z</dcterms:created>
  <dcterms:modified xsi:type="dcterms:W3CDTF">2019-08-25T23:43:00Z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SCPROP">
    <vt:lpwstr>NSCCustomProperty</vt:lpwstr>
  </property>
  <property fmtid="{D5CDD505-2E9C-101B-9397-08002B2CF9AE}" pid="3" name="NSCPROP_SA">
    <vt:lpwstr>D:\바탕화면\원외 위원회 활동\학술위원회 - 흉부외과\대한흉부심장혈관외과학회 제49차 추계학술대회 - 소아분야 초록 template.pptx</vt:lpwstr>
  </property>
  <property fmtid="{5C58129F-E5B8-477A-9B38-B3E54BFA04C8}" pid="2">
    <vt:lpwstr>7D41F6C2F44D1686104EF38456D28A9573F8E6546FAE108A29D75B7E2D2759E4</vt:lpwstr>
  </property>
</Properties>
</file>