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75" autoAdjust="0"/>
    <p:restoredTop sz="94193" autoAdjust="0"/>
  </p:normalViewPr>
  <p:slideViewPr>
    <p:cSldViewPr showGuides="1">
      <p:cViewPr varScale="1">
        <p:scale>
          <a:sx n="109" d="100"/>
          <a:sy n="109" d="100"/>
        </p:scale>
        <p:origin x="-19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5AA06-413C-4FF8-B5FF-69B372D2AB46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AB55F-7A7E-4B5B-A0D2-B7D88F584C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2204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AB55F-7A7E-4B5B-A0D2-B7D88F584C7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30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10" Type="http://schemas.openxmlformats.org/officeDocument/2006/relationships/image" Target="../media/image13.jpeg"/><Relationship Id="rId4" Type="http://schemas.openxmlformats.org/officeDocument/2006/relationships/image" Target="../media/image9.jpe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556792"/>
            <a:ext cx="8640960" cy="1944216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Clinical O</a:t>
            </a:r>
            <a:r>
              <a:rPr lang="en-US" altLang="ko-KR" sz="3200" dirty="0" smtClean="0"/>
              <a:t>utcome </a:t>
            </a:r>
            <a:r>
              <a:rPr lang="en-US" altLang="ko-KR" sz="3200" dirty="0"/>
              <a:t>of </a:t>
            </a:r>
            <a:r>
              <a:rPr lang="en-US" altLang="ko-KR" sz="3200" dirty="0" smtClean="0"/>
              <a:t>Surgical Repair </a:t>
            </a:r>
            <a:r>
              <a:rPr lang="en-US" altLang="ko-KR" sz="3200" dirty="0"/>
              <a:t>with </a:t>
            </a:r>
            <a:r>
              <a:rPr lang="en-US" altLang="ko-KR" sz="3200" dirty="0" smtClean="0"/>
              <a:t>Composite Prosthetic </a:t>
            </a:r>
            <a:r>
              <a:rPr lang="en-US" altLang="ko-KR" sz="3200" dirty="0"/>
              <a:t>G</a:t>
            </a:r>
            <a:r>
              <a:rPr lang="en-US" altLang="ko-KR" sz="3200" dirty="0" smtClean="0"/>
              <a:t>raft </a:t>
            </a:r>
            <a:r>
              <a:rPr lang="en-US" altLang="ko-KR" sz="3200" dirty="0"/>
              <a:t>for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dirty="0" smtClean="0"/>
              <a:t>Abdominal Aortic Aneurysm </a:t>
            </a:r>
            <a:br>
              <a:rPr lang="en-US" altLang="ko-KR" sz="3200" dirty="0" smtClean="0"/>
            </a:br>
            <a:r>
              <a:rPr lang="en-US" altLang="ko-KR" sz="3200" dirty="0" smtClean="0"/>
              <a:t>Accompanied </a:t>
            </a:r>
            <a:r>
              <a:rPr lang="en-US" altLang="ko-KR" sz="3200" dirty="0"/>
              <a:t>by </a:t>
            </a:r>
            <a:r>
              <a:rPr lang="en-US" altLang="ko-KR" sz="3200" dirty="0" smtClean="0"/>
              <a:t>Iliac Artery Aneurysm</a:t>
            </a:r>
            <a:r>
              <a:rPr lang="ko-KR" altLang="en-US" sz="3200" dirty="0" smtClean="0"/>
              <a:t> 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2304256"/>
          </a:xfrm>
        </p:spPr>
        <p:txBody>
          <a:bodyPr>
            <a:normAutofit fontScale="92500" lnSpcReduction="10000"/>
          </a:bodyPr>
          <a:lstStyle/>
          <a:p>
            <a:endParaRPr lang="en-US" altLang="ko-K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the era of endovascular repair,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concomitant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iliac artery aneurysm is found frequently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patients undergoing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surgical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repair of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abdominal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aortic aneurysm (AAA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aggressive resection of dilated iliac arteries and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hand-made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composite grafting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has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been the procedure of choice in our center,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aimed to evaluate the efficacy of such </a:t>
            </a:r>
            <a:r>
              <a:rPr lang="en-US" altLang="ko-K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procedure.</a:t>
            </a:r>
            <a:endParaRPr lang="ko-KR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043608" y="3645024"/>
            <a:ext cx="7153887" cy="2679659"/>
            <a:chOff x="1763688" y="4077072"/>
            <a:chExt cx="6192688" cy="2319619"/>
          </a:xfrm>
        </p:grpSpPr>
        <p:grpSp>
          <p:nvGrpSpPr>
            <p:cNvPr id="8" name="그룹 7"/>
            <p:cNvGrpSpPr/>
            <p:nvPr/>
          </p:nvGrpSpPr>
          <p:grpSpPr>
            <a:xfrm>
              <a:off x="1763688" y="4077072"/>
              <a:ext cx="6016182" cy="2319619"/>
              <a:chOff x="500034" y="1701408"/>
              <a:chExt cx="8001056" cy="3084914"/>
            </a:xfrm>
          </p:grpSpPr>
          <p:pic>
            <p:nvPicPr>
              <p:cNvPr id="5" name="Picture 10" descr="이형전preop1"/>
              <p:cNvPicPr>
                <a:picLocks noChangeAspect="1" noChangeArrowheads="1"/>
              </p:cNvPicPr>
              <p:nvPr/>
            </p:nvPicPr>
            <p:blipFill>
              <a:blip r:embed="rId2">
                <a:lum bright="12000" contrast="18000"/>
              </a:blip>
              <a:srcRect l="37335" t="41632" r="36517"/>
              <a:stretch>
                <a:fillRect/>
              </a:stretch>
            </p:blipFill>
            <p:spPr>
              <a:xfrm>
                <a:off x="500034" y="1915722"/>
                <a:ext cx="1520818" cy="2786769"/>
              </a:xfrm>
              <a:prstGeom prst="rect">
                <a:avLst/>
              </a:prstGeom>
              <a:noFill/>
              <a:ln/>
            </p:spPr>
          </p:pic>
          <p:sp>
            <p:nvSpPr>
              <p:cNvPr id="6" name="AutoShape 14"/>
              <p:cNvSpPr>
                <a:spLocks noChangeArrowheads="1"/>
              </p:cNvSpPr>
              <p:nvPr/>
            </p:nvSpPr>
            <p:spPr bwMode="auto">
              <a:xfrm>
                <a:off x="2643174" y="3058730"/>
                <a:ext cx="431800" cy="360362"/>
              </a:xfrm>
              <a:prstGeom prst="rightArrow">
                <a:avLst>
                  <a:gd name="adj1" fmla="val 50000"/>
                  <a:gd name="adj2" fmla="val 29956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dirty="0"/>
              </a:p>
            </p:txBody>
          </p:sp>
          <p:pic>
            <p:nvPicPr>
              <p:cNvPr id="7" name="Picture 2" descr="C:\Documents and Settings\snubh\바탕 화면\AAA2011\iliac anastomosis in AAA.TIF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6404" t="6249" r="2659" b="6250"/>
              <a:stretch>
                <a:fillRect/>
              </a:stretch>
            </p:blipFill>
            <p:spPr bwMode="auto">
              <a:xfrm>
                <a:off x="3286116" y="1701408"/>
                <a:ext cx="5214974" cy="3084914"/>
              </a:xfrm>
              <a:prstGeom prst="rect">
                <a:avLst/>
              </a:prstGeom>
              <a:noFill/>
            </p:spPr>
          </p:pic>
        </p:grpSp>
        <p:sp>
          <p:nvSpPr>
            <p:cNvPr id="9" name="직사각형 8"/>
            <p:cNvSpPr/>
            <p:nvPr/>
          </p:nvSpPr>
          <p:spPr>
            <a:xfrm>
              <a:off x="5220072" y="4077072"/>
              <a:ext cx="2736304" cy="2319619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196752"/>
            <a:ext cx="8208912" cy="3024336"/>
          </a:xfrm>
        </p:spPr>
        <p:txBody>
          <a:bodyPr>
            <a:normAutofit/>
          </a:bodyPr>
          <a:lstStyle/>
          <a:p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Study patients</a:t>
            </a:r>
          </a:p>
          <a:p>
            <a:pPr lvl="1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233 patients who underwent open surgery for AAA (2003-2019)</a:t>
            </a:r>
          </a:p>
          <a:p>
            <a:pPr lvl="1"/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conventional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straight or bifurcation graft in 155 (67%)</a:t>
            </a:r>
          </a:p>
          <a:p>
            <a:pPr lvl="1"/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hand-made 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composite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graft in 78 (33%)</a:t>
            </a:r>
          </a:p>
          <a:p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Retrospective study</a:t>
            </a:r>
          </a:p>
          <a:p>
            <a:pPr lvl="1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Operative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characteristics and detailed technique</a:t>
            </a:r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Postoperative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outcome and Postoperative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CT imaging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512841"/>
              </p:ext>
            </p:extLst>
          </p:nvPr>
        </p:nvGraphicFramePr>
        <p:xfrm>
          <a:off x="1331640" y="4221088"/>
          <a:ext cx="6264696" cy="2211900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35312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334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65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ko-KR" sz="1600" b="1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600" b="1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5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(year) </a:t>
                      </a:r>
                      <a:endParaRPr lang="ko-KR" sz="160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71.5±10.3</a:t>
                      </a:r>
                      <a:endParaRPr lang="ko-KR" sz="1600" kern="10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65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Male:female</a:t>
                      </a:r>
                      <a:endParaRPr lang="ko-KR" sz="160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196:37</a:t>
                      </a:r>
                      <a:endParaRPr lang="ko-KR" sz="160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65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Emergency</a:t>
                      </a:r>
                      <a:r>
                        <a:rPr lang="en-US" altLang="ko-KR" sz="1600" kern="100" baseline="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 for rupture, n (%)</a:t>
                      </a:r>
                      <a:endParaRPr lang="ko-KR" sz="160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57 (24.5)</a:t>
                      </a:r>
                      <a:endParaRPr lang="ko-KR" sz="160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extLst>
                  <a:ext uri="{0D108BD9-81ED-4DB2-BD59-A6C34878D82A}">
                    <a16:rowId xmlns:a16="http://schemas.microsoft.com/office/drawing/2014/main" xmlns="" val="1126452811"/>
                  </a:ext>
                </a:extLst>
              </a:tr>
              <a:tr h="2665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Previous </a:t>
                      </a:r>
                      <a:r>
                        <a:rPr lang="en-US" altLang="ko-KR" sz="1600" kern="100" dirty="0" err="1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EVAR</a:t>
                      </a:r>
                      <a:r>
                        <a:rPr lang="en-US" altLang="ko-KR" sz="160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, n (%)</a:t>
                      </a:r>
                      <a:endParaRPr lang="ko-KR" sz="160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60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16 (6.9)</a:t>
                      </a:r>
                      <a:endParaRPr lang="ko-KR" sz="160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extLst>
                  <a:ext uri="{0D108BD9-81ED-4DB2-BD59-A6C34878D82A}">
                    <a16:rowId xmlns:a16="http://schemas.microsoft.com/office/drawing/2014/main" xmlns="" val="2343738740"/>
                  </a:ext>
                </a:extLst>
              </a:tr>
              <a:tr h="2665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Previous </a:t>
                      </a:r>
                      <a:r>
                        <a:rPr lang="en-US" sz="16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laparotomy, 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ko-KR" sz="160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(3.4)</a:t>
                      </a:r>
                      <a:endParaRPr lang="ko-KR" sz="160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5547" marR="55547" marT="53864" marB="53864" anchor="ctr"/>
                </a:tc>
                <a:extLst>
                  <a:ext uri="{0D108BD9-81ED-4DB2-BD59-A6C34878D82A}">
                    <a16:rowId xmlns:a16="http://schemas.microsoft.com/office/drawing/2014/main" xmlns="" val="2701992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 (1)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980728"/>
            <a:ext cx="8291264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was no difference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the major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outcomes between two groups.</a:t>
            </a:r>
          </a:p>
          <a:p>
            <a:pPr marL="265113" indent="-2651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composite graft technique took longer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minutes.</a:t>
            </a:r>
          </a:p>
          <a:p>
            <a:pPr marL="265113" indent="-2651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incidence of target vessel (iliac arteries) occlusion did not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differ.</a:t>
            </a:r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796067"/>
              </p:ext>
            </p:extLst>
          </p:nvPr>
        </p:nvGraphicFramePr>
        <p:xfrm>
          <a:off x="288000" y="2564904"/>
          <a:ext cx="8568000" cy="3598952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25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xmlns="" val="2248730684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xmlns="" val="234724194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xmlns="" val="3636812293"/>
                    </a:ext>
                  </a:extLst>
                </a:gridCol>
              </a:tblGrid>
              <a:tr h="36420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Elective surgery</a:t>
                      </a:r>
                      <a:endParaRPr lang="ko-KR" sz="1200" b="1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4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Emergency surgery</a:t>
                      </a:r>
                      <a:endParaRPr lang="ko-KR" sz="1200" b="1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4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3253363"/>
                  </a:ext>
                </a:extLst>
              </a:tr>
              <a:tr h="36420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Conventional </a:t>
                      </a:r>
                      <a:endParaRPr lang="en-US" sz="1200" b="0" kern="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n=112)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Composite </a:t>
                      </a:r>
                      <a:endParaRPr lang="en-US" sz="1200" b="0" kern="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n=64)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Conventional </a:t>
                      </a:r>
                    </a:p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(n=43)</a:t>
                      </a:r>
                      <a:endParaRPr lang="ko-KR" altLang="ko-KR" sz="1200" b="0" kern="1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Composite </a:t>
                      </a:r>
                    </a:p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(n=14)</a:t>
                      </a:r>
                      <a:endParaRPr lang="ko-KR" altLang="ko-KR" sz="1200" b="0" kern="1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ko-KR" altLang="ko-KR" sz="1100" b="0" kern="1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726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 death, n (%)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(0.9)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9 (20.9)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2  (14.3)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0.714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726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 time (</a:t>
                      </a:r>
                      <a:r>
                        <a:rPr lang="en-US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199.2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63.1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215.9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42.7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0.037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203.1</a:t>
                      </a: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60.4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217.1</a:t>
                      </a: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41.9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0.422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5571643"/>
                  </a:ext>
                </a:extLst>
              </a:tr>
              <a:tr h="29726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RBC </a:t>
                      </a:r>
                      <a:r>
                        <a:rPr lang="en-US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transfusion (units)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</a:t>
                      </a:r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</a:t>
                      </a:r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</a:t>
                      </a:r>
                      <a:endParaRPr lang="ko-KR" sz="1200" b="0" kern="10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0.680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11.5</a:t>
                      </a: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10.4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17.9</a:t>
                      </a: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24.9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0.361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558418"/>
                  </a:ext>
                </a:extLst>
              </a:tr>
              <a:tr h="29726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ICU stay (day)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0.680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3.9</a:t>
                      </a: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5.5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4.3</a:t>
                      </a: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8.9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0.828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357572"/>
                  </a:ext>
                </a:extLst>
              </a:tr>
              <a:tr h="29726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 stay (day)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14.9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14.7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15.1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0.917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24.9</a:t>
                      </a: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26.2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28.4</a:t>
                      </a: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35.9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0.703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734236"/>
                  </a:ext>
                </a:extLst>
              </a:tr>
              <a:tr h="297268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Reoperation for</a:t>
                      </a:r>
                      <a:r>
                        <a:rPr lang="en-US" sz="1200" b="0" kern="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kern="10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EIA</a:t>
                      </a:r>
                      <a:r>
                        <a:rPr lang="en-US" sz="1200" b="0" kern="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200" b="0" kern="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0" kern="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stenosis/occlusion</a:t>
                      </a:r>
                      <a:r>
                        <a:rPr lang="en-US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(4.5)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(3.1)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1 (2.4)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1 (7.1)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0.441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7268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Bleeding – reoperation, 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(2.7)</a:t>
                      </a:r>
                      <a:endParaRPr lang="ko-KR" sz="1200" b="0" kern="10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(3.1)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(7.1)</a:t>
                      </a:r>
                      <a:endParaRPr lang="ko-KR" altLang="ko-KR" sz="1200" b="0" kern="1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(14.3)</a:t>
                      </a:r>
                      <a:endParaRPr lang="ko-KR" altLang="ko-KR" sz="1200" b="0" kern="1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0.590</a:t>
                      </a:r>
                      <a:endParaRPr lang="ko-KR" altLang="ko-KR" sz="1100" b="0" kern="1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726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Chyloperitoneum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 (%)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57582" marB="5758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(1.8)</a:t>
                      </a:r>
                      <a:endParaRPr lang="ko-KR" sz="1200" b="0" kern="10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(4.7)</a:t>
                      </a:r>
                      <a:endParaRPr lang="ko-KR" sz="1200" b="0" kern="10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0.355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3 (7.0)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0 (0)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 smtClean="0">
                          <a:effectLst/>
                          <a:latin typeface="Arial" panose="020B0604020202020204" pitchFamily="34" charset="0"/>
                          <a:ea typeface="맑은 고딕"/>
                          <a:cs typeface="Arial" panose="020B0604020202020204" pitchFamily="34" charset="0"/>
                        </a:rPr>
                        <a:t>0.568</a:t>
                      </a:r>
                      <a:endParaRPr lang="ko-KR" sz="1100" b="0" kern="100" dirty="0">
                        <a:effectLst/>
                        <a:latin typeface="Arial" panose="020B0604020202020204" pitchFamily="34" charset="0"/>
                        <a:ea typeface="맑은 고딕"/>
                        <a:cs typeface="Arial" panose="020B0604020202020204" pitchFamily="34" charset="0"/>
                      </a:endParaRPr>
                    </a:p>
                  </a:txBody>
                  <a:tcPr marL="59382" marR="59382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528" y="6209068"/>
            <a:ext cx="1888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EIA</a:t>
            </a:r>
            <a:r>
              <a:rPr lang="en-US" altLang="ko-K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= external iliac artery</a:t>
            </a:r>
            <a:endParaRPr lang="ko-KR" alt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 (2)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980728"/>
            <a:ext cx="8291264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Among 75 internal iliac arteries reimplanted with composite graft technique, 70 (93%) were patent in the early postoperative CT scan.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5" t="39157" r="37894" b="6447"/>
          <a:stretch/>
        </p:blipFill>
        <p:spPr>
          <a:xfrm>
            <a:off x="677297" y="2287605"/>
            <a:ext cx="2108525" cy="3600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6" r="23633"/>
          <a:stretch/>
        </p:blipFill>
        <p:spPr>
          <a:xfrm>
            <a:off x="3284706" y="2283565"/>
            <a:ext cx="2308466" cy="360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2" t="38503" r="29368" b="2176"/>
          <a:stretch/>
        </p:blipFill>
        <p:spPr>
          <a:xfrm>
            <a:off x="6156176" y="2276872"/>
            <a:ext cx="2285180" cy="360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6027" y="590440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Sequential anastomosis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573404" y="591577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 smtClean="0"/>
              <a:t>Quadrifurcation</a:t>
            </a:r>
            <a:r>
              <a:rPr lang="en-US" altLang="ko-KR" dirty="0" smtClean="0"/>
              <a:t> graft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56176" y="5926478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Asymmetrical / secondary Y graft</a:t>
            </a:r>
          </a:p>
        </p:txBody>
      </p:sp>
    </p:spTree>
    <p:extLst>
      <p:ext uri="{BB962C8B-B14F-4D97-AF65-F5344CB8AC3E}">
        <p14:creationId xmlns:p14="http://schemas.microsoft.com/office/powerpoint/2010/main" val="19823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1872208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The increased technical demand of composite grafting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did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not impose a negative impact on the outcome of AAA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repair.</a:t>
            </a:r>
          </a:p>
          <a:p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Such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technique may be considered an alternative to the conventional repair using </a:t>
            </a:r>
            <a:r>
              <a:rPr lang="en-US" altLang="ko-KR" sz="2000" dirty="0" err="1">
                <a:latin typeface="Arial" panose="020B0604020202020204" pitchFamily="34" charset="0"/>
                <a:cs typeface="Arial" panose="020B0604020202020204" pitchFamily="34" charset="0"/>
              </a:rPr>
              <a:t>aortofemoral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bypass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obliteration of the dilated iliac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artery.</a:t>
            </a:r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1835696" y="2852936"/>
            <a:ext cx="5604792" cy="3613522"/>
            <a:chOff x="1631504" y="764704"/>
            <a:chExt cx="9236274" cy="5954811"/>
          </a:xfrm>
        </p:grpSpPr>
        <p:sp>
          <p:nvSpPr>
            <p:cNvPr id="17" name="직사각형 16"/>
            <p:cNvSpPr/>
            <p:nvPr/>
          </p:nvSpPr>
          <p:spPr>
            <a:xfrm>
              <a:off x="9480378" y="1772816"/>
              <a:ext cx="787421" cy="206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pic>
          <p:nvPicPr>
            <p:cNvPr id="18" name="Picture 2" descr="C:\Users\Administrator\Desktop\2014 시즈오카\illustration\그림\0710\B\B 채색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341"/>
            <a:stretch/>
          </p:blipFill>
          <p:spPr bwMode="auto">
            <a:xfrm>
              <a:off x="6201926" y="764704"/>
              <a:ext cx="2198331" cy="3480878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C:\Users\Administrator\Desktop\2014 시즈오카\illustration\그림\0710\B\B 채색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52"/>
            <a:stretch/>
          </p:blipFill>
          <p:spPr bwMode="auto">
            <a:xfrm>
              <a:off x="6240017" y="3753757"/>
              <a:ext cx="2388393" cy="2965758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직선 화살표 연결선 19"/>
            <p:cNvCxnSpPr/>
            <p:nvPr/>
          </p:nvCxnSpPr>
          <p:spPr>
            <a:xfrm flipH="1">
              <a:off x="8400256" y="3501008"/>
              <a:ext cx="706944" cy="0"/>
            </a:xfrm>
            <a:prstGeom prst="straightConnector1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그룹 20"/>
            <p:cNvGrpSpPr/>
            <p:nvPr/>
          </p:nvGrpSpPr>
          <p:grpSpPr>
            <a:xfrm>
              <a:off x="1631504" y="2132856"/>
              <a:ext cx="4481228" cy="3744416"/>
              <a:chOff x="107504" y="2132856"/>
              <a:chExt cx="4481228" cy="3744416"/>
            </a:xfrm>
          </p:grpSpPr>
          <p:grpSp>
            <p:nvGrpSpPr>
              <p:cNvPr id="22" name="그룹 21"/>
              <p:cNvGrpSpPr/>
              <p:nvPr/>
            </p:nvGrpSpPr>
            <p:grpSpPr>
              <a:xfrm>
                <a:off x="1851851" y="2188433"/>
                <a:ext cx="2736881" cy="3688839"/>
                <a:chOff x="4513497" y="1933263"/>
                <a:chExt cx="2619298" cy="3530357"/>
              </a:xfrm>
            </p:grpSpPr>
            <p:pic>
              <p:nvPicPr>
                <p:cNvPr id="27" name="Picture 3" descr="C:\Users\Administrator\Desktop\2014 시즈오카\서창연postop.jpg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harpenSoften amount="-50000"/>
                          </a14:imgEffect>
                          <a14:imgEffect>
                            <a14:brightnessContrast bright="-40000" contras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3313" t="47085" r="41549" b="16745"/>
                <a:stretch/>
              </p:blipFill>
              <p:spPr bwMode="auto">
                <a:xfrm>
                  <a:off x="4513497" y="1933263"/>
                  <a:ext cx="2619298" cy="3530357"/>
                </a:xfrm>
                <a:prstGeom prst="ellipse">
                  <a:avLst/>
                </a:prstGeom>
                <a:noFill/>
                <a:effectLst>
                  <a:softEdge rad="63500"/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3" descr="C:\Users\Administrator\Desktop\2014 시즈오카\서창연postop.jpg"/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harpenSoften amount="25000"/>
                          </a14:imgEffect>
                          <a14:imgEffect>
                            <a14:brightnessContrast bright="20000"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5777" t="54570" r="45607" b="16745"/>
                <a:stretch/>
              </p:blipFill>
              <p:spPr bwMode="auto">
                <a:xfrm>
                  <a:off x="4939747" y="2663687"/>
                  <a:ext cx="1490869" cy="2799933"/>
                </a:xfrm>
                <a:prstGeom prst="ellipse">
                  <a:avLst/>
                </a:prstGeom>
                <a:noFill/>
                <a:effectLst>
                  <a:softEdge rad="317500"/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3" name="그룹 22"/>
              <p:cNvGrpSpPr/>
              <p:nvPr/>
            </p:nvGrpSpPr>
            <p:grpSpPr>
              <a:xfrm>
                <a:off x="107504" y="2132856"/>
                <a:ext cx="2644165" cy="3744416"/>
                <a:chOff x="2391483" y="2132856"/>
                <a:chExt cx="2632842" cy="3728381"/>
              </a:xfrm>
            </p:grpSpPr>
            <p:pic>
              <p:nvPicPr>
                <p:cNvPr id="25" name="Picture 2" descr="C:\Users\Administrator\Desktop\2014 시즈오카\서창연preop.jpg"/>
                <p:cNvPicPr>
                  <a:picLocks noChangeAspect="1" noChangeArrowheads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rightnessContrast bright="-20000" contras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645" t="42920" r="39667" b="14160"/>
                <a:stretch/>
              </p:blipFill>
              <p:spPr bwMode="auto">
                <a:xfrm>
                  <a:off x="2391483" y="2132856"/>
                  <a:ext cx="2632842" cy="3728381"/>
                </a:xfrm>
                <a:prstGeom prst="ellipse">
                  <a:avLst/>
                </a:prstGeom>
                <a:noFill/>
                <a:effectLst>
                  <a:softEdge rad="63500"/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" descr="C:\Users\Administrator\Desktop\2014 시즈오카\서창연preop.jpg"/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harpenSoften amount="25000"/>
                          </a14:imgEffect>
                          <a14:imgEffect>
                            <a14:brightnessContrast bright="40000"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697" t="66407" r="46643" b="15340"/>
                <a:stretch/>
              </p:blipFill>
              <p:spPr bwMode="auto">
                <a:xfrm>
                  <a:off x="2704289" y="4173166"/>
                  <a:ext cx="1605064" cy="1585607"/>
                </a:xfrm>
                <a:prstGeom prst="ellipse">
                  <a:avLst/>
                </a:prstGeom>
                <a:noFill/>
                <a:effectLst>
                  <a:softEdge rad="317500"/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cxnSp>
            <p:nvCxnSpPr>
              <p:cNvPr id="24" name="직선 화살표 연결선 23"/>
              <p:cNvCxnSpPr/>
              <p:nvPr/>
            </p:nvCxnSpPr>
            <p:spPr>
              <a:xfrm>
                <a:off x="1876221" y="4168784"/>
                <a:ext cx="706944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9" name="Picture 2" descr="C:\Users\Administrator\Desktop\2014 시즈오카\illustration\인조혈관\bifurcation graft.jpg"/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" t="-1027" r="-1" b="1"/>
            <a:stretch/>
          </p:blipFill>
          <p:spPr bwMode="auto">
            <a:xfrm rot="3650654">
              <a:off x="8028822" y="2909768"/>
              <a:ext cx="3141436" cy="2536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429</Words>
  <Application>Microsoft Office PowerPoint</Application>
  <PresentationFormat>화면 슬라이드 쇼(4:3)</PresentationFormat>
  <Paragraphs>107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Clinical Outcome of Surgical Repair with Composite Prosthetic Graft for  Abdominal Aortic Aneurysm  Accompanied by Iliac Artery Aneurysm </vt:lpstr>
      <vt:lpstr>Purpose</vt:lpstr>
      <vt:lpstr>Methods</vt:lpstr>
      <vt:lpstr>Result (1)</vt:lpstr>
      <vt:lpstr>Result (2)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vmware</cp:lastModifiedBy>
  <cp:revision>52</cp:revision>
  <dcterms:created xsi:type="dcterms:W3CDTF">2017-07-25T23:31:23Z</dcterms:created>
  <dcterms:modified xsi:type="dcterms:W3CDTF">2019-08-22T06:53:20Z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